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57" r:id="rId5"/>
    <p:sldMasterId id="2147483660" r:id="rId6"/>
    <p:sldMasterId id="2147483669" r:id="rId7"/>
    <p:sldMasterId id="2147483672" r:id="rId8"/>
    <p:sldMasterId id="2147483677" r:id="rId9"/>
    <p:sldMasterId id="2147483680" r:id="rId10"/>
  </p:sldMasterIdLst>
  <p:notesMasterIdLst>
    <p:notesMasterId r:id="rId61"/>
  </p:notesMasterIdLst>
  <p:sldIdLst>
    <p:sldId id="262" r:id="rId11"/>
    <p:sldId id="370" r:id="rId12"/>
    <p:sldId id="371" r:id="rId13"/>
    <p:sldId id="461" r:id="rId14"/>
    <p:sldId id="439" r:id="rId15"/>
    <p:sldId id="440" r:id="rId16"/>
    <p:sldId id="441" r:id="rId17"/>
    <p:sldId id="442" r:id="rId18"/>
    <p:sldId id="443" r:id="rId19"/>
    <p:sldId id="444" r:id="rId20"/>
    <p:sldId id="445" r:id="rId21"/>
    <p:sldId id="446" r:id="rId22"/>
    <p:sldId id="447" r:id="rId23"/>
    <p:sldId id="448" r:id="rId24"/>
    <p:sldId id="449" r:id="rId25"/>
    <p:sldId id="321" r:id="rId26"/>
    <p:sldId id="462" r:id="rId27"/>
    <p:sldId id="463" r:id="rId28"/>
    <p:sldId id="464" r:id="rId29"/>
    <p:sldId id="465" r:id="rId30"/>
    <p:sldId id="466" r:id="rId31"/>
    <p:sldId id="467" r:id="rId32"/>
    <p:sldId id="468" r:id="rId33"/>
    <p:sldId id="469" r:id="rId34"/>
    <p:sldId id="470" r:id="rId35"/>
    <p:sldId id="471" r:id="rId36"/>
    <p:sldId id="472" r:id="rId37"/>
    <p:sldId id="266" r:id="rId38"/>
    <p:sldId id="256" r:id="rId39"/>
    <p:sldId id="285" r:id="rId40"/>
    <p:sldId id="259" r:id="rId41"/>
    <p:sldId id="260" r:id="rId42"/>
    <p:sldId id="261" r:id="rId43"/>
    <p:sldId id="474" r:id="rId44"/>
    <p:sldId id="475" r:id="rId45"/>
    <p:sldId id="267" r:id="rId46"/>
    <p:sldId id="312" r:id="rId47"/>
    <p:sldId id="270" r:id="rId48"/>
    <p:sldId id="319" r:id="rId49"/>
    <p:sldId id="292" r:id="rId50"/>
    <p:sldId id="304" r:id="rId51"/>
    <p:sldId id="320" r:id="rId52"/>
    <p:sldId id="298" r:id="rId53"/>
    <p:sldId id="476" r:id="rId54"/>
    <p:sldId id="322" r:id="rId55"/>
    <p:sldId id="323" r:id="rId56"/>
    <p:sldId id="317" r:id="rId57"/>
    <p:sldId id="315" r:id="rId58"/>
    <p:sldId id="316" r:id="rId59"/>
    <p:sldId id="31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000421"/>
    <a:srgbClr val="020220"/>
    <a:srgbClr val="95C93D"/>
    <a:srgbClr val="8CC240"/>
    <a:srgbClr val="35A0CE"/>
    <a:srgbClr val="CBC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1" autoAdjust="0"/>
    <p:restoredTop sz="94674"/>
  </p:normalViewPr>
  <p:slideViewPr>
    <p:cSldViewPr snapToGrid="0" snapToObjects="1" showGuides="1">
      <p:cViewPr varScale="1">
        <p:scale>
          <a:sx n="87" d="100"/>
          <a:sy n="87" d="100"/>
        </p:scale>
        <p:origin x="547"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4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scene3d>
              <a:camera prst="orthographicFront"/>
              <a:lightRig rig="threePt" dir="t">
                <a:rot lat="0" lon="0" rev="1200000"/>
              </a:lightRig>
            </a:scene3d>
            <a:sp3d prstMaterial="metal">
              <a:bevelT w="63500" h="25400"/>
            </a:sp3d>
          </c:spPr>
          <c:dPt>
            <c:idx val="0"/>
            <c:bubble3D val="0"/>
            <c:explosion val="3"/>
            <c: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a:sp3d>
            </c:spPr>
            <c:extLst>
              <c:ext xmlns:c16="http://schemas.microsoft.com/office/drawing/2014/chart" uri="{C3380CC4-5D6E-409C-BE32-E72D297353CC}">
                <c16:uniqueId val="{00000002-75BD-44BD-8CAB-671033FDA313}"/>
              </c:ext>
            </c:extLst>
          </c:dPt>
          <c:dPt>
            <c:idx val="1"/>
            <c:bubble3D val="0"/>
            <c:explosion val="10"/>
            <c: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a:sp3d>
            </c:spPr>
            <c:extLst>
              <c:ext xmlns:c16="http://schemas.microsoft.com/office/drawing/2014/chart" uri="{C3380CC4-5D6E-409C-BE32-E72D297353CC}">
                <c16:uniqueId val="{00000003-75BD-44BD-8CAB-671033FDA313}"/>
              </c:ext>
            </c:extLst>
          </c:dPt>
          <c:dPt>
            <c:idx val="2"/>
            <c:bubble3D val="0"/>
            <c:spPr>
              <a:gradFill flip="none" rotWithShape="1">
                <a:gsLst>
                  <a:gs pos="87000">
                    <a:srgbClr val="EA3AC8"/>
                  </a:gs>
                  <a:gs pos="3000">
                    <a:schemeClr val="accent1">
                      <a:lumMod val="95000"/>
                      <a:lumOff val="5000"/>
                    </a:schemeClr>
                  </a:gs>
                  <a:gs pos="16356">
                    <a:srgbClr val="6F7BC1"/>
                  </a:gs>
                  <a:gs pos="99000">
                    <a:srgbClr val="EA3AC8"/>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a:sp3d>
            </c:spPr>
            <c:extLst>
              <c:ext xmlns:c16="http://schemas.microsoft.com/office/drawing/2014/chart" uri="{C3380CC4-5D6E-409C-BE32-E72D297353CC}">
                <c16:uniqueId val="{00000004-75BD-44BD-8CAB-671033FDA313}"/>
              </c:ext>
            </c:extLst>
          </c:dPt>
          <c:dPt>
            <c:idx val="3"/>
            <c:bubble3D val="0"/>
            <c:spPr>
              <a:gradFill flip="none" rotWithShape="1">
                <a:gsLst>
                  <a:gs pos="0">
                    <a:schemeClr val="accent3">
                      <a:lumMod val="40000"/>
                      <a:lumOff val="60000"/>
                    </a:schemeClr>
                  </a:gs>
                  <a:gs pos="46000">
                    <a:srgbClr val="FFC000"/>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a:sp3d>
            </c:spPr>
            <c:extLst>
              <c:ext xmlns:c16="http://schemas.microsoft.com/office/drawing/2014/chart" uri="{C3380CC4-5D6E-409C-BE32-E72D297353CC}">
                <c16:uniqueId val="{00000005-75BD-44BD-8CAB-671033FDA313}"/>
              </c:ext>
            </c:extLst>
          </c:dPt>
          <c:dPt>
            <c:idx val="4"/>
            <c:bubble3D val="0"/>
            <c:spPr>
              <a:gradFill rotWithShape="1">
                <a:gsLst>
                  <a:gs pos="79000">
                    <a:srgbClr val="FFFF00"/>
                  </a:gs>
                  <a:gs pos="0">
                    <a:schemeClr val="accent3">
                      <a:lumMod val="95000"/>
                      <a:lumOff val="5000"/>
                    </a:schemeClr>
                  </a:gs>
                  <a:gs pos="100000">
                    <a:schemeClr val="accent3">
                      <a:lumMod val="60000"/>
                    </a:schemeClr>
                  </a:gs>
                </a:gsLst>
                <a:path path="circle">
                  <a:fillToRect l="50000" t="130000" r="50000" b="-30000"/>
                </a:path>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a:sp3d>
            </c:spPr>
            <c:extLst>
              <c:ext xmlns:c16="http://schemas.microsoft.com/office/drawing/2014/chart" uri="{C3380CC4-5D6E-409C-BE32-E72D297353CC}">
                <c16:uniqueId val="{00000006-75BD-44BD-8CAB-671033FDA313}"/>
              </c:ext>
            </c:extLst>
          </c:dPt>
          <c:dPt>
            <c:idx val="5"/>
            <c:bubble3D val="0"/>
            <c:spPr>
              <a:gradFill rotWithShape="1">
                <a:gsLst>
                  <a:gs pos="59000">
                    <a:srgbClr val="92D050"/>
                  </a:gs>
                  <a:gs pos="2000">
                    <a:srgbClr val="FFC000"/>
                  </a:gs>
                </a:gsLst>
                <a:path path="circle">
                  <a:fillToRect l="50000" t="130000" r="50000" b="-30000"/>
                </a:path>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a:sp3d>
            </c:spPr>
            <c:extLst>
              <c:ext xmlns:c16="http://schemas.microsoft.com/office/drawing/2014/chart" uri="{C3380CC4-5D6E-409C-BE32-E72D297353CC}">
                <c16:uniqueId val="{00000001-75BD-44BD-8CAB-671033FDA313}"/>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0</c:v>
                </c:pt>
                <c:pt idx="1">
                  <c:v>1</c:v>
                </c:pt>
                <c:pt idx="2">
                  <c:v>2</c:v>
                </c:pt>
                <c:pt idx="3">
                  <c:v>3</c:v>
                </c:pt>
                <c:pt idx="4">
                  <c:v>4</c:v>
                </c:pt>
                <c:pt idx="5">
                  <c:v>5+</c:v>
                </c:pt>
              </c:strCache>
            </c:strRef>
          </c:cat>
          <c:val>
            <c:numRef>
              <c:f>Sheet1!$B$2:$B$7</c:f>
              <c:numCache>
                <c:formatCode>General</c:formatCode>
                <c:ptCount val="6"/>
                <c:pt idx="0">
                  <c:v>40</c:v>
                </c:pt>
                <c:pt idx="1">
                  <c:v>18</c:v>
                </c:pt>
                <c:pt idx="2">
                  <c:v>13</c:v>
                </c:pt>
                <c:pt idx="3">
                  <c:v>9</c:v>
                </c:pt>
                <c:pt idx="4">
                  <c:v>7</c:v>
                </c:pt>
                <c:pt idx="5">
                  <c:v>12</c:v>
                </c:pt>
              </c:numCache>
            </c:numRef>
          </c:val>
          <c:extLst>
            <c:ext xmlns:c16="http://schemas.microsoft.com/office/drawing/2014/chart" uri="{C3380CC4-5D6E-409C-BE32-E72D297353CC}">
              <c16:uniqueId val="{00000000-75BD-44BD-8CAB-671033FDA313}"/>
            </c:ext>
          </c:extLst>
        </c:ser>
        <c:dLbls>
          <c:dLblPos val="inEnd"/>
          <c:showLegendKey val="0"/>
          <c:showVal val="0"/>
          <c:showCatName val="1"/>
          <c:showSerName val="0"/>
          <c:showPercent val="0"/>
          <c:showBubbleSize val="0"/>
          <c:showLeaderLines val="1"/>
        </c:dLbls>
      </c:pie3D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tx1"/>
              </a:solidFill>
            </a:ln>
          </c:spPr>
          <c:dPt>
            <c:idx val="0"/>
            <c:bubble3D val="0"/>
            <c:spPr>
              <a:gradFill flip="none" rotWithShape="1">
                <a:gsLst>
                  <a:gs pos="0">
                    <a:srgbClr val="EA3AC8"/>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19050">
                <a:solidFill>
                  <a:schemeClr val="tx1"/>
                </a:solidFill>
              </a:ln>
              <a:effectLst/>
            </c:spPr>
            <c:extLst>
              <c:ext xmlns:c16="http://schemas.microsoft.com/office/drawing/2014/chart" uri="{C3380CC4-5D6E-409C-BE32-E72D297353CC}">
                <c16:uniqueId val="{00000002-4C06-481E-B1AE-559B18FEA05A}"/>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4C06-481E-B1AE-559B18FEA05A}"/>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F434-46B0-9B0F-095A38B82BAF}"/>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F434-46B0-9B0F-095A38B82BAF}"/>
              </c:ext>
            </c:extLst>
          </c:dPt>
          <c:cat>
            <c:strRef>
              <c:f>Sheet1!$A$2:$A$5</c:f>
              <c:strCache>
                <c:ptCount val="2"/>
                <c:pt idx="0">
                  <c:v>1st Qtr</c:v>
                </c:pt>
                <c:pt idx="1">
                  <c:v>2nd Qtr</c:v>
                </c:pt>
              </c:strCache>
            </c:strRef>
          </c:cat>
          <c:val>
            <c:numRef>
              <c:f>Sheet1!$B$2:$B$5</c:f>
              <c:numCache>
                <c:formatCode>General</c:formatCode>
                <c:ptCount val="4"/>
                <c:pt idx="0">
                  <c:v>81</c:v>
                </c:pt>
                <c:pt idx="1">
                  <c:v>19</c:v>
                </c:pt>
              </c:numCache>
            </c:numRef>
          </c:val>
          <c:extLst>
            <c:ext xmlns:c16="http://schemas.microsoft.com/office/drawing/2014/chart" uri="{C3380CC4-5D6E-409C-BE32-E72D297353CC}">
              <c16:uniqueId val="{00000000-4C06-481E-B1AE-559B18FEA05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tx1"/>
              </a:solidFill>
            </a:ln>
          </c:spPr>
          <c:dPt>
            <c:idx val="0"/>
            <c:bubble3D val="0"/>
            <c:spPr>
              <a:gradFill flip="none" rotWithShape="1">
                <a:gsLst>
                  <a:gs pos="0">
                    <a:srgbClr val="EA3AC8"/>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w="19050">
                <a:solidFill>
                  <a:schemeClr val="tx1"/>
                </a:solidFill>
              </a:ln>
              <a:effectLst/>
            </c:spPr>
            <c:extLst>
              <c:ext xmlns:c16="http://schemas.microsoft.com/office/drawing/2014/chart" uri="{C3380CC4-5D6E-409C-BE32-E72D297353CC}">
                <c16:uniqueId val="{00000001-1EBF-4863-A87C-76E25003410B}"/>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1EBF-4863-A87C-76E25003410B}"/>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1EBF-4863-A87C-76E25003410B}"/>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1EBF-4863-A87C-76E25003410B}"/>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1EBF-4863-A87C-76E25003410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 with</a:t>
            </a:r>
            <a:r>
              <a:rPr lang="en-US" baseline="0" dirty="0">
                <a:solidFill>
                  <a:schemeClr val="tx1"/>
                </a:solidFill>
              </a:rPr>
              <a:t> at least 1 ED </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cene3d>
              <a:camera prst="orthographicFront"/>
              <a:lightRig rig="threePt" dir="t"/>
            </a:scene3d>
            <a:sp3d prstMaterial="metal">
              <a:bevelT w="165100" prst="coolSlant"/>
              <a:bevelB w="165100" prst="coolSlant"/>
            </a:sp3d>
          </c:spPr>
          <c:invertIfNegative val="0"/>
          <c:dPt>
            <c:idx val="0"/>
            <c:invertIfNegative val="0"/>
            <c:bubble3D val="0"/>
            <c:spPr>
              <a:solidFill>
                <a:srgbClr val="00B0F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4-F165-40CD-894C-ED6CFB61B513}"/>
              </c:ext>
            </c:extLst>
          </c:dPt>
          <c:dPt>
            <c:idx val="1"/>
            <c:invertIfNegative val="0"/>
            <c:bubble3D val="0"/>
            <c:spPr>
              <a:solidFill>
                <a:srgbClr val="7030A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5-F165-40CD-894C-ED6CFB61B513}"/>
              </c:ext>
            </c:extLst>
          </c:dPt>
          <c:dPt>
            <c:idx val="2"/>
            <c:invertIfNegative val="0"/>
            <c:bubble3D val="0"/>
            <c:spPr>
              <a:solidFill>
                <a:srgbClr val="EA3AC8"/>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6-F165-40CD-894C-ED6CFB61B513}"/>
              </c:ext>
            </c:extLst>
          </c:dPt>
          <c:dPt>
            <c:idx val="3"/>
            <c:invertIfNegative val="0"/>
            <c:bubble3D val="0"/>
            <c:spPr>
              <a:solidFill>
                <a:srgbClr val="FFC00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7-F165-40CD-894C-ED6CFB61B513}"/>
              </c:ext>
            </c:extLst>
          </c:dPt>
          <c:cat>
            <c:strRef>
              <c:f>Sheet1!$A$2:$A$5</c:f>
              <c:strCache>
                <c:ptCount val="4"/>
                <c:pt idx="0">
                  <c:v>0</c:v>
                </c:pt>
                <c:pt idx="1">
                  <c:v>1-2</c:v>
                </c:pt>
                <c:pt idx="2">
                  <c:v>3-4</c:v>
                </c:pt>
                <c:pt idx="3">
                  <c:v>5+</c:v>
                </c:pt>
              </c:strCache>
            </c:strRef>
          </c:cat>
          <c:val>
            <c:numRef>
              <c:f>Sheet1!$B$2:$B$5</c:f>
              <c:numCache>
                <c:formatCode>0%</c:formatCode>
                <c:ptCount val="4"/>
                <c:pt idx="0">
                  <c:v>7.0000000000000007E-2</c:v>
                </c:pt>
                <c:pt idx="1">
                  <c:v>0.14000000000000001</c:v>
                </c:pt>
                <c:pt idx="2">
                  <c:v>0.2</c:v>
                </c:pt>
                <c:pt idx="3">
                  <c:v>0.32</c:v>
                </c:pt>
              </c:numCache>
            </c:numRef>
          </c:val>
          <c:extLst>
            <c:ext xmlns:c16="http://schemas.microsoft.com/office/drawing/2014/chart" uri="{C3380CC4-5D6E-409C-BE32-E72D297353CC}">
              <c16:uniqueId val="{00000000-F165-40CD-894C-ED6CFB61B513}"/>
            </c:ext>
          </c:extLst>
        </c:ser>
        <c:ser>
          <c:idx val="1"/>
          <c:order val="1"/>
          <c:tx>
            <c:strRef>
              <c:f>Sheet1!$C$1</c:f>
              <c:strCache>
                <c:ptCount val="1"/>
                <c:pt idx="0">
                  <c:v>Column1</c:v>
                </c:pt>
              </c:strCache>
            </c:strRef>
          </c:tx>
          <c:spPr>
            <a:solidFill>
              <a:schemeClr val="accent2"/>
            </a:solidFill>
            <a:ln>
              <a:noFill/>
            </a:ln>
            <a:effectLst/>
            <a:sp3d/>
          </c:spPr>
          <c:invertIfNegative val="0"/>
          <c:cat>
            <c:strRef>
              <c:f>Sheet1!$A$2:$A$5</c:f>
              <c:strCache>
                <c:ptCount val="4"/>
                <c:pt idx="0">
                  <c:v>0</c:v>
                </c:pt>
                <c:pt idx="1">
                  <c:v>1-2</c:v>
                </c:pt>
                <c:pt idx="2">
                  <c:v>3-4</c:v>
                </c:pt>
                <c:pt idx="3">
                  <c:v>5+</c:v>
                </c:pt>
              </c:strCache>
            </c:strRef>
          </c:cat>
          <c:val>
            <c:numRef>
              <c:f>Sheet1!$C$2:$C$5</c:f>
              <c:numCache>
                <c:formatCode>General</c:formatCode>
                <c:ptCount val="4"/>
              </c:numCache>
            </c:numRef>
          </c:val>
          <c:extLst>
            <c:ext xmlns:c16="http://schemas.microsoft.com/office/drawing/2014/chart" uri="{C3380CC4-5D6E-409C-BE32-E72D297353CC}">
              <c16:uniqueId val="{00000001-F165-40CD-894C-ED6CFB61B513}"/>
            </c:ext>
          </c:extLst>
        </c:ser>
        <c:ser>
          <c:idx val="2"/>
          <c:order val="2"/>
          <c:tx>
            <c:strRef>
              <c:f>Sheet1!$D$1</c:f>
              <c:strCache>
                <c:ptCount val="1"/>
                <c:pt idx="0">
                  <c:v>Column2</c:v>
                </c:pt>
              </c:strCache>
            </c:strRef>
          </c:tx>
          <c:spPr>
            <a:solidFill>
              <a:schemeClr val="accent3"/>
            </a:solidFill>
            <a:ln>
              <a:noFill/>
            </a:ln>
            <a:effectLst/>
            <a:sp3d/>
          </c:spPr>
          <c:invertIfNegative val="0"/>
          <c:cat>
            <c:strRef>
              <c:f>Sheet1!$A$2:$A$5</c:f>
              <c:strCache>
                <c:ptCount val="4"/>
                <c:pt idx="0">
                  <c:v>0</c:v>
                </c:pt>
                <c:pt idx="1">
                  <c:v>1-2</c:v>
                </c:pt>
                <c:pt idx="2">
                  <c:v>3-4</c:v>
                </c:pt>
                <c:pt idx="3">
                  <c:v>5+</c:v>
                </c:pt>
              </c:strCache>
            </c:strRef>
          </c:cat>
          <c:val>
            <c:numRef>
              <c:f>Sheet1!$D$2:$D$5</c:f>
              <c:numCache>
                <c:formatCode>General</c:formatCode>
                <c:ptCount val="4"/>
              </c:numCache>
            </c:numRef>
          </c:val>
          <c:extLst>
            <c:ext xmlns:c16="http://schemas.microsoft.com/office/drawing/2014/chart" uri="{C3380CC4-5D6E-409C-BE32-E72D297353CC}">
              <c16:uniqueId val="{00000002-F165-40CD-894C-ED6CFB61B513}"/>
            </c:ext>
          </c:extLst>
        </c:ser>
        <c:dLbls>
          <c:showLegendKey val="0"/>
          <c:showVal val="0"/>
          <c:showCatName val="0"/>
          <c:showSerName val="0"/>
          <c:showPercent val="0"/>
          <c:showBubbleSize val="0"/>
        </c:dLbls>
        <c:gapWidth val="150"/>
        <c:shape val="box"/>
        <c:axId val="444280688"/>
        <c:axId val="444288528"/>
        <c:axId val="0"/>
      </c:bar3DChart>
      <c:catAx>
        <c:axId val="444280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88528"/>
        <c:crosses val="autoZero"/>
        <c:auto val="1"/>
        <c:lblAlgn val="ctr"/>
        <c:lblOffset val="100"/>
        <c:noMultiLvlLbl val="0"/>
      </c:catAx>
      <c:valAx>
        <c:axId val="444288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8068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 with at least  1 inpatient stays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cene3d>
              <a:camera prst="orthographicFront"/>
              <a:lightRig rig="threePt" dir="t"/>
            </a:scene3d>
            <a:sp3d prstMaterial="metal">
              <a:bevelT w="165100" prst="coolSlant"/>
              <a:bevelB w="165100" prst="coolSlant"/>
            </a:sp3d>
          </c:spPr>
          <c:invertIfNegative val="0"/>
          <c:dPt>
            <c:idx val="0"/>
            <c:invertIfNegative val="0"/>
            <c:bubble3D val="0"/>
            <c:spPr>
              <a:solidFill>
                <a:srgbClr val="00B0F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3-211D-493A-8046-ACB4EF598D67}"/>
              </c:ext>
            </c:extLst>
          </c:dPt>
          <c:dPt>
            <c:idx val="1"/>
            <c:invertIfNegative val="0"/>
            <c:bubble3D val="0"/>
            <c:spPr>
              <a:solidFill>
                <a:srgbClr val="7030A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4-211D-493A-8046-ACB4EF598D67}"/>
              </c:ext>
            </c:extLst>
          </c:dPt>
          <c:dPt>
            <c:idx val="2"/>
            <c:invertIfNegative val="0"/>
            <c:bubble3D val="0"/>
            <c:spPr>
              <a:solidFill>
                <a:srgbClr val="EA3AC8"/>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5-211D-493A-8046-ACB4EF598D67}"/>
              </c:ext>
            </c:extLst>
          </c:dPt>
          <c:dPt>
            <c:idx val="3"/>
            <c:invertIfNegative val="0"/>
            <c:bubble3D val="0"/>
            <c:spPr>
              <a:solidFill>
                <a:srgbClr val="FFC00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6-211D-493A-8046-ACB4EF598D67}"/>
              </c:ext>
            </c:extLst>
          </c:dPt>
          <c:cat>
            <c:strRef>
              <c:f>Sheet1!$A$2:$A$5</c:f>
              <c:strCache>
                <c:ptCount val="4"/>
                <c:pt idx="0">
                  <c:v>0</c:v>
                </c:pt>
                <c:pt idx="1">
                  <c:v>1-2</c:v>
                </c:pt>
                <c:pt idx="2">
                  <c:v>3-4</c:v>
                </c:pt>
                <c:pt idx="3">
                  <c:v>5+</c:v>
                </c:pt>
              </c:strCache>
            </c:strRef>
          </c:cat>
          <c:val>
            <c:numRef>
              <c:f>Sheet1!$B$2:$B$5</c:f>
              <c:numCache>
                <c:formatCode>0%</c:formatCode>
                <c:ptCount val="4"/>
                <c:pt idx="0">
                  <c:v>0.03</c:v>
                </c:pt>
                <c:pt idx="1">
                  <c:v>0.06</c:v>
                </c:pt>
                <c:pt idx="2">
                  <c:v>0.1</c:v>
                </c:pt>
                <c:pt idx="3">
                  <c:v>0.32</c:v>
                </c:pt>
              </c:numCache>
            </c:numRef>
          </c:val>
          <c:extLst>
            <c:ext xmlns:c16="http://schemas.microsoft.com/office/drawing/2014/chart" uri="{C3380CC4-5D6E-409C-BE32-E72D297353CC}">
              <c16:uniqueId val="{00000000-211D-493A-8046-ACB4EF598D67}"/>
            </c:ext>
          </c:extLst>
        </c:ser>
        <c:ser>
          <c:idx val="1"/>
          <c:order val="1"/>
          <c:tx>
            <c:strRef>
              <c:f>Sheet1!$C$1</c:f>
              <c:strCache>
                <c:ptCount val="1"/>
                <c:pt idx="0">
                  <c:v>Column1</c:v>
                </c:pt>
              </c:strCache>
            </c:strRef>
          </c:tx>
          <c:spPr>
            <a:solidFill>
              <a:schemeClr val="accent2"/>
            </a:solidFill>
            <a:ln>
              <a:noFill/>
            </a:ln>
            <a:effectLst/>
            <a:sp3d/>
          </c:spPr>
          <c:invertIfNegative val="0"/>
          <c:cat>
            <c:strRef>
              <c:f>Sheet1!$A$2:$A$5</c:f>
              <c:strCache>
                <c:ptCount val="4"/>
                <c:pt idx="0">
                  <c:v>0</c:v>
                </c:pt>
                <c:pt idx="1">
                  <c:v>1-2</c:v>
                </c:pt>
                <c:pt idx="2">
                  <c:v>3-4</c:v>
                </c:pt>
                <c:pt idx="3">
                  <c:v>5+</c:v>
                </c:pt>
              </c:strCache>
            </c:strRef>
          </c:cat>
          <c:val>
            <c:numRef>
              <c:f>Sheet1!$C$2:$C$5</c:f>
              <c:numCache>
                <c:formatCode>General</c:formatCode>
                <c:ptCount val="4"/>
              </c:numCache>
            </c:numRef>
          </c:val>
          <c:extLst>
            <c:ext xmlns:c16="http://schemas.microsoft.com/office/drawing/2014/chart" uri="{C3380CC4-5D6E-409C-BE32-E72D297353CC}">
              <c16:uniqueId val="{00000001-211D-493A-8046-ACB4EF598D67}"/>
            </c:ext>
          </c:extLst>
        </c:ser>
        <c:ser>
          <c:idx val="2"/>
          <c:order val="2"/>
          <c:tx>
            <c:strRef>
              <c:f>Sheet1!$D$1</c:f>
              <c:strCache>
                <c:ptCount val="1"/>
                <c:pt idx="0">
                  <c:v>Column2</c:v>
                </c:pt>
              </c:strCache>
            </c:strRef>
          </c:tx>
          <c:spPr>
            <a:solidFill>
              <a:schemeClr val="accent3"/>
            </a:solidFill>
            <a:ln>
              <a:noFill/>
            </a:ln>
            <a:effectLst/>
            <a:sp3d/>
          </c:spPr>
          <c:invertIfNegative val="0"/>
          <c:cat>
            <c:strRef>
              <c:f>Sheet1!$A$2:$A$5</c:f>
              <c:strCache>
                <c:ptCount val="4"/>
                <c:pt idx="0">
                  <c:v>0</c:v>
                </c:pt>
                <c:pt idx="1">
                  <c:v>1-2</c:v>
                </c:pt>
                <c:pt idx="2">
                  <c:v>3-4</c:v>
                </c:pt>
                <c:pt idx="3">
                  <c:v>5+</c:v>
                </c:pt>
              </c:strCache>
            </c:strRef>
          </c:cat>
          <c:val>
            <c:numRef>
              <c:f>Sheet1!$D$2:$D$5</c:f>
              <c:numCache>
                <c:formatCode>General</c:formatCode>
                <c:ptCount val="4"/>
              </c:numCache>
            </c:numRef>
          </c:val>
          <c:extLst>
            <c:ext xmlns:c16="http://schemas.microsoft.com/office/drawing/2014/chart" uri="{C3380CC4-5D6E-409C-BE32-E72D297353CC}">
              <c16:uniqueId val="{00000002-211D-493A-8046-ACB4EF598D67}"/>
            </c:ext>
          </c:extLst>
        </c:ser>
        <c:dLbls>
          <c:showLegendKey val="0"/>
          <c:showVal val="0"/>
          <c:showCatName val="0"/>
          <c:showSerName val="0"/>
          <c:showPercent val="0"/>
          <c:showBubbleSize val="0"/>
        </c:dLbls>
        <c:gapWidth val="150"/>
        <c:shape val="box"/>
        <c:axId val="444285392"/>
        <c:axId val="444281080"/>
        <c:axId val="0"/>
      </c:bar3DChart>
      <c:catAx>
        <c:axId val="444285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81080"/>
        <c:crosses val="autoZero"/>
        <c:auto val="1"/>
        <c:lblAlgn val="ctr"/>
        <c:lblOffset val="100"/>
        <c:noMultiLvlLbl val="0"/>
      </c:catAx>
      <c:valAx>
        <c:axId val="444281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8539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Average # of prescriptions per year</a:t>
            </a:r>
          </a:p>
        </c:rich>
      </c:tx>
      <c:layout>
        <c:manualLayout>
          <c:xMode val="edge"/>
          <c:yMode val="edge"/>
          <c:x val="0.16397469575885501"/>
          <c:y val="4.26229563215382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cene3d>
              <a:camera prst="orthographicFront"/>
              <a:lightRig rig="threePt" dir="t"/>
            </a:scene3d>
            <a:sp3d prstMaterial="metal">
              <a:bevelT w="165100" prst="coolSlant"/>
              <a:bevelB w="165100" prst="coolSlant"/>
            </a:sp3d>
          </c:spPr>
          <c:invertIfNegative val="0"/>
          <c:dPt>
            <c:idx val="0"/>
            <c:invertIfNegative val="0"/>
            <c:bubble3D val="0"/>
            <c:spPr>
              <a:solidFill>
                <a:srgbClr val="00B0F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3-8FD0-46C1-96DF-457D56855E6D}"/>
              </c:ext>
            </c:extLst>
          </c:dPt>
          <c:dPt>
            <c:idx val="1"/>
            <c:invertIfNegative val="0"/>
            <c:bubble3D val="0"/>
            <c:spPr>
              <a:solidFill>
                <a:srgbClr val="7030A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4-8FD0-46C1-96DF-457D56855E6D}"/>
              </c:ext>
            </c:extLst>
          </c:dPt>
          <c:dPt>
            <c:idx val="2"/>
            <c:invertIfNegative val="0"/>
            <c:bubble3D val="0"/>
            <c:spPr>
              <a:solidFill>
                <a:srgbClr val="EA3AC8"/>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5-8FD0-46C1-96DF-457D56855E6D}"/>
              </c:ext>
            </c:extLst>
          </c:dPt>
          <c:dPt>
            <c:idx val="3"/>
            <c:invertIfNegative val="0"/>
            <c:bubble3D val="0"/>
            <c:spPr>
              <a:solidFill>
                <a:srgbClr val="FFC00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6-8FD0-46C1-96DF-457D56855E6D}"/>
              </c:ext>
            </c:extLst>
          </c:dPt>
          <c:cat>
            <c:strRef>
              <c:f>Sheet1!$A$2:$A$5</c:f>
              <c:strCache>
                <c:ptCount val="4"/>
                <c:pt idx="0">
                  <c:v>0</c:v>
                </c:pt>
                <c:pt idx="1">
                  <c:v>1-2</c:v>
                </c:pt>
                <c:pt idx="2">
                  <c:v>3-4</c:v>
                </c:pt>
                <c:pt idx="3">
                  <c:v>5+</c:v>
                </c:pt>
              </c:strCache>
            </c:strRef>
          </c:cat>
          <c:val>
            <c:numRef>
              <c:f>Sheet1!$B$2:$B$5</c:f>
              <c:numCache>
                <c:formatCode>0</c:formatCode>
                <c:ptCount val="4"/>
                <c:pt idx="0">
                  <c:v>1</c:v>
                </c:pt>
                <c:pt idx="1">
                  <c:v>9</c:v>
                </c:pt>
                <c:pt idx="2">
                  <c:v>24</c:v>
                </c:pt>
                <c:pt idx="3">
                  <c:v>51</c:v>
                </c:pt>
              </c:numCache>
            </c:numRef>
          </c:val>
          <c:extLst>
            <c:ext xmlns:c16="http://schemas.microsoft.com/office/drawing/2014/chart" uri="{C3380CC4-5D6E-409C-BE32-E72D297353CC}">
              <c16:uniqueId val="{00000000-8FD0-46C1-96DF-457D56855E6D}"/>
            </c:ext>
          </c:extLst>
        </c:ser>
        <c:ser>
          <c:idx val="1"/>
          <c:order val="1"/>
          <c:tx>
            <c:strRef>
              <c:f>Sheet1!$C$1</c:f>
              <c:strCache>
                <c:ptCount val="1"/>
                <c:pt idx="0">
                  <c:v>Column1</c:v>
                </c:pt>
              </c:strCache>
            </c:strRef>
          </c:tx>
          <c:spPr>
            <a:solidFill>
              <a:schemeClr val="accent2"/>
            </a:solidFill>
            <a:ln>
              <a:noFill/>
            </a:ln>
            <a:effectLst/>
            <a:sp3d/>
          </c:spPr>
          <c:invertIfNegative val="0"/>
          <c:cat>
            <c:strRef>
              <c:f>Sheet1!$A$2:$A$5</c:f>
              <c:strCache>
                <c:ptCount val="4"/>
                <c:pt idx="0">
                  <c:v>0</c:v>
                </c:pt>
                <c:pt idx="1">
                  <c:v>1-2</c:v>
                </c:pt>
                <c:pt idx="2">
                  <c:v>3-4</c:v>
                </c:pt>
                <c:pt idx="3">
                  <c:v>5+</c:v>
                </c:pt>
              </c:strCache>
            </c:strRef>
          </c:cat>
          <c:val>
            <c:numRef>
              <c:f>Sheet1!$C$2:$C$5</c:f>
              <c:numCache>
                <c:formatCode>General</c:formatCode>
                <c:ptCount val="4"/>
              </c:numCache>
            </c:numRef>
          </c:val>
          <c:extLst>
            <c:ext xmlns:c16="http://schemas.microsoft.com/office/drawing/2014/chart" uri="{C3380CC4-5D6E-409C-BE32-E72D297353CC}">
              <c16:uniqueId val="{00000001-8FD0-46C1-96DF-457D56855E6D}"/>
            </c:ext>
          </c:extLst>
        </c:ser>
        <c:ser>
          <c:idx val="2"/>
          <c:order val="2"/>
          <c:tx>
            <c:strRef>
              <c:f>Sheet1!$D$1</c:f>
              <c:strCache>
                <c:ptCount val="1"/>
                <c:pt idx="0">
                  <c:v>Column2</c:v>
                </c:pt>
              </c:strCache>
            </c:strRef>
          </c:tx>
          <c:spPr>
            <a:solidFill>
              <a:schemeClr val="accent3"/>
            </a:solidFill>
            <a:ln>
              <a:noFill/>
            </a:ln>
            <a:effectLst/>
            <a:sp3d/>
          </c:spPr>
          <c:invertIfNegative val="0"/>
          <c:cat>
            <c:strRef>
              <c:f>Sheet1!$A$2:$A$5</c:f>
              <c:strCache>
                <c:ptCount val="4"/>
                <c:pt idx="0">
                  <c:v>0</c:v>
                </c:pt>
                <c:pt idx="1">
                  <c:v>1-2</c:v>
                </c:pt>
                <c:pt idx="2">
                  <c:v>3-4</c:v>
                </c:pt>
                <c:pt idx="3">
                  <c:v>5+</c:v>
                </c:pt>
              </c:strCache>
            </c:strRef>
          </c:cat>
          <c:val>
            <c:numRef>
              <c:f>Sheet1!$D$2:$D$5</c:f>
              <c:numCache>
                <c:formatCode>General</c:formatCode>
                <c:ptCount val="4"/>
              </c:numCache>
            </c:numRef>
          </c:val>
          <c:extLst>
            <c:ext xmlns:c16="http://schemas.microsoft.com/office/drawing/2014/chart" uri="{C3380CC4-5D6E-409C-BE32-E72D297353CC}">
              <c16:uniqueId val="{00000002-8FD0-46C1-96DF-457D56855E6D}"/>
            </c:ext>
          </c:extLst>
        </c:ser>
        <c:dLbls>
          <c:showLegendKey val="0"/>
          <c:showVal val="0"/>
          <c:showCatName val="0"/>
          <c:showSerName val="0"/>
          <c:showPercent val="0"/>
          <c:showBubbleSize val="0"/>
        </c:dLbls>
        <c:gapWidth val="150"/>
        <c:shape val="box"/>
        <c:axId val="444286568"/>
        <c:axId val="444289704"/>
        <c:axId val="0"/>
      </c:bar3DChart>
      <c:catAx>
        <c:axId val="444286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89704"/>
        <c:crosses val="autoZero"/>
        <c:auto val="1"/>
        <c:lblAlgn val="ctr"/>
        <c:lblOffset val="100"/>
        <c:noMultiLvlLbl val="0"/>
      </c:catAx>
      <c:valAx>
        <c:axId val="444289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8656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Average # of outpatient visits </a:t>
            </a:r>
          </a:p>
        </c:rich>
      </c:tx>
      <c:layout>
        <c:manualLayout>
          <c:xMode val="edge"/>
          <c:yMode val="edge"/>
          <c:x val="0.16397469575885501"/>
          <c:y val="4.26229563215382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cene3d>
              <a:camera prst="orthographicFront"/>
              <a:lightRig rig="threePt" dir="t"/>
            </a:scene3d>
            <a:sp3d prstMaterial="metal">
              <a:bevelT w="165100" prst="coolSlant"/>
              <a:bevelB w="165100" prst="coolSlant"/>
            </a:sp3d>
          </c:spPr>
          <c:invertIfNegative val="0"/>
          <c:dPt>
            <c:idx val="0"/>
            <c:invertIfNegative val="0"/>
            <c:bubble3D val="0"/>
            <c:spPr>
              <a:solidFill>
                <a:srgbClr val="00B0F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3-4E57-4990-8EBC-A2BF6EA08BA1}"/>
              </c:ext>
            </c:extLst>
          </c:dPt>
          <c:dPt>
            <c:idx val="1"/>
            <c:invertIfNegative val="0"/>
            <c:bubble3D val="0"/>
            <c:spPr>
              <a:solidFill>
                <a:srgbClr val="7030A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4-4E57-4990-8EBC-A2BF6EA08BA1}"/>
              </c:ext>
            </c:extLst>
          </c:dPt>
          <c:dPt>
            <c:idx val="2"/>
            <c:invertIfNegative val="0"/>
            <c:bubble3D val="0"/>
            <c:spPr>
              <a:solidFill>
                <a:srgbClr val="EA3AC8"/>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5-4E57-4990-8EBC-A2BF6EA08BA1}"/>
              </c:ext>
            </c:extLst>
          </c:dPt>
          <c:dPt>
            <c:idx val="3"/>
            <c:invertIfNegative val="0"/>
            <c:bubble3D val="0"/>
            <c:spPr>
              <a:solidFill>
                <a:srgbClr val="FFC000"/>
              </a:solidFill>
              <a:ln>
                <a:noFill/>
              </a:ln>
              <a:effectLst/>
              <a:scene3d>
                <a:camera prst="orthographicFront"/>
                <a:lightRig rig="threePt" dir="t"/>
              </a:scene3d>
              <a:sp3d prstMaterial="metal">
                <a:bevelT w="165100" prst="coolSlant"/>
                <a:bevelB w="165100" prst="coolSlant"/>
              </a:sp3d>
            </c:spPr>
            <c:extLst>
              <c:ext xmlns:c16="http://schemas.microsoft.com/office/drawing/2014/chart" uri="{C3380CC4-5D6E-409C-BE32-E72D297353CC}">
                <c16:uniqueId val="{00000006-4E57-4990-8EBC-A2BF6EA08BA1}"/>
              </c:ext>
            </c:extLst>
          </c:dPt>
          <c:cat>
            <c:strRef>
              <c:f>Sheet1!$A$2:$A$5</c:f>
              <c:strCache>
                <c:ptCount val="4"/>
                <c:pt idx="0">
                  <c:v>0</c:v>
                </c:pt>
                <c:pt idx="1">
                  <c:v>1-2</c:v>
                </c:pt>
                <c:pt idx="2">
                  <c:v>3-4</c:v>
                </c:pt>
                <c:pt idx="3">
                  <c:v>5+</c:v>
                </c:pt>
              </c:strCache>
            </c:strRef>
          </c:cat>
          <c:val>
            <c:numRef>
              <c:f>Sheet1!$B$2:$B$5</c:f>
              <c:numCache>
                <c:formatCode>0</c:formatCode>
                <c:ptCount val="4"/>
                <c:pt idx="0">
                  <c:v>2</c:v>
                </c:pt>
                <c:pt idx="1">
                  <c:v>6</c:v>
                </c:pt>
                <c:pt idx="2">
                  <c:v>12</c:v>
                </c:pt>
                <c:pt idx="3">
                  <c:v>20</c:v>
                </c:pt>
              </c:numCache>
            </c:numRef>
          </c:val>
          <c:extLst>
            <c:ext xmlns:c16="http://schemas.microsoft.com/office/drawing/2014/chart" uri="{C3380CC4-5D6E-409C-BE32-E72D297353CC}">
              <c16:uniqueId val="{00000000-4E57-4990-8EBC-A2BF6EA08BA1}"/>
            </c:ext>
          </c:extLst>
        </c:ser>
        <c:ser>
          <c:idx val="1"/>
          <c:order val="1"/>
          <c:tx>
            <c:strRef>
              <c:f>Sheet1!$C$1</c:f>
              <c:strCache>
                <c:ptCount val="1"/>
                <c:pt idx="0">
                  <c:v>Column1</c:v>
                </c:pt>
              </c:strCache>
            </c:strRef>
          </c:tx>
          <c:spPr>
            <a:solidFill>
              <a:schemeClr val="accent2"/>
            </a:solidFill>
            <a:ln>
              <a:noFill/>
            </a:ln>
            <a:effectLst/>
            <a:sp3d/>
          </c:spPr>
          <c:invertIfNegative val="0"/>
          <c:cat>
            <c:strRef>
              <c:f>Sheet1!$A$2:$A$5</c:f>
              <c:strCache>
                <c:ptCount val="4"/>
                <c:pt idx="0">
                  <c:v>0</c:v>
                </c:pt>
                <c:pt idx="1">
                  <c:v>1-2</c:v>
                </c:pt>
                <c:pt idx="2">
                  <c:v>3-4</c:v>
                </c:pt>
                <c:pt idx="3">
                  <c:v>5+</c:v>
                </c:pt>
              </c:strCache>
            </c:strRef>
          </c:cat>
          <c:val>
            <c:numRef>
              <c:f>Sheet1!$C$2:$C$5</c:f>
              <c:numCache>
                <c:formatCode>General</c:formatCode>
                <c:ptCount val="4"/>
              </c:numCache>
            </c:numRef>
          </c:val>
          <c:extLst>
            <c:ext xmlns:c16="http://schemas.microsoft.com/office/drawing/2014/chart" uri="{C3380CC4-5D6E-409C-BE32-E72D297353CC}">
              <c16:uniqueId val="{00000001-4E57-4990-8EBC-A2BF6EA08BA1}"/>
            </c:ext>
          </c:extLst>
        </c:ser>
        <c:ser>
          <c:idx val="2"/>
          <c:order val="2"/>
          <c:tx>
            <c:strRef>
              <c:f>Sheet1!$D$1</c:f>
              <c:strCache>
                <c:ptCount val="1"/>
                <c:pt idx="0">
                  <c:v>Column2</c:v>
                </c:pt>
              </c:strCache>
            </c:strRef>
          </c:tx>
          <c:spPr>
            <a:solidFill>
              <a:schemeClr val="accent3"/>
            </a:solidFill>
            <a:ln>
              <a:noFill/>
            </a:ln>
            <a:effectLst/>
            <a:sp3d/>
          </c:spPr>
          <c:invertIfNegative val="0"/>
          <c:cat>
            <c:strRef>
              <c:f>Sheet1!$A$2:$A$5</c:f>
              <c:strCache>
                <c:ptCount val="4"/>
                <c:pt idx="0">
                  <c:v>0</c:v>
                </c:pt>
                <c:pt idx="1">
                  <c:v>1-2</c:v>
                </c:pt>
                <c:pt idx="2">
                  <c:v>3-4</c:v>
                </c:pt>
                <c:pt idx="3">
                  <c:v>5+</c:v>
                </c:pt>
              </c:strCache>
            </c:strRef>
          </c:cat>
          <c:val>
            <c:numRef>
              <c:f>Sheet1!$D$2:$D$5</c:f>
              <c:numCache>
                <c:formatCode>General</c:formatCode>
                <c:ptCount val="4"/>
              </c:numCache>
            </c:numRef>
          </c:val>
          <c:extLst>
            <c:ext xmlns:c16="http://schemas.microsoft.com/office/drawing/2014/chart" uri="{C3380CC4-5D6E-409C-BE32-E72D297353CC}">
              <c16:uniqueId val="{00000002-4E57-4990-8EBC-A2BF6EA08BA1}"/>
            </c:ext>
          </c:extLst>
        </c:ser>
        <c:dLbls>
          <c:showLegendKey val="0"/>
          <c:showVal val="0"/>
          <c:showCatName val="0"/>
          <c:showSerName val="0"/>
          <c:showPercent val="0"/>
          <c:showBubbleSize val="0"/>
        </c:dLbls>
        <c:gapWidth val="150"/>
        <c:shape val="box"/>
        <c:axId val="444291272"/>
        <c:axId val="444291664"/>
        <c:axId val="0"/>
      </c:bar3DChart>
      <c:catAx>
        <c:axId val="444291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91664"/>
        <c:crosses val="autoZero"/>
        <c:auto val="1"/>
        <c:lblAlgn val="ctr"/>
        <c:lblOffset val="100"/>
        <c:noMultiLvlLbl val="0"/>
      </c:catAx>
      <c:valAx>
        <c:axId val="444291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429127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4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scene3d>
              <a:camera prst="orthographicFront"/>
              <a:lightRig rig="threePt" dir="t">
                <a:rot lat="0" lon="0" rev="1200000"/>
              </a:lightRig>
            </a:scene3d>
            <a:sp3d prstMaterial="metal">
              <a:bevelT w="63500" h="25400" prst="coolSlant"/>
              <a:bevelB w="165100" prst="coolSlant"/>
            </a:sp3d>
          </c:spPr>
          <c:dPt>
            <c:idx val="0"/>
            <c:bubble3D val="0"/>
            <c:explosion val="5"/>
            <c:spPr>
              <a:gradFill rotWithShape="1">
                <a:gsLst>
                  <a:gs pos="47000">
                    <a:srgbClr val="7030A0"/>
                  </a:gs>
                  <a:gs pos="0">
                    <a:srgbClr val="FFC000"/>
                  </a:gs>
                </a:gsLst>
                <a:path path="circle">
                  <a:fillToRect l="50000" t="130000" r="50000" b="-30000"/>
                </a:path>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prst="coolSlant"/>
                <a:bevelB w="165100" prst="coolSlant"/>
              </a:sp3d>
            </c:spPr>
            <c:extLst>
              <c:ext xmlns:c16="http://schemas.microsoft.com/office/drawing/2014/chart" uri="{C3380CC4-5D6E-409C-BE32-E72D297353CC}">
                <c16:uniqueId val="{00000002-75BD-44BD-8CAB-671033FDA313}"/>
              </c:ext>
            </c:extLst>
          </c:dPt>
          <c:dPt>
            <c:idx val="1"/>
            <c:bubble3D val="0"/>
            <c:explosion val="11"/>
            <c:spPr>
              <a:gradFill rotWithShape="1">
                <a:gsLst>
                  <a:gs pos="59000">
                    <a:srgbClr val="00B0F0"/>
                  </a:gs>
                  <a:gs pos="0">
                    <a:srgbClr val="FFC000"/>
                  </a:gs>
                </a:gsLst>
                <a:path path="circle">
                  <a:fillToRect l="50000" t="130000" r="50000" b="-30000"/>
                </a:path>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prst="coolSlant"/>
                <a:bevelB w="165100" prst="coolSlant"/>
              </a:sp3d>
            </c:spPr>
            <c:extLst>
              <c:ext xmlns:c16="http://schemas.microsoft.com/office/drawing/2014/chart" uri="{C3380CC4-5D6E-409C-BE32-E72D297353CC}">
                <c16:uniqueId val="{00000003-75BD-44BD-8CAB-671033FDA313}"/>
              </c:ext>
            </c:extLst>
          </c:dPt>
          <c:dPt>
            <c:idx val="2"/>
            <c:bubble3D val="0"/>
            <c:explosion val="5"/>
            <c:spPr>
              <a:gradFill rotWithShape="1">
                <a:gsLst>
                  <a:gs pos="0">
                    <a:srgbClr val="7030A0"/>
                  </a:gs>
                  <a:gs pos="0">
                    <a:srgbClr val="FFC000"/>
                  </a:gs>
                </a:gsLst>
                <a:path path="circle">
                  <a:fillToRect l="50000" t="130000" r="50000" b="-30000"/>
                </a:path>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prst="coolSlant"/>
                <a:bevelB w="165100" prst="coolSlant"/>
              </a:sp3d>
            </c:spPr>
            <c:extLst>
              <c:ext xmlns:c16="http://schemas.microsoft.com/office/drawing/2014/chart" uri="{C3380CC4-5D6E-409C-BE32-E72D297353CC}">
                <c16:uniqueId val="{00000001-D745-4EF2-ADAA-4795E6E2F2E7}"/>
              </c:ext>
            </c:extLst>
          </c:dPt>
          <c:dPt>
            <c:idx val="3"/>
            <c:bubble3D val="0"/>
            <c:explosion val="4"/>
            <c:spPr>
              <a:gradFill rotWithShape="1">
                <a:gsLst>
                  <a:gs pos="47000">
                    <a:srgbClr val="EA3AC8"/>
                  </a:gs>
                  <a:gs pos="0">
                    <a:srgbClr val="FFC000"/>
                  </a:gs>
                </a:gsLst>
                <a:path path="circle">
                  <a:fillToRect l="50000" t="130000" r="50000" b="-30000"/>
                </a:path>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prst="coolSlant"/>
                <a:bevelB w="165100" prst="coolSlant"/>
              </a:sp3d>
            </c:spPr>
            <c:extLst>
              <c:ext xmlns:c16="http://schemas.microsoft.com/office/drawing/2014/chart" uri="{C3380CC4-5D6E-409C-BE32-E72D297353CC}">
                <c16:uniqueId val="{00000000-D745-4EF2-ADAA-4795E6E2F2E7}"/>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prst="coolSlant"/>
                <a:bevelB w="165100" prst="coolSlant"/>
              </a:sp3d>
            </c:spPr>
            <c:extLst>
              <c:ext xmlns:c16="http://schemas.microsoft.com/office/drawing/2014/chart" uri="{C3380CC4-5D6E-409C-BE32-E72D297353CC}">
                <c16:uniqueId val="{00000009-B572-4254-AB17-31A32AE49254}"/>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metal">
                <a:bevelT w="63500" h="25400" prst="coolSlant"/>
                <a:bevelB w="165100" prst="coolSlant"/>
              </a:sp3d>
            </c:spPr>
            <c:extLst>
              <c:ext xmlns:c16="http://schemas.microsoft.com/office/drawing/2014/chart" uri="{C3380CC4-5D6E-409C-BE32-E72D297353CC}">
                <c16:uniqueId val="{00000001-75BD-44BD-8CAB-671033FDA313}"/>
              </c:ext>
            </c:extLst>
          </c:dPt>
          <c:dLbls>
            <c:dLbl>
              <c:idx val="0"/>
              <c:layout>
                <c:manualLayout>
                  <c:x val="-9.6724228696359604E-2"/>
                  <c:y val="0.12198697385049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5BD-44BD-8CAB-671033FDA313}"/>
                </c:ext>
              </c:extLst>
            </c:dLbl>
            <c:dLbl>
              <c:idx val="1"/>
              <c:layout>
                <c:manualLayout>
                  <c:x val="-0.14871972462792199"/>
                  <c:y val="1.938344512491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5BD-44BD-8CAB-671033FDA313}"/>
                </c:ext>
              </c:extLst>
            </c:dLbl>
            <c:dLbl>
              <c:idx val="2"/>
              <c:layout>
                <c:manualLayout>
                  <c:x val="-0.122114262713548"/>
                  <c:y val="-0.34670093321668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745-4EF2-ADAA-4795E6E2F2E7}"/>
                </c:ext>
              </c:extLst>
            </c:dLbl>
            <c:dLbl>
              <c:idx val="3"/>
              <c:layout>
                <c:manualLayout>
                  <c:x val="0.18664814241692201"/>
                  <c:y val="4.35258092738408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745-4EF2-ADAA-4795E6E2F2E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4"/>
                <c:pt idx="0">
                  <c:v>0</c:v>
                </c:pt>
                <c:pt idx="1">
                  <c:v>1-2</c:v>
                </c:pt>
                <c:pt idx="2">
                  <c:v>3-4</c:v>
                </c:pt>
                <c:pt idx="3">
                  <c:v>5+</c:v>
                </c:pt>
              </c:strCache>
            </c:strRef>
          </c:cat>
          <c:val>
            <c:numRef>
              <c:f>Sheet1!$B$2:$B$7</c:f>
              <c:numCache>
                <c:formatCode>General</c:formatCode>
                <c:ptCount val="6"/>
                <c:pt idx="0">
                  <c:v>10</c:v>
                </c:pt>
                <c:pt idx="1">
                  <c:v>23</c:v>
                </c:pt>
                <c:pt idx="2">
                  <c:v>26</c:v>
                </c:pt>
                <c:pt idx="3">
                  <c:v>41</c:v>
                </c:pt>
              </c:numCache>
            </c:numRef>
          </c:val>
          <c:extLst>
            <c:ext xmlns:c16="http://schemas.microsoft.com/office/drawing/2014/chart" uri="{C3380CC4-5D6E-409C-BE32-E72D297353CC}">
              <c16:uniqueId val="{00000000-75BD-44BD-8CAB-671033FDA313}"/>
            </c:ext>
          </c:extLst>
        </c:ser>
        <c:dLbls>
          <c:dLblPos val="inEnd"/>
          <c:showLegendKey val="0"/>
          <c:showVal val="0"/>
          <c:showCatName val="1"/>
          <c:showSerName val="0"/>
          <c:showPercent val="0"/>
          <c:showBubbleSize val="0"/>
          <c:showLeaderLines val="1"/>
        </c:dLbls>
      </c:pie3D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87047-730A-EA46-8887-194430F5A631}" type="datetimeFigureOut">
              <a:rPr lang="en-US" smtClean="0"/>
              <a:t>11/20/2018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40E71-3CA3-844C-B29F-8718A8EDFACF}" type="slidenum">
              <a:rPr lang="en-US" smtClean="0"/>
              <a:t>‹#›</a:t>
            </a:fld>
            <a:endParaRPr lang="en-US"/>
          </a:p>
        </p:txBody>
      </p:sp>
    </p:spTree>
    <p:extLst>
      <p:ext uri="{BB962C8B-B14F-4D97-AF65-F5344CB8AC3E}">
        <p14:creationId xmlns:p14="http://schemas.microsoft.com/office/powerpoint/2010/main" val="17417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131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176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97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04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37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00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532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102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88FABDB-9CF4-47CE-8E56-31DCB4D7FA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5077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1C7233D-5E07-4149-9658-68C056BA6A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7726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7E247E7-4CDB-405B-8E9C-995D65BD69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600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66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14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933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885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65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81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24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8A1A46-CAE8-444F-B628-FE6C07F37C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26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tif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1325987019"/>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127360742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879952"/>
          </a:xfrm>
        </p:spPr>
        <p:txBody>
          <a:bodyPr anchor="b">
            <a:normAutofit/>
          </a:bodyPr>
          <a:lstStyle>
            <a:lvl1pPr algn="l">
              <a:defRPr sz="30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542954"/>
            <a:ext cx="10972800" cy="4646189"/>
          </a:xfrm>
        </p:spPr>
        <p:txBody>
          <a:bodyPr>
            <a:normAutofit/>
          </a:bodyPr>
          <a:lstStyle>
            <a:lvl1pPr marL="230188" indent="-230188">
              <a:buClr>
                <a:schemeClr val="tx1"/>
              </a:buClr>
              <a:buFont typeface="Wingdings" charset="2"/>
              <a:buChar char="§"/>
              <a:defRPr sz="2200">
                <a:latin typeface="Arial"/>
                <a:cs typeface="Arial"/>
              </a:defRPr>
            </a:lvl1pPr>
            <a:lvl2pPr marL="461963" indent="-231775">
              <a:buClr>
                <a:schemeClr val="tx1"/>
              </a:buClr>
              <a:defRPr sz="1800">
                <a:latin typeface="Arial"/>
                <a:cs typeface="Arial"/>
              </a:defRPr>
            </a:lvl2pPr>
            <a:lvl3pPr marL="630238" indent="-168275">
              <a:buClr>
                <a:schemeClr val="tx1"/>
              </a:buClr>
              <a:defRPr sz="1800">
                <a:latin typeface="Arial"/>
                <a:cs typeface="Arial"/>
              </a:defRPr>
            </a:lvl3pPr>
            <a:lvl4pPr marL="796925" indent="-166688">
              <a:buClr>
                <a:schemeClr val="tx1"/>
              </a:buClr>
              <a:tabLst/>
              <a:defRPr sz="1800">
                <a:latin typeface="Arial"/>
                <a:cs typeface="Arial"/>
              </a:defRPr>
            </a:lvl4pPr>
            <a:lvl5pPr marL="976313" indent="-179388">
              <a:buClr>
                <a:schemeClr val="tx1"/>
              </a:buCl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5819348"/>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defRPr sz="1800">
                <a:latin typeface="Arial" panose="020B0604020202020204" pitchFamily="34" charset="0"/>
                <a:cs typeface="Arial" panose="020B0604020202020204" pitchFamily="34" charset="0"/>
              </a:defRPr>
            </a:lvl2pPr>
          </a:lstStyle>
          <a:p>
            <a:pPr lvl="0"/>
            <a:r>
              <a:rPr lang="en-US" dirty="0"/>
              <a:t>Click to edit bulleted text list click to edit bulleted List click to edit bulleted list</a:t>
            </a:r>
          </a:p>
          <a:p>
            <a:pPr lvl="1"/>
            <a:endParaRPr lang="en-US" dirty="0"/>
          </a:p>
          <a:p>
            <a:pPr lvl="0"/>
            <a:r>
              <a:rPr lang="en-US" dirty="0"/>
              <a:t>Item number 2 in bulleted List</a:t>
            </a:r>
          </a:p>
          <a:p>
            <a:pPr lvl="0"/>
            <a:r>
              <a:rPr lang="en-US" dirty="0"/>
              <a:t>Item 3</a:t>
            </a:r>
          </a:p>
        </p:txBody>
      </p:sp>
    </p:spTree>
    <p:extLst>
      <p:ext uri="{BB962C8B-B14F-4D97-AF65-F5344CB8AC3E}">
        <p14:creationId xmlns:p14="http://schemas.microsoft.com/office/powerpoint/2010/main" val="245529823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70" y="5996171"/>
            <a:ext cx="2639185" cy="640101"/>
          </a:xfrm>
          <a:prstGeom prst="rect">
            <a:avLst/>
          </a:prstGeom>
        </p:spPr>
      </p:pic>
      <p:sp>
        <p:nvSpPr>
          <p:cNvPr id="8" name="Rectangle 7"/>
          <p:cNvSpPr/>
          <p:nvPr userDrawn="1"/>
        </p:nvSpPr>
        <p:spPr>
          <a:xfrm>
            <a:off x="0" y="6696620"/>
            <a:ext cx="12192000" cy="161380"/>
          </a:xfrm>
          <a:prstGeom prst="rect">
            <a:avLst/>
          </a:prstGeom>
          <a:solidFill>
            <a:srgbClr val="00498C"/>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rotWithShape="1">
          <a:blip r:embed="rId3"/>
          <a:srcRect r="25000"/>
          <a:stretch/>
        </p:blipFill>
        <p:spPr>
          <a:xfrm>
            <a:off x="0" y="0"/>
            <a:ext cx="12192000" cy="3810000"/>
          </a:xfrm>
          <a:prstGeom prst="rect">
            <a:avLst/>
          </a:prstGeom>
        </p:spPr>
      </p:pic>
    </p:spTree>
    <p:extLst>
      <p:ext uri="{BB962C8B-B14F-4D97-AF65-F5344CB8AC3E}">
        <p14:creationId xmlns:p14="http://schemas.microsoft.com/office/powerpoint/2010/main" val="1327271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70" y="5996171"/>
            <a:ext cx="2639185" cy="640101"/>
          </a:xfrm>
          <a:prstGeom prst="rect">
            <a:avLst/>
          </a:prstGeom>
        </p:spPr>
      </p:pic>
      <p:sp>
        <p:nvSpPr>
          <p:cNvPr id="8" name="Rectangle 7"/>
          <p:cNvSpPr/>
          <p:nvPr userDrawn="1"/>
        </p:nvSpPr>
        <p:spPr>
          <a:xfrm>
            <a:off x="0" y="6696620"/>
            <a:ext cx="12192000" cy="161380"/>
          </a:xfrm>
          <a:prstGeom prst="rect">
            <a:avLst/>
          </a:prstGeom>
          <a:solidFill>
            <a:srgbClr val="00498C"/>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rotWithShape="1">
          <a:blip r:embed="rId3"/>
          <a:srcRect r="25000" b="56190"/>
          <a:stretch/>
        </p:blipFill>
        <p:spPr>
          <a:xfrm>
            <a:off x="0" y="1"/>
            <a:ext cx="12192000" cy="1669143"/>
          </a:xfrm>
          <a:prstGeom prst="rect">
            <a:avLst/>
          </a:prstGeom>
        </p:spPr>
      </p:pic>
    </p:spTree>
    <p:extLst>
      <p:ext uri="{BB962C8B-B14F-4D97-AF65-F5344CB8AC3E}">
        <p14:creationId xmlns:p14="http://schemas.microsoft.com/office/powerpoint/2010/main" val="1830783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70" y="5996171"/>
            <a:ext cx="2639185" cy="640101"/>
          </a:xfrm>
          <a:prstGeom prst="rect">
            <a:avLst/>
          </a:prstGeom>
        </p:spPr>
      </p:pic>
      <p:sp>
        <p:nvSpPr>
          <p:cNvPr id="8" name="Rectangle 7"/>
          <p:cNvSpPr/>
          <p:nvPr userDrawn="1"/>
        </p:nvSpPr>
        <p:spPr>
          <a:xfrm>
            <a:off x="0" y="6696620"/>
            <a:ext cx="12192000" cy="161380"/>
          </a:xfrm>
          <a:prstGeom prst="rect">
            <a:avLst/>
          </a:prstGeom>
          <a:solidFill>
            <a:srgbClr val="00498C"/>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12485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25000"/>
          <a:stretch/>
        </p:blipFill>
        <p:spPr>
          <a:xfrm>
            <a:off x="0" y="5771179"/>
            <a:ext cx="12192000" cy="109008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72" y="5996171"/>
            <a:ext cx="2639185" cy="640101"/>
          </a:xfrm>
          <a:prstGeom prst="rect">
            <a:avLst/>
          </a:prstGeom>
        </p:spPr>
      </p:pic>
      <p:sp>
        <p:nvSpPr>
          <p:cNvPr id="9" name="Rectangle 8"/>
          <p:cNvSpPr/>
          <p:nvPr userDrawn="1"/>
        </p:nvSpPr>
        <p:spPr>
          <a:xfrm>
            <a:off x="0" y="6696620"/>
            <a:ext cx="12192000" cy="161380"/>
          </a:xfrm>
          <a:prstGeom prst="rect">
            <a:avLst/>
          </a:prstGeom>
          <a:solidFill>
            <a:srgbClr val="00498C"/>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76408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2"/>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2550"/>
              </a:lnSpc>
              <a:spcBef>
                <a:spcPts val="0"/>
              </a:spcBef>
              <a:buFontTx/>
              <a:buNone/>
              <a:defRPr sz="2250" b="1" i="0" spc="-75"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37160" indent="-137160">
              <a:lnSpc>
                <a:spcPts val="1950"/>
              </a:lnSpc>
              <a:spcBef>
                <a:spcPts val="0"/>
              </a:spcBef>
              <a:spcAft>
                <a:spcPts val="900"/>
              </a:spcAft>
              <a:buClr>
                <a:srgbClr val="35A0CE"/>
              </a:buClr>
              <a:buSzPct val="80000"/>
              <a:buFont typeface="Arial" charset="0"/>
              <a:buChar char="•"/>
              <a:defRPr sz="1650" b="0" i="0" spc="-75" baseline="0">
                <a:latin typeface="Open Sans" charset="0"/>
              </a:defRPr>
            </a:lvl1pPr>
            <a:lvl2pPr>
              <a:spcBef>
                <a:spcPts val="0"/>
              </a:spcBef>
              <a:spcAft>
                <a:spcPts val="450"/>
              </a:spcAft>
              <a:defRPr sz="1350">
                <a:latin typeface="Open Sans"/>
                <a:cs typeface="Arial" panose="020B0604020202020204" pitchFamily="34" charset="0"/>
              </a:defRPr>
            </a:lvl2pPr>
            <a:lvl3pPr>
              <a:defRPr sz="12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124685390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2"/>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2550"/>
              </a:lnSpc>
              <a:spcBef>
                <a:spcPts val="0"/>
              </a:spcBef>
              <a:buFontTx/>
              <a:buNone/>
              <a:defRPr sz="2250" b="1" i="0" spc="-75"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4150259" cy="2430379"/>
          </a:xfrm>
          <a:prstGeom prst="rect">
            <a:avLst/>
          </a:prstGeom>
        </p:spPr>
        <p:txBody>
          <a:bodyPr/>
          <a:lstStyle>
            <a:lvl1pPr marL="137160" indent="-137160">
              <a:lnSpc>
                <a:spcPts val="1950"/>
              </a:lnSpc>
              <a:spcBef>
                <a:spcPts val="0"/>
              </a:spcBef>
              <a:spcAft>
                <a:spcPts val="900"/>
              </a:spcAft>
              <a:buClr>
                <a:srgbClr val="35A0CE"/>
              </a:buClr>
              <a:buSzPct val="80000"/>
              <a:buFont typeface="Arial" charset="0"/>
              <a:buChar char="•"/>
              <a:defRPr sz="1650" b="0" i="0" spc="-75" baseline="0">
                <a:latin typeface="Open Sans" charset="0"/>
              </a:defRPr>
            </a:lvl1pPr>
            <a:lvl2pPr>
              <a:spcBef>
                <a:spcPts val="0"/>
              </a:spcBef>
              <a:spcAft>
                <a:spcPts val="450"/>
              </a:spcAft>
              <a:defRPr sz="1350">
                <a:latin typeface="Open Sans"/>
                <a:cs typeface="Arial" panose="020B0604020202020204" pitchFamily="34" charset="0"/>
              </a:defRPr>
            </a:lvl2pPr>
            <a:lvl3pPr>
              <a:defRPr sz="12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
        <p:nvSpPr>
          <p:cNvPr id="5" name="Text Placeholder 20"/>
          <p:cNvSpPr>
            <a:spLocks noGrp="1"/>
          </p:cNvSpPr>
          <p:nvPr>
            <p:ph type="body" sz="quarter" idx="14" hasCustomPrompt="1"/>
          </p:nvPr>
        </p:nvSpPr>
        <p:spPr>
          <a:xfrm>
            <a:off x="6328892" y="2541978"/>
            <a:ext cx="4150259" cy="2430379"/>
          </a:xfrm>
          <a:prstGeom prst="rect">
            <a:avLst/>
          </a:prstGeom>
        </p:spPr>
        <p:txBody>
          <a:bodyPr/>
          <a:lstStyle>
            <a:lvl1pPr marL="137160" indent="-137160">
              <a:lnSpc>
                <a:spcPts val="1950"/>
              </a:lnSpc>
              <a:spcBef>
                <a:spcPts val="0"/>
              </a:spcBef>
              <a:spcAft>
                <a:spcPts val="900"/>
              </a:spcAft>
              <a:buClr>
                <a:srgbClr val="35A0CE"/>
              </a:buClr>
              <a:buSzPct val="80000"/>
              <a:buFont typeface="Arial" charset="0"/>
              <a:buChar char="•"/>
              <a:defRPr sz="1650" b="0" i="0" spc="-75" baseline="0">
                <a:latin typeface="Open Sans" charset="0"/>
              </a:defRPr>
            </a:lvl1pPr>
            <a:lvl2pPr>
              <a:spcBef>
                <a:spcPts val="0"/>
              </a:spcBef>
              <a:spcAft>
                <a:spcPts val="450"/>
              </a:spcAft>
              <a:defRPr sz="1350">
                <a:latin typeface="Open Sans"/>
                <a:cs typeface="Arial" panose="020B0604020202020204" pitchFamily="34" charset="0"/>
              </a:defRPr>
            </a:lvl2pPr>
            <a:lvl3pPr>
              <a:defRPr sz="12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847774589"/>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8" name="Title 16"/>
          <p:cNvSpPr>
            <a:spLocks noGrp="1"/>
          </p:cNvSpPr>
          <p:nvPr>
            <p:ph type="title" hasCustomPrompt="1"/>
          </p:nvPr>
        </p:nvSpPr>
        <p:spPr>
          <a:xfrm>
            <a:off x="5313948" y="2795506"/>
            <a:ext cx="6878053" cy="1162885"/>
          </a:xfrm>
          <a:prstGeom prst="rect">
            <a:avLst/>
          </a:prstGeom>
        </p:spPr>
        <p:txBody>
          <a:bodyPr/>
          <a:lstStyle>
            <a:lvl1pPr fontAlgn="t">
              <a:lnSpc>
                <a:spcPts val="3150"/>
              </a:lnSpc>
              <a:defRPr sz="2700" b="1" i="0" spc="-75" baseline="0">
                <a:solidFill>
                  <a:schemeClr val="bg1"/>
                </a:solidFill>
                <a:latin typeface="Open Sans" charset="0"/>
              </a:defRPr>
            </a:lvl1pPr>
          </a:lstStyle>
          <a:p>
            <a:r>
              <a:rPr lang="en-US" dirty="0"/>
              <a:t>Click to edit Title Style Click to Edit Title Style</a:t>
            </a:r>
          </a:p>
        </p:txBody>
      </p:sp>
      <p:sp>
        <p:nvSpPr>
          <p:cNvPr id="13" name="Text Placeholder 20"/>
          <p:cNvSpPr>
            <a:spLocks noGrp="1"/>
          </p:cNvSpPr>
          <p:nvPr>
            <p:ph type="body" sz="quarter" idx="10" hasCustomPrompt="1"/>
          </p:nvPr>
        </p:nvSpPr>
        <p:spPr>
          <a:xfrm>
            <a:off x="854243" y="1442370"/>
            <a:ext cx="3116179" cy="2516021"/>
          </a:xfrm>
          <a:prstGeom prst="rect">
            <a:avLst/>
          </a:prstGeom>
        </p:spPr>
        <p:txBody>
          <a:bodyPr/>
          <a:lstStyle>
            <a:lvl1pPr marL="0" indent="0">
              <a:lnSpc>
                <a:spcPts val="13500"/>
              </a:lnSpc>
              <a:spcBef>
                <a:spcPts val="0"/>
              </a:spcBef>
              <a:buFontTx/>
              <a:buNone/>
              <a:defRPr sz="13500" b="0" i="0" spc="-900" baseline="0">
                <a:solidFill>
                  <a:srgbClr val="27AAE1"/>
                </a:solidFill>
                <a:latin typeface="Oswald Light" charset="0"/>
              </a:defRPr>
            </a:lvl1pPr>
          </a:lstStyle>
          <a:p>
            <a:pPr lvl="0"/>
            <a:r>
              <a:rPr lang="en-US" dirty="0"/>
              <a:t>3.2</a:t>
            </a:r>
          </a:p>
        </p:txBody>
      </p:sp>
      <p:sp>
        <p:nvSpPr>
          <p:cNvPr id="14" name="Text Placeholder 20"/>
          <p:cNvSpPr>
            <a:spLocks noGrp="1"/>
          </p:cNvSpPr>
          <p:nvPr>
            <p:ph type="body" sz="quarter" idx="12" hasCustomPrompt="1"/>
          </p:nvPr>
        </p:nvSpPr>
        <p:spPr>
          <a:xfrm>
            <a:off x="945903" y="867904"/>
            <a:ext cx="2146216" cy="311193"/>
          </a:xfrm>
          <a:prstGeom prst="rect">
            <a:avLst/>
          </a:prstGeom>
        </p:spPr>
        <p:txBody>
          <a:bodyPr/>
          <a:lstStyle>
            <a:lvl1pPr marL="0" indent="0">
              <a:buFontTx/>
              <a:buNone/>
              <a:defRPr sz="1350" baseline="0">
                <a:solidFill>
                  <a:schemeClr val="tx1"/>
                </a:solidFill>
                <a:latin typeface="Open Sans Semibold" charset="0"/>
              </a:defRPr>
            </a:lvl1pPr>
          </a:lstStyle>
          <a:p>
            <a:pPr lvl="0"/>
            <a:r>
              <a:rPr lang="en-US" dirty="0"/>
              <a:t>SECTION</a:t>
            </a:r>
          </a:p>
        </p:txBody>
      </p:sp>
    </p:spTree>
    <p:extLst>
      <p:ext uri="{BB962C8B-B14F-4D97-AF65-F5344CB8AC3E}">
        <p14:creationId xmlns:p14="http://schemas.microsoft.com/office/powerpoint/2010/main" val="2978618668"/>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153619349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
        <p:nvSpPr>
          <p:cNvPr id="5" name="Text Placeholder 20"/>
          <p:cNvSpPr>
            <a:spLocks noGrp="1"/>
          </p:cNvSpPr>
          <p:nvPr>
            <p:ph type="body" sz="quarter" idx="14" hasCustomPrompt="1"/>
          </p:nvPr>
        </p:nvSpPr>
        <p:spPr>
          <a:xfrm>
            <a:off x="6328891" y="2541977"/>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418512500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8"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13" name="Text Placeholder 20"/>
          <p:cNvSpPr>
            <a:spLocks noGrp="1"/>
          </p:cNvSpPr>
          <p:nvPr>
            <p:ph type="body" sz="quarter" idx="10" hasCustomPrompt="1"/>
          </p:nvPr>
        </p:nvSpPr>
        <p:spPr>
          <a:xfrm>
            <a:off x="854243" y="1442368"/>
            <a:ext cx="3116178" cy="2516021"/>
          </a:xfrm>
          <a:prstGeom prst="rect">
            <a:avLst/>
          </a:prstGeom>
        </p:spPr>
        <p:txBody>
          <a:bodyPr/>
          <a:lstStyle>
            <a:lvl1pPr marL="0" indent="0">
              <a:lnSpc>
                <a:spcPts val="18000"/>
              </a:lnSpc>
              <a:spcBef>
                <a:spcPts val="0"/>
              </a:spcBef>
              <a:buFontTx/>
              <a:buNone/>
              <a:defRPr sz="18000" b="0" i="0" spc="-1200" baseline="0">
                <a:solidFill>
                  <a:srgbClr val="27AAE1"/>
                </a:solidFill>
                <a:latin typeface="Oswald Light" charset="0"/>
              </a:defRPr>
            </a:lvl1pPr>
          </a:lstStyle>
          <a:p>
            <a:pPr lvl="0"/>
            <a:r>
              <a:rPr lang="en-US" dirty="0"/>
              <a:t>3.2</a:t>
            </a:r>
          </a:p>
        </p:txBody>
      </p:sp>
      <p:sp>
        <p:nvSpPr>
          <p:cNvPr id="14" name="Text Placeholder 20"/>
          <p:cNvSpPr>
            <a:spLocks noGrp="1"/>
          </p:cNvSpPr>
          <p:nvPr>
            <p:ph type="body" sz="quarter" idx="12" hasCustomPrompt="1"/>
          </p:nvPr>
        </p:nvSpPr>
        <p:spPr>
          <a:xfrm>
            <a:off x="945902" y="867902"/>
            <a:ext cx="2146216" cy="311193"/>
          </a:xfrm>
          <a:prstGeom prst="rect">
            <a:avLst/>
          </a:prstGeom>
        </p:spPr>
        <p:txBody>
          <a:bodyPr/>
          <a:lstStyle>
            <a:lvl1pPr marL="0" indent="0">
              <a:buFontTx/>
              <a:buNone/>
              <a:defRPr sz="1800" baseline="0">
                <a:solidFill>
                  <a:schemeClr val="tx1"/>
                </a:solidFill>
                <a:latin typeface="Open Sans Semibold" charset="0"/>
              </a:defRPr>
            </a:lvl1pPr>
          </a:lstStyle>
          <a:p>
            <a:pPr lvl="0"/>
            <a:r>
              <a:rPr lang="en-US" dirty="0"/>
              <a:t>SECTION</a:t>
            </a:r>
          </a:p>
        </p:txBody>
      </p:sp>
    </p:spTree>
    <p:extLst>
      <p:ext uri="{BB962C8B-B14F-4D97-AF65-F5344CB8AC3E}">
        <p14:creationId xmlns:p14="http://schemas.microsoft.com/office/powerpoint/2010/main" val="122966765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cial-Quote Slide">
    <p:spTree>
      <p:nvGrpSpPr>
        <p:cNvPr id="1" name=""/>
        <p:cNvGrpSpPr/>
        <p:nvPr/>
      </p:nvGrpSpPr>
      <p:grpSpPr>
        <a:xfrm>
          <a:off x="0" y="0"/>
          <a:ext cx="0" cy="0"/>
          <a:chOff x="0" y="0"/>
          <a:chExt cx="0" cy="0"/>
        </a:xfrm>
      </p:grpSpPr>
      <p:sp>
        <p:nvSpPr>
          <p:cNvPr id="12" name="Text Placeholder 20"/>
          <p:cNvSpPr>
            <a:spLocks noGrp="1"/>
          </p:cNvSpPr>
          <p:nvPr>
            <p:ph type="body" sz="quarter" idx="13" hasCustomPrompt="1"/>
          </p:nvPr>
        </p:nvSpPr>
        <p:spPr>
          <a:xfrm>
            <a:off x="7134726" y="3657185"/>
            <a:ext cx="4215648" cy="721685"/>
          </a:xfrm>
          <a:prstGeom prst="rect">
            <a:avLst/>
          </a:prstGeom>
        </p:spPr>
        <p:txBody>
          <a:bodyPr/>
          <a:lstStyle>
            <a:lvl1pPr marL="0" indent="0">
              <a:lnSpc>
                <a:spcPts val="2200"/>
              </a:lnSpc>
              <a:spcBef>
                <a:spcPts val="0"/>
              </a:spcBef>
              <a:buFontTx/>
              <a:buNone/>
              <a:defRPr sz="1800" b="1" i="0" spc="0" baseline="0">
                <a:latin typeface="Open Sans" charset="0"/>
              </a:defRPr>
            </a:lvl1pPr>
          </a:lstStyle>
          <a:p>
            <a:pPr lvl="0"/>
            <a:r>
              <a:rPr lang="en-US" dirty="0"/>
              <a:t>Click to edit Subtitle Style Click to Edit Subtitle Style</a:t>
            </a:r>
          </a:p>
        </p:txBody>
      </p:sp>
      <p:sp>
        <p:nvSpPr>
          <p:cNvPr id="13" name="Text Placeholder 20"/>
          <p:cNvSpPr>
            <a:spLocks noGrp="1"/>
          </p:cNvSpPr>
          <p:nvPr>
            <p:ph type="body" sz="quarter" idx="14" hasCustomPrompt="1"/>
          </p:nvPr>
        </p:nvSpPr>
        <p:spPr>
          <a:xfrm>
            <a:off x="4319588" y="5437859"/>
            <a:ext cx="7030786" cy="866688"/>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 add special text here.</a:t>
            </a:r>
          </a:p>
        </p:txBody>
      </p:sp>
      <p:sp>
        <p:nvSpPr>
          <p:cNvPr id="15" name="Text Placeholder 20"/>
          <p:cNvSpPr>
            <a:spLocks noGrp="1"/>
          </p:cNvSpPr>
          <p:nvPr>
            <p:ph type="body" sz="quarter" idx="15" hasCustomPrompt="1"/>
          </p:nvPr>
        </p:nvSpPr>
        <p:spPr>
          <a:xfrm>
            <a:off x="4319588" y="1335088"/>
            <a:ext cx="7030786" cy="2322097"/>
          </a:xfrm>
          <a:prstGeom prst="rect">
            <a:avLst/>
          </a:prstGeom>
        </p:spPr>
        <p:txBody>
          <a:bodyPr/>
          <a:lstStyle>
            <a:lvl1pPr marL="0" indent="0">
              <a:lnSpc>
                <a:spcPts val="4200"/>
              </a:lnSpc>
              <a:spcBef>
                <a:spcPts val="0"/>
              </a:spcBef>
              <a:buFontTx/>
              <a:buNone/>
              <a:defRPr sz="3600" b="0" i="0" spc="0" baseline="0">
                <a:latin typeface="Oswald Light" charset="0"/>
              </a:defRPr>
            </a:lvl1pPr>
          </a:lstStyle>
          <a:p>
            <a:pPr lvl="0"/>
            <a:r>
              <a:rPr lang="en-US" dirty="0"/>
              <a:t>“Click to edit multiline quote or special text here click to edit multiline quote or text here click to edit text here edit multiline quote or text here click to edit text here.”</a:t>
            </a:r>
          </a:p>
        </p:txBody>
      </p:sp>
      <p:sp>
        <p:nvSpPr>
          <p:cNvPr id="17" name="Picture Placeholder 16"/>
          <p:cNvSpPr>
            <a:spLocks noGrp="1"/>
          </p:cNvSpPr>
          <p:nvPr>
            <p:ph type="pic" sz="quarter" idx="16" hasCustomPrompt="1"/>
          </p:nvPr>
        </p:nvSpPr>
        <p:spPr>
          <a:xfrm>
            <a:off x="0" y="0"/>
            <a:ext cx="4162425" cy="6858000"/>
          </a:xfrm>
          <a:prstGeom prst="rect">
            <a:avLst/>
          </a:prstGeom>
        </p:spPr>
        <p:txBody>
          <a:bodyPr/>
          <a:lstStyle/>
          <a:p>
            <a:r>
              <a:rPr lang="en-US" dirty="0"/>
              <a:t>PLACE PICTURE HERE</a:t>
            </a:r>
          </a:p>
        </p:txBody>
      </p:sp>
    </p:spTree>
    <p:extLst>
      <p:ext uri="{BB962C8B-B14F-4D97-AF65-F5344CB8AC3E}">
        <p14:creationId xmlns:p14="http://schemas.microsoft.com/office/powerpoint/2010/main" val="34676474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cial-sidebar slide">
    <p:spTree>
      <p:nvGrpSpPr>
        <p:cNvPr id="1" name=""/>
        <p:cNvGrpSpPr/>
        <p:nvPr/>
      </p:nvGrpSpPr>
      <p:grpSpPr>
        <a:xfrm>
          <a:off x="0" y="0"/>
          <a:ext cx="0" cy="0"/>
          <a:chOff x="0" y="0"/>
          <a:chExt cx="0" cy="0"/>
        </a:xfrm>
      </p:grpSpPr>
      <p:sp>
        <p:nvSpPr>
          <p:cNvPr id="13" name="Text Placeholder 20"/>
          <p:cNvSpPr>
            <a:spLocks noGrp="1"/>
          </p:cNvSpPr>
          <p:nvPr>
            <p:ph type="body" sz="quarter" idx="14" hasCustomPrompt="1"/>
          </p:nvPr>
        </p:nvSpPr>
        <p:spPr>
          <a:xfrm>
            <a:off x="977674" y="2758255"/>
            <a:ext cx="1972356" cy="2934974"/>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a:t>
            </a:r>
          </a:p>
        </p:txBody>
      </p:sp>
      <p:sp>
        <p:nvSpPr>
          <p:cNvPr id="17" name="Picture Placeholder 16"/>
          <p:cNvSpPr>
            <a:spLocks noGrp="1"/>
          </p:cNvSpPr>
          <p:nvPr>
            <p:ph type="pic" sz="quarter" idx="16"/>
          </p:nvPr>
        </p:nvSpPr>
        <p:spPr>
          <a:xfrm>
            <a:off x="4158343" y="0"/>
            <a:ext cx="8033657" cy="6858000"/>
          </a:xfrm>
          <a:prstGeom prst="rect">
            <a:avLst/>
          </a:prstGeom>
        </p:spPr>
        <p:txBody>
          <a:bodyPr/>
          <a:lstStyle>
            <a:lvl1pPr algn="ctr">
              <a:defRPr/>
            </a:lvl1pPr>
          </a:lstStyle>
          <a:p>
            <a:endParaRPr lang="en-US" dirty="0"/>
          </a:p>
          <a:p>
            <a:endParaRPr lang="en-US" dirty="0"/>
          </a:p>
          <a:p>
            <a:endParaRPr lang="en-US" dirty="0"/>
          </a:p>
          <a:p>
            <a:endParaRPr lang="en-US" dirty="0"/>
          </a:p>
          <a:p>
            <a:endParaRPr lang="en-US" dirty="0"/>
          </a:p>
          <a:p>
            <a:endParaRPr lang="en-US" dirty="0"/>
          </a:p>
          <a:p>
            <a:r>
              <a:rPr lang="en-US" dirty="0"/>
              <a:t>PLACE PICTURE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8673" y="2704534"/>
            <a:ext cx="2148840" cy="53721"/>
          </a:xfrm>
          <a:prstGeom prst="rect">
            <a:avLst/>
          </a:prstGeom>
        </p:spPr>
      </p:pic>
      <p:sp>
        <p:nvSpPr>
          <p:cNvPr id="7" name="Text Placeholder 20"/>
          <p:cNvSpPr>
            <a:spLocks noGrp="1"/>
          </p:cNvSpPr>
          <p:nvPr>
            <p:ph type="body" sz="quarter" idx="10" hasCustomPrompt="1"/>
          </p:nvPr>
        </p:nvSpPr>
        <p:spPr>
          <a:xfrm>
            <a:off x="854243" y="680368"/>
            <a:ext cx="2063128" cy="2516021"/>
          </a:xfrm>
          <a:prstGeom prst="rect">
            <a:avLst/>
          </a:prstGeom>
        </p:spPr>
        <p:txBody>
          <a:bodyPr/>
          <a:lstStyle>
            <a:lvl1pPr marL="0" indent="0">
              <a:lnSpc>
                <a:spcPts val="18000"/>
              </a:lnSpc>
              <a:spcBef>
                <a:spcPts val="0"/>
              </a:spcBef>
              <a:buFontTx/>
              <a:buNone/>
              <a:defRPr sz="18000" b="0" i="0" spc="-1400" baseline="0">
                <a:solidFill>
                  <a:srgbClr val="27AAE1"/>
                </a:solidFill>
                <a:latin typeface="Oswald Light" charset="0"/>
              </a:defRPr>
            </a:lvl1pPr>
          </a:lstStyle>
          <a:p>
            <a:pPr lvl="0"/>
            <a:r>
              <a:rPr lang="en-US" dirty="0"/>
              <a:t>27</a:t>
            </a:r>
          </a:p>
        </p:txBody>
      </p:sp>
      <p:sp>
        <p:nvSpPr>
          <p:cNvPr id="8" name="Text Placeholder 20"/>
          <p:cNvSpPr>
            <a:spLocks noGrp="1"/>
          </p:cNvSpPr>
          <p:nvPr>
            <p:ph type="body" sz="quarter" idx="17" hasCustomPrompt="1"/>
          </p:nvPr>
        </p:nvSpPr>
        <p:spPr>
          <a:xfrm>
            <a:off x="2692597" y="-94978"/>
            <a:ext cx="949831" cy="1787429"/>
          </a:xfrm>
          <a:prstGeom prst="rect">
            <a:avLst/>
          </a:prstGeom>
        </p:spPr>
        <p:txBody>
          <a:bodyPr/>
          <a:lstStyle>
            <a:lvl1pPr marL="0" indent="0" fontAlgn="b">
              <a:lnSpc>
                <a:spcPts val="18000"/>
              </a:lnSpc>
              <a:spcBef>
                <a:spcPts val="0"/>
              </a:spcBef>
              <a:buFontTx/>
              <a:buNone/>
              <a:defRPr sz="8500" b="0" i="0" spc="-1400" baseline="0">
                <a:solidFill>
                  <a:srgbClr val="27AAE1"/>
                </a:solidFill>
                <a:latin typeface="Oswald Light" charset="0"/>
              </a:defRPr>
            </a:lvl1pPr>
          </a:lstStyle>
          <a:p>
            <a:pPr lvl="0"/>
            <a:r>
              <a:rPr lang="en-US" dirty="0"/>
              <a:t>%</a:t>
            </a:r>
          </a:p>
        </p:txBody>
      </p:sp>
    </p:spTree>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defRPr>
            </a:lvl2pPr>
          </a:lstStyle>
          <a:p>
            <a:pPr lvl="0"/>
            <a:r>
              <a:rPr lang="en-US" dirty="0"/>
              <a:t>Click to edit bulleted text list click to edit bulleted List click to edit bulleted list</a:t>
            </a:r>
          </a:p>
          <a:p>
            <a:pPr lvl="1"/>
            <a:endParaRPr lang="en-US" dirty="0"/>
          </a:p>
          <a:p>
            <a:pPr lvl="0"/>
            <a:r>
              <a:rPr lang="en-US" dirty="0"/>
              <a:t>Item number 2 in bulleted List</a:t>
            </a:r>
          </a:p>
          <a:p>
            <a:pPr lvl="1"/>
            <a:endParaRPr lang="en-US" dirty="0"/>
          </a:p>
          <a:p>
            <a:pPr lvl="0"/>
            <a:r>
              <a:rPr lang="en-US" dirty="0"/>
              <a:t>Item 3</a:t>
            </a:r>
          </a:p>
        </p:txBody>
      </p:sp>
    </p:spTree>
    <p:extLst>
      <p:ext uri="{BB962C8B-B14F-4D97-AF65-F5344CB8AC3E}">
        <p14:creationId xmlns:p14="http://schemas.microsoft.com/office/powerpoint/2010/main" val="4051433495"/>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203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defRPr>
            </a:lvl2pPr>
            <a:lvl3pPr>
              <a:spcBef>
                <a:spcPts val="0"/>
              </a:spcBef>
              <a:spcAft>
                <a:spcPts val="600"/>
              </a:spcAft>
              <a:defRPr sz="1600">
                <a:latin typeface="Open Sans"/>
              </a:defRPr>
            </a:lvl3pPr>
          </a:lstStyle>
          <a:p>
            <a:pPr lvl="0"/>
            <a:r>
              <a:rPr lang="en-US" dirty="0"/>
              <a:t>Click to edit bulleted text list click to edit bulleted List click to edit bulleted list</a:t>
            </a:r>
          </a:p>
          <a:p>
            <a:pPr lvl="1"/>
            <a:r>
              <a:rPr lang="en-US" dirty="0"/>
              <a:t>d</a:t>
            </a:r>
          </a:p>
          <a:p>
            <a:pPr lvl="2"/>
            <a:r>
              <a:rPr lang="en-US" dirty="0">
                <a:latin typeface="Open Sans"/>
              </a:rPr>
              <a:t>d</a:t>
            </a:r>
            <a:endParaRPr lang="en-US" dirty="0"/>
          </a:p>
          <a:p>
            <a:pPr lvl="0"/>
            <a:r>
              <a:rPr lang="en-US" dirty="0"/>
              <a:t>Item number 2 in bulleted List</a:t>
            </a:r>
          </a:p>
          <a:p>
            <a:pPr lvl="1"/>
            <a:endParaRPr lang="en-US" dirty="0"/>
          </a:p>
          <a:p>
            <a:pPr lvl="0"/>
            <a:r>
              <a:rPr lang="en-US" dirty="0"/>
              <a:t>Item 3</a:t>
            </a:r>
          </a:p>
        </p:txBody>
      </p:sp>
    </p:spTree>
    <p:extLst>
      <p:ext uri="{BB962C8B-B14F-4D97-AF65-F5344CB8AC3E}">
        <p14:creationId xmlns:p14="http://schemas.microsoft.com/office/powerpoint/2010/main" val="100034645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9.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8.xml"/><Relationship Id="rId4"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3" name="Picture 112"/>
          <p:cNvPicPr>
            <a:picLocks noChangeAspect="1"/>
          </p:cNvPicPr>
          <p:nvPr userDrawn="1"/>
        </p:nvPicPr>
        <p:blipFill>
          <a:blip r:embed="rId3"/>
          <a:stretch>
            <a:fillRect/>
          </a:stretch>
        </p:blipFill>
        <p:spPr>
          <a:xfrm>
            <a:off x="92489" y="2743200"/>
            <a:ext cx="4318000" cy="1371600"/>
          </a:xfrm>
          <a:prstGeom prst="rect">
            <a:avLst/>
          </a:prstGeom>
        </p:spPr>
      </p:pic>
      <p:pic>
        <p:nvPicPr>
          <p:cNvPr id="116" name="Picture 1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92619" y="280910"/>
            <a:ext cx="1504950" cy="364230"/>
          </a:xfrm>
          <a:prstGeom prst="rect">
            <a:avLst/>
          </a:prstGeom>
        </p:spPr>
      </p:pic>
      <p:pic>
        <p:nvPicPr>
          <p:cNvPr id="118" name="Picture 117"/>
          <p:cNvPicPr>
            <a:picLocks noChangeAspect="1"/>
          </p:cNvPicPr>
          <p:nvPr userDrawn="1"/>
        </p:nvPicPr>
        <p:blipFill>
          <a:blip r:embed="rId5">
            <a:alphaModFix amt="35000"/>
            <a:extLst>
              <a:ext uri="{28A0092B-C50C-407E-A947-70E740481C1C}">
                <a14:useLocalDpi xmlns:a14="http://schemas.microsoft.com/office/drawing/2010/main"/>
              </a:ext>
            </a:extLst>
          </a:blip>
          <a:stretch>
            <a:fillRect/>
          </a:stretch>
        </p:blipFill>
        <p:spPr>
          <a:xfrm>
            <a:off x="7770866" y="-304800"/>
            <a:ext cx="7687352" cy="7645400"/>
          </a:xfrm>
          <a:prstGeom prst="rect">
            <a:avLst/>
          </a:prstGeom>
        </p:spPr>
      </p:pic>
    </p:spTree>
    <p:extLst>
      <p:ext uri="{BB962C8B-B14F-4D97-AF65-F5344CB8AC3E}">
        <p14:creationId xmlns:p14="http://schemas.microsoft.com/office/powerpoint/2010/main" val="528676494"/>
      </p:ext>
    </p:extLst>
  </p:cSld>
  <p:clrMap bg1="lt1" tx1="dk1" bg2="lt2" tx2="dk2" accent1="accent1" accent2="accent2" accent3="accent3" accent4="accent4" accent5="accent5" accent6="accent6" hlink="hlink" folHlink="folHlink"/>
  <p:sldLayoutIdLst>
    <p:sldLayoutId id="2147483649"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18673" y="6368382"/>
            <a:ext cx="990600" cy="365125"/>
          </a:xfrm>
          <a:prstGeom prst="rect">
            <a:avLst/>
          </a:prstGeo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object 2"/>
          <p:cNvSpPr/>
          <p:nvPr userDrawn="1"/>
        </p:nvSpPr>
        <p:spPr>
          <a:xfrm>
            <a:off x="4629149" y="0"/>
            <a:ext cx="7562851"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350"/>
          </a:p>
        </p:txBody>
      </p:sp>
      <p:sp>
        <p:nvSpPr>
          <p:cNvPr id="9" name="Rectangle 8"/>
          <p:cNvSpPr/>
          <p:nvPr userDrawn="1"/>
        </p:nvSpPr>
        <p:spPr>
          <a:xfrm>
            <a:off x="1" y="0"/>
            <a:ext cx="4629151"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3" y="207892"/>
            <a:ext cx="1364247" cy="330177"/>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8673" y="1213187"/>
            <a:ext cx="2148840" cy="53721"/>
          </a:xfrm>
          <a:prstGeom prst="rect">
            <a:avLst/>
          </a:prstGeom>
        </p:spPr>
      </p:pic>
      <p:pic>
        <p:nvPicPr>
          <p:cNvPr id="16" name="Picture 15"/>
          <p:cNvPicPr>
            <a:picLocks noChangeAspect="1"/>
          </p:cNvPicPr>
          <p:nvPr userDrawn="1"/>
        </p:nvPicPr>
        <p:blipFill>
          <a:blip r:embed="rId5">
            <a:alphaModFix amt="64000"/>
            <a:extLst>
              <a:ext uri="{28A0092B-C50C-407E-A947-70E740481C1C}">
                <a14:useLocalDpi xmlns:a14="http://schemas.microsoft.com/office/drawing/2010/main"/>
              </a:ext>
            </a:extLst>
          </a:blip>
          <a:stretch>
            <a:fillRect/>
          </a:stretch>
        </p:blipFill>
        <p:spPr>
          <a:xfrm>
            <a:off x="8702843" y="3549316"/>
            <a:ext cx="3797300" cy="2730500"/>
          </a:xfrm>
          <a:prstGeom prst="rect">
            <a:avLst/>
          </a:prstGeom>
        </p:spPr>
      </p:pic>
      <p:pic>
        <p:nvPicPr>
          <p:cNvPr id="18" name="Picture 17"/>
          <p:cNvPicPr>
            <a:picLocks noChangeAspect="1"/>
          </p:cNvPicPr>
          <p:nvPr userDrawn="1"/>
        </p:nvPicPr>
        <p:blipFill>
          <a:blip r:embed="rId6">
            <a:alphaModFix amt="19000"/>
            <a:extLst>
              <a:ext uri="{28A0092B-C50C-407E-A947-70E740481C1C}">
                <a14:useLocalDpi xmlns:a14="http://schemas.microsoft.com/office/drawing/2010/main"/>
              </a:ext>
            </a:extLst>
          </a:blip>
          <a:stretch>
            <a:fillRect/>
          </a:stretch>
        </p:blipFill>
        <p:spPr>
          <a:xfrm>
            <a:off x="7699543" y="2552366"/>
            <a:ext cx="4800600" cy="4724400"/>
          </a:xfrm>
          <a:prstGeom prst="rect">
            <a:avLst/>
          </a:prstGeom>
        </p:spPr>
      </p:pic>
    </p:spTree>
    <p:extLst>
      <p:ext uri="{BB962C8B-B14F-4D97-AF65-F5344CB8AC3E}">
        <p14:creationId xmlns:p14="http://schemas.microsoft.com/office/powerpoint/2010/main" val="3826826692"/>
      </p:ext>
    </p:extLst>
  </p:cSld>
  <p:clrMap bg1="lt1" tx1="dk1" bg2="lt2" tx2="dk2" accent1="accent1" accent2="accent2" accent3="accent3" accent4="accent4" accent5="accent5" accent6="accent6" hlink="hlink" folHlink="folHlink"/>
  <p:sldLayoutIdLst>
    <p:sldLayoutId id="2147483681" r:id="rId1"/>
  </p:sldLayoutIdLst>
  <p:transition spd="slow">
    <p:wipe dir="r"/>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1756844699"/>
      </p:ext>
    </p:extLst>
  </p:cSld>
  <p:clrMap bg1="lt1" tx1="dk1" bg2="lt2" tx2="dk2" accent1="accent1" accent2="accent2" accent3="accent3" accent4="accent4" accent5="accent5" accent6="accent6" hlink="hlink" folHlink="folHlink"/>
  <p:sldLayoutIdLst>
    <p:sldLayoutId id="2147483651" r:id="rId1"/>
    <p:sldLayoutId id="2147483659" r:id="rId2"/>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18673" y="6368380"/>
            <a:ext cx="990600" cy="365125"/>
          </a:xfrm>
          <a:prstGeom prst="rect">
            <a:avLst/>
          </a:prstGeo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Rectangle 8"/>
          <p:cNvSpPr/>
          <p:nvPr userDrawn="1"/>
        </p:nvSpPr>
        <p:spPr>
          <a:xfrm>
            <a:off x="0" y="0"/>
            <a:ext cx="462915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8673" y="1213185"/>
            <a:ext cx="2148840" cy="53721"/>
          </a:xfrm>
          <a:prstGeom prst="rect">
            <a:avLst/>
          </a:prstGeom>
        </p:spPr>
      </p:pic>
      <p:pic>
        <p:nvPicPr>
          <p:cNvPr id="16" name="Picture 15"/>
          <p:cNvPicPr>
            <a:picLocks noChangeAspect="1"/>
          </p:cNvPicPr>
          <p:nvPr userDrawn="1"/>
        </p:nvPicPr>
        <p:blipFill>
          <a:blip r:embed="rId5">
            <a:alphaModFix amt="64000"/>
            <a:extLst>
              <a:ext uri="{28A0092B-C50C-407E-A947-70E740481C1C}">
                <a14:useLocalDpi xmlns:a14="http://schemas.microsoft.com/office/drawing/2010/main"/>
              </a:ext>
            </a:extLst>
          </a:blip>
          <a:stretch>
            <a:fillRect/>
          </a:stretch>
        </p:blipFill>
        <p:spPr>
          <a:xfrm>
            <a:off x="8702842" y="3549316"/>
            <a:ext cx="3797300" cy="2730500"/>
          </a:xfrm>
          <a:prstGeom prst="rect">
            <a:avLst/>
          </a:prstGeom>
        </p:spPr>
      </p:pic>
      <p:pic>
        <p:nvPicPr>
          <p:cNvPr id="18" name="Picture 17"/>
          <p:cNvPicPr>
            <a:picLocks noChangeAspect="1"/>
          </p:cNvPicPr>
          <p:nvPr userDrawn="1"/>
        </p:nvPicPr>
        <p:blipFill>
          <a:blip r:embed="rId6">
            <a:alphaModFix amt="19000"/>
            <a:extLst>
              <a:ext uri="{28A0092B-C50C-407E-A947-70E740481C1C}">
                <a14:useLocalDpi xmlns:a14="http://schemas.microsoft.com/office/drawing/2010/main"/>
              </a:ext>
            </a:extLst>
          </a:blip>
          <a:stretch>
            <a:fillRect/>
          </a:stretch>
        </p:blipFill>
        <p:spPr>
          <a:xfrm>
            <a:off x="7699542" y="2552366"/>
            <a:ext cx="4800600" cy="4724400"/>
          </a:xfrm>
          <a:prstGeom prst="rect">
            <a:avLst/>
          </a:prstGeom>
        </p:spPr>
      </p:pic>
    </p:spTree>
    <p:extLst>
      <p:ext uri="{BB962C8B-B14F-4D97-AF65-F5344CB8AC3E}">
        <p14:creationId xmlns:p14="http://schemas.microsoft.com/office/powerpoint/2010/main" val="1180569470"/>
      </p:ext>
    </p:extLst>
  </p:cSld>
  <p:clrMap bg1="lt1" tx1="dk1" bg2="lt2" tx2="dk2" accent1="accent1" accent2="accent2" accent3="accent3" accent4="accent4" accent5="accent5" accent6="accent6" hlink="hlink" folHlink="folHlink"/>
  <p:sldLayoutIdLst>
    <p:sldLayoutId id="2147483653"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spTree>
    <p:extLst>
      <p:ext uri="{BB962C8B-B14F-4D97-AF65-F5344CB8AC3E}">
        <p14:creationId xmlns:p14="http://schemas.microsoft.com/office/powerpoint/2010/main" val="58598838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3" r:id="rId3"/>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38306"/>
      </p:ext>
    </p:extLst>
  </p:cSld>
  <p:clrMap bg1="lt1" tx1="dk1" bg2="lt2" tx2="dk2" accent1="accent1" accent2="accent2" accent3="accent3" accent4="accent4" accent5="accent5" accent6="accent6" hlink="hlink" folHlink="folHlink"/>
  <p:sldLayoutIdLst>
    <p:sldLayoutId id="2147483658"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2745188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733104394"/>
      </p:ext>
    </p:extLst>
  </p:cSld>
  <p:clrMap bg1="lt1" tx1="dk1" bg2="lt2" tx2="dk2" accent1="accent1" accent2="accent2" accent3="accent3" accent4="accent4" accent5="accent5" accent6="accent6" hlink="hlink" folHlink="folHlink"/>
  <p:sldLayoutIdLst>
    <p:sldLayoutId id="2147483670"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4AC52-ADA9-43B4-AE10-8043763418A8}" type="datetime1">
              <a:rPr lang="en-US" smtClean="0"/>
              <a:t>11/20/2018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5D5D9-355C-5541-879E-D0698DF710E5}" type="slidenum">
              <a:rPr lang="en-US" smtClean="0"/>
              <a:t>‹#›</a:t>
            </a:fld>
            <a:endParaRPr lang="en-US"/>
          </a:p>
        </p:txBody>
      </p:sp>
    </p:spTree>
    <p:extLst>
      <p:ext uri="{BB962C8B-B14F-4D97-AF65-F5344CB8AC3E}">
        <p14:creationId xmlns:p14="http://schemas.microsoft.com/office/powerpoint/2010/main" val="4654085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51"/>
            <a:ext cx="990600" cy="365125"/>
          </a:xfrm>
          <a:prstGeom prst="rect">
            <a:avLst/>
          </a:prstGeom>
        </p:spPr>
        <p:txBody>
          <a:bodyPr vert="horz" lIns="91440" tIns="45720" rIns="91440" bIns="45720" rtlCol="0" anchor="ctr"/>
          <a:lstStyle>
            <a:lvl1pPr algn="l">
              <a:defRPr sz="9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95143" y="207892"/>
            <a:ext cx="1364247" cy="330177"/>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a:ext>
            </a:extLst>
          </a:blip>
          <a:srcRect b="24382"/>
          <a:stretch/>
        </p:blipFill>
        <p:spPr>
          <a:xfrm>
            <a:off x="533401" y="141186"/>
            <a:ext cx="1945105" cy="463587"/>
          </a:xfrm>
          <a:prstGeom prst="rect">
            <a:avLst/>
          </a:prstGeom>
        </p:spPr>
      </p:pic>
    </p:spTree>
    <p:extLst>
      <p:ext uri="{BB962C8B-B14F-4D97-AF65-F5344CB8AC3E}">
        <p14:creationId xmlns:p14="http://schemas.microsoft.com/office/powerpoint/2010/main" val="2237588741"/>
      </p:ext>
    </p:extLst>
  </p:cSld>
  <p:clrMap bg1="lt1" tx1="dk1" bg2="lt2" tx2="dk2" accent1="accent1" accent2="accent2" accent3="accent3" accent4="accent4" accent5="accent5" accent6="accent6" hlink="hlink" folHlink="folHlink"/>
  <p:sldLayoutIdLst>
    <p:sldLayoutId id="2147483678" r:id="rId1"/>
    <p:sldLayoutId id="2147483679" r:id="rId2"/>
  </p:sldLayoutIdLst>
  <p:transition spd="slow">
    <p:wipe dir="r"/>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2564" y="804671"/>
            <a:ext cx="7479437" cy="1810191"/>
          </a:xfrm>
        </p:spPr>
        <p:txBody>
          <a:bodyPr/>
          <a:lstStyle/>
          <a:p>
            <a:r>
              <a:rPr lang="en-US" sz="4000" dirty="0"/>
              <a:t>ISPOR NEW PROFESSIONALS </a:t>
            </a:r>
            <a:br>
              <a:rPr lang="en-US" sz="4000" dirty="0"/>
            </a:br>
            <a:r>
              <a:rPr lang="en-US" sz="4000" dirty="0"/>
              <a:t>Career Advice Across the Globe</a:t>
            </a:r>
          </a:p>
        </p:txBody>
      </p:sp>
      <p:sp>
        <p:nvSpPr>
          <p:cNvPr id="4" name="Text Placeholder 3"/>
          <p:cNvSpPr>
            <a:spLocks noGrp="1"/>
          </p:cNvSpPr>
          <p:nvPr>
            <p:ph type="body" sz="quarter" idx="11"/>
          </p:nvPr>
        </p:nvSpPr>
        <p:spPr>
          <a:xfrm>
            <a:off x="4712564" y="5117433"/>
            <a:ext cx="7211733" cy="994609"/>
          </a:xfrm>
        </p:spPr>
        <p:txBody>
          <a:bodyPr/>
          <a:lstStyle/>
          <a:p>
            <a:pPr algn="ctr"/>
            <a:r>
              <a:rPr lang="en-US" sz="2400" dirty="0"/>
              <a:t>Monday, May 21, 2018 | 11:00-12:00 PM EDT</a:t>
            </a:r>
          </a:p>
          <a:p>
            <a:pPr algn="ctr"/>
            <a:r>
              <a:rPr lang="en-US" sz="2400" dirty="0"/>
              <a:t>Room: 316-317</a:t>
            </a:r>
          </a:p>
        </p:txBody>
      </p:sp>
      <p:sp>
        <p:nvSpPr>
          <p:cNvPr id="3" name="Rectangle 2">
            <a:extLst>
              <a:ext uri="{FF2B5EF4-FFF2-40B4-BE49-F238E27FC236}">
                <a16:creationId xmlns:a16="http://schemas.microsoft.com/office/drawing/2014/main" id="{19C4C1A2-A1E3-4653-BBBC-E7BB3BD75F55}"/>
              </a:ext>
            </a:extLst>
          </p:cNvPr>
          <p:cNvSpPr/>
          <p:nvPr/>
        </p:nvSpPr>
        <p:spPr>
          <a:xfrm>
            <a:off x="4712565" y="2821924"/>
            <a:ext cx="7479436" cy="1200329"/>
          </a:xfrm>
          <a:prstGeom prst="rect">
            <a:avLst/>
          </a:prstGeom>
        </p:spPr>
        <p:txBody>
          <a:bodyPr wrap="square">
            <a:spAutoFit/>
          </a:bodyPr>
          <a:lstStyle/>
          <a:p>
            <a:pPr algn="ctr"/>
            <a:r>
              <a:rPr lang="en-US" sz="3600" b="1" dirty="0">
                <a:solidFill>
                  <a:schemeClr val="bg1"/>
                </a:solidFill>
                <a:latin typeface="Open Sans"/>
              </a:rPr>
              <a:t>“Effectively Communicating &amp; Presenting Your Research”</a:t>
            </a:r>
          </a:p>
        </p:txBody>
      </p:sp>
    </p:spTree>
    <p:extLst>
      <p:ext uri="{BB962C8B-B14F-4D97-AF65-F5344CB8AC3E}">
        <p14:creationId xmlns:p14="http://schemas.microsoft.com/office/powerpoint/2010/main" val="73793323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A4110-72F3-451A-A6A6-F79918B45589}"/>
              </a:ext>
            </a:extLst>
          </p:cNvPr>
          <p:cNvPicPr>
            <a:picLocks noChangeAspect="1"/>
          </p:cNvPicPr>
          <p:nvPr/>
        </p:nvPicPr>
        <p:blipFill>
          <a:blip r:embed="rId2"/>
          <a:stretch>
            <a:fillRect/>
          </a:stretch>
        </p:blipFill>
        <p:spPr>
          <a:xfrm>
            <a:off x="6588309" y="817685"/>
            <a:ext cx="4581960" cy="6040314"/>
          </a:xfrm>
          <a:prstGeom prst="rect">
            <a:avLst/>
          </a:prstGeom>
        </p:spPr>
      </p:pic>
      <p:sp>
        <p:nvSpPr>
          <p:cNvPr id="4" name="Title 3">
            <a:extLst>
              <a:ext uri="{FF2B5EF4-FFF2-40B4-BE49-F238E27FC236}">
                <a16:creationId xmlns:a16="http://schemas.microsoft.com/office/drawing/2014/main" id="{DE011B1F-671D-4799-884D-DE929C0A7F66}"/>
              </a:ext>
            </a:extLst>
          </p:cNvPr>
          <p:cNvSpPr>
            <a:spLocks noGrp="1"/>
          </p:cNvSpPr>
          <p:nvPr>
            <p:ph type="title" idx="4294967295"/>
          </p:nvPr>
        </p:nvSpPr>
        <p:spPr>
          <a:xfrm>
            <a:off x="1107831" y="2312988"/>
            <a:ext cx="4988170" cy="2852737"/>
          </a:xfrm>
        </p:spPr>
        <p:txBody>
          <a:bodyPr/>
          <a:lstStyle/>
          <a:p>
            <a:r>
              <a:rPr lang="en-US" dirty="0">
                <a:solidFill>
                  <a:schemeClr val="bg2">
                    <a:lumMod val="50000"/>
                  </a:schemeClr>
                </a:solidFill>
                <a:latin typeface="Open Sans"/>
              </a:rPr>
              <a:t>Effective</a:t>
            </a:r>
            <a:br>
              <a:rPr lang="en-US" dirty="0">
                <a:solidFill>
                  <a:schemeClr val="bg2">
                    <a:lumMod val="50000"/>
                  </a:schemeClr>
                </a:solidFill>
                <a:latin typeface="Open Sans"/>
              </a:rPr>
            </a:br>
            <a:r>
              <a:rPr lang="en-US" b="1" dirty="0">
                <a:solidFill>
                  <a:schemeClr val="bg2">
                    <a:lumMod val="50000"/>
                  </a:schemeClr>
                </a:solidFill>
                <a:latin typeface="Open Sans"/>
              </a:rPr>
              <a:t>visuals</a:t>
            </a:r>
            <a:br>
              <a:rPr lang="en-US" dirty="0">
                <a:solidFill>
                  <a:schemeClr val="bg2">
                    <a:lumMod val="50000"/>
                  </a:schemeClr>
                </a:solidFill>
                <a:latin typeface="Open Sans"/>
              </a:rPr>
            </a:br>
            <a:r>
              <a:rPr lang="en-US" dirty="0">
                <a:solidFill>
                  <a:schemeClr val="bg2">
                    <a:lumMod val="50000"/>
                  </a:schemeClr>
                </a:solidFill>
                <a:latin typeface="Open Sans"/>
              </a:rPr>
              <a:t>are </a:t>
            </a:r>
            <a:r>
              <a:rPr lang="en-US" b="1" dirty="0">
                <a:solidFill>
                  <a:schemeClr val="bg2">
                    <a:lumMod val="50000"/>
                  </a:schemeClr>
                </a:solidFill>
                <a:latin typeface="Open Sans"/>
              </a:rPr>
              <a:t>vital</a:t>
            </a:r>
            <a:r>
              <a:rPr lang="en-US" dirty="0">
                <a:solidFill>
                  <a:schemeClr val="bg2">
                    <a:lumMod val="50000"/>
                  </a:schemeClr>
                </a:solidFill>
                <a:latin typeface="Open Sans"/>
              </a:rPr>
              <a:t>.</a:t>
            </a:r>
          </a:p>
        </p:txBody>
      </p:sp>
      <p:pic>
        <p:nvPicPr>
          <p:cNvPr id="9" name="Picture 8">
            <a:extLst>
              <a:ext uri="{FF2B5EF4-FFF2-40B4-BE49-F238E27FC236}">
                <a16:creationId xmlns:a16="http://schemas.microsoft.com/office/drawing/2014/main" id="{D95E9F35-A7D1-4F34-9F14-76359DB4BF71}"/>
              </a:ext>
            </a:extLst>
          </p:cNvPr>
          <p:cNvPicPr>
            <a:picLocks noChangeAspect="1"/>
          </p:cNvPicPr>
          <p:nvPr/>
        </p:nvPicPr>
        <p:blipFill>
          <a:blip r:embed="rId3"/>
          <a:stretch>
            <a:fillRect/>
          </a:stretch>
        </p:blipFill>
        <p:spPr>
          <a:xfrm>
            <a:off x="4635975" y="3554815"/>
            <a:ext cx="530398" cy="560881"/>
          </a:xfrm>
          <a:prstGeom prst="rect">
            <a:avLst/>
          </a:prstGeom>
        </p:spPr>
      </p:pic>
      <p:pic>
        <p:nvPicPr>
          <p:cNvPr id="10" name="Picture 9">
            <a:extLst>
              <a:ext uri="{FF2B5EF4-FFF2-40B4-BE49-F238E27FC236}">
                <a16:creationId xmlns:a16="http://schemas.microsoft.com/office/drawing/2014/main" id="{C5D19EB4-D2E4-4996-A585-7060F222D1A3}"/>
              </a:ext>
            </a:extLst>
          </p:cNvPr>
          <p:cNvPicPr>
            <a:picLocks noChangeAspect="1"/>
          </p:cNvPicPr>
          <p:nvPr/>
        </p:nvPicPr>
        <p:blipFill>
          <a:blip r:embed="rId3"/>
          <a:stretch>
            <a:fillRect/>
          </a:stretch>
        </p:blipFill>
        <p:spPr>
          <a:xfrm>
            <a:off x="3980614" y="3055742"/>
            <a:ext cx="530398" cy="560881"/>
          </a:xfrm>
          <a:prstGeom prst="rect">
            <a:avLst/>
          </a:prstGeom>
        </p:spPr>
      </p:pic>
      <p:pic>
        <p:nvPicPr>
          <p:cNvPr id="11" name="Picture 10">
            <a:extLst>
              <a:ext uri="{FF2B5EF4-FFF2-40B4-BE49-F238E27FC236}">
                <a16:creationId xmlns:a16="http://schemas.microsoft.com/office/drawing/2014/main" id="{C7C54650-0640-44F4-AA12-BCECA6ECB46C}"/>
              </a:ext>
            </a:extLst>
          </p:cNvPr>
          <p:cNvPicPr>
            <a:picLocks noChangeAspect="1"/>
          </p:cNvPicPr>
          <p:nvPr/>
        </p:nvPicPr>
        <p:blipFill>
          <a:blip r:embed="rId3"/>
          <a:stretch>
            <a:fillRect/>
          </a:stretch>
        </p:blipFill>
        <p:spPr>
          <a:xfrm>
            <a:off x="4956781" y="2868119"/>
            <a:ext cx="530398" cy="560881"/>
          </a:xfrm>
          <a:prstGeom prst="rect">
            <a:avLst/>
          </a:prstGeom>
        </p:spPr>
      </p:pic>
      <p:pic>
        <p:nvPicPr>
          <p:cNvPr id="12" name="Picture 11">
            <a:extLst>
              <a:ext uri="{FF2B5EF4-FFF2-40B4-BE49-F238E27FC236}">
                <a16:creationId xmlns:a16="http://schemas.microsoft.com/office/drawing/2014/main" id="{23E0DE54-F7A8-40B0-9B2C-75A713BAC3E3}"/>
              </a:ext>
            </a:extLst>
          </p:cNvPr>
          <p:cNvPicPr>
            <a:picLocks noChangeAspect="1"/>
          </p:cNvPicPr>
          <p:nvPr/>
        </p:nvPicPr>
        <p:blipFill>
          <a:blip r:embed="rId3"/>
          <a:stretch>
            <a:fillRect/>
          </a:stretch>
        </p:blipFill>
        <p:spPr>
          <a:xfrm>
            <a:off x="4331185" y="2395703"/>
            <a:ext cx="530398" cy="560881"/>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6539AC46-6FB1-437B-B7D9-453D74226C86}"/>
              </a:ext>
            </a:extLst>
          </p:cNvPr>
          <p:cNvPicPr>
            <a:picLocks noChangeAspect="1"/>
          </p:cNvPicPr>
          <p:nvPr/>
        </p:nvPicPr>
        <p:blipFill>
          <a:blip r:embed="rId4"/>
          <a:stretch>
            <a:fillRect/>
          </a:stretch>
        </p:blipFill>
        <p:spPr>
          <a:xfrm>
            <a:off x="8879289" y="817685"/>
            <a:ext cx="1900917" cy="556608"/>
          </a:xfrm>
          <a:prstGeom prst="rect">
            <a:avLst/>
          </a:prstGeom>
        </p:spPr>
      </p:pic>
      <p:sp>
        <p:nvSpPr>
          <p:cNvPr id="2" name="Slide Number Placeholder 1">
            <a:extLst>
              <a:ext uri="{FF2B5EF4-FFF2-40B4-BE49-F238E27FC236}">
                <a16:creationId xmlns:a16="http://schemas.microsoft.com/office/drawing/2014/main" id="{BA85E996-10D1-46C2-A4E8-2853042C6761}"/>
              </a:ext>
            </a:extLst>
          </p:cNvPr>
          <p:cNvSpPr>
            <a:spLocks noGrp="1"/>
          </p:cNvSpPr>
          <p:nvPr>
            <p:ph type="sldNum" sz="quarter" idx="12"/>
          </p:nvPr>
        </p:nvSpPr>
        <p:spPr/>
        <p:txBody>
          <a:bodyPr/>
          <a:lstStyle/>
          <a:p>
            <a:fld id="{9C5188A2-9321-6042-A206-4A6E154C04BE}" type="slidenum">
              <a:rPr lang="en-US" smtClean="0"/>
              <a:pPr/>
              <a:t>10</a:t>
            </a:fld>
            <a:endParaRPr lang="en-US"/>
          </a:p>
        </p:txBody>
      </p:sp>
    </p:spTree>
    <p:extLst>
      <p:ext uri="{BB962C8B-B14F-4D97-AF65-F5344CB8AC3E}">
        <p14:creationId xmlns:p14="http://schemas.microsoft.com/office/powerpoint/2010/main" val="24341688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4"/>
                                        </p:tgtEl>
                                        <p:attrNameLst>
                                          <p:attrName>style.color</p:attrName>
                                        </p:attrNameLst>
                                      </p:cBhvr>
                                      <p:to>
                                        <p:clrVal>
                                          <a:srgbClr val="000000"/>
                                        </p:clrVal>
                                      </p:to>
                                    </p:set>
                                    <p:set>
                                      <p:cBhvr>
                                        <p:cTn id="7" dur="1000" fill="hold"/>
                                        <p:tgtEl>
                                          <p:spTgt spid="4"/>
                                        </p:tgtEl>
                                        <p:attrNameLst>
                                          <p:attrName>fillcolor</p:attrName>
                                        </p:attrNameLst>
                                      </p:cBhvr>
                                      <p:to>
                                        <p:clrVal>
                                          <a:srgbClr val="000000"/>
                                        </p:clrVal>
                                      </p:to>
                                    </p:set>
                                    <p:set>
                                      <p:cBhvr>
                                        <p:cTn id="8" dur="1000" fill="hold"/>
                                        <p:tgtEl>
                                          <p:spTgt spid="4"/>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3.125E-6 3.7037E-6 L -3.125E-6 0.00023 C 0.00547 -0.00047 0.0112 -0.00024 0.01667 -0.00116 C 0.02058 -0.00186 0.02422 -0.00394 0.02787 -0.00486 C 0.03008 -0.00556 0.03216 -0.00625 0.03425 -0.00695 L 0.04167 -0.00973 L 0.04401 -0.01065 C 0.04479 -0.01111 0.04584 -0.01111 0.04649 -0.01181 C 0.04714 -0.01227 0.04805 -0.01297 0.04883 -0.01343 C 0.05222 -0.01551 0.05599 -0.01621 0.05938 -0.01829 C 0.0612 -0.01945 0.06302 -0.02107 0.06498 -0.02223 C 0.06576 -0.02269 0.06654 -0.02269 0.06745 -0.02292 C 0.06927 -0.02431 0.07097 -0.02593 0.07292 -0.02686 C 0.07396 -0.02732 0.07513 -0.02732 0.07618 -0.02801 C 0.08594 -0.03241 0.08047 -0.03033 0.08815 -0.03449 C 0.0944 -0.03774 0.08568 -0.03218 0.09453 -0.03727 C 0.09558 -0.03774 0.0961 -0.03889 0.09701 -0.03912 C 0.09961 -0.04051 0.10196 -0.04121 0.10443 -0.04213 C 0.10508 -0.04236 0.10599 -0.0426 0.10677 -0.04306 C 0.10938 -0.04422 0.11211 -0.04561 0.11472 -0.04676 C 0.11862 -0.04908 0.12409 -0.05232 0.12774 -0.05348 L 0.13086 -0.05463 C 0.13177 -0.05533 0.13295 -0.05649 0.13412 -0.05741 C 0.14128 -0.0625 0.13295 -0.05533 0.14141 -0.06204 C 0.14284 -0.0632 0.14401 -0.06459 0.14532 -0.06574 C 0.14727 -0.06806 0.1487 -0.07084 0.15091 -0.07246 C 0.15248 -0.07385 0.15417 -0.075 0.15573 -0.07616 C 0.15677 -0.07732 0.15808 -0.07824 0.15899 -0.07917 C 0.16068 -0.08056 0.16198 -0.08218 0.16381 -0.08311 C 0.16589 -0.08403 0.16797 -0.08496 0.17019 -0.08588 C 0.17435 -0.08727 0.17344 -0.08658 0.17839 -0.08866 C 0.17969 -0.08936 0.18086 -0.09028 0.18229 -0.09074 C 0.18451 -0.09121 0.18659 -0.09121 0.18881 -0.09144 C 0.19532 -0.09422 0.1918 -0.09306 0.19922 -0.09445 C 0.20612 -0.1 0.1974 -0.09329 0.20404 -0.09723 C 0.20482 -0.09769 0.2056 -0.09861 0.20638 -0.09931 C 0.20795 -0.1 0.20951 -0.10047 0.2112 -0.10093 L 0.21354 -0.10209 L 0.21446 -0.10741 L 0.21628 -0.10394 " pathEditMode="relative" rAng="0" ptsTypes="AAAAAAAAAAAAAAAAAAAAAAAAAAAAAAAAAAAAAAAA">
                                      <p:cBhvr>
                                        <p:cTn id="12" dur="2000" fill="hold"/>
                                        <p:tgtEl>
                                          <p:spTgt spid="12"/>
                                        </p:tgtEl>
                                        <p:attrNameLst>
                                          <p:attrName>ppt_x</p:attrName>
                                          <p:attrName>ppt_y</p:attrName>
                                        </p:attrNameLst>
                                      </p:cBhvr>
                                      <p:rCtr x="10807" y="-5370"/>
                                    </p:animMotion>
                                  </p:childTnLst>
                                </p:cTn>
                              </p:par>
                              <p:par>
                                <p:cTn id="13" presetID="0" presetClass="path" presetSubtype="0" accel="50000" decel="50000" fill="hold" nodeType="withEffect">
                                  <p:stCondLst>
                                    <p:cond delay="0"/>
                                  </p:stCondLst>
                                  <p:childTnLst>
                                    <p:animMotion origin="layout" path="M 4.79167E-6 2.22222E-6 L 4.79167E-6 0.00023 C 0.00195 -0.00047 0.00403 -0.00093 0.00612 -0.00139 C 0.0069 -0.00162 0.00755 -0.00209 0.00833 -0.00232 C 0.00898 -0.00255 0.01002 -0.00255 0.01067 -0.00278 C 0.01145 -0.00324 0.0121 -0.00347 0.01289 -0.00394 C 0.0138 -0.00394 0.01458 -0.00417 0.01536 -0.0044 C 0.01653 -0.00463 0.01783 -0.00509 0.01914 -0.00533 C 0.02122 -0.00556 0.0233 -0.00602 0.02539 -0.00625 C 0.0263 -0.00648 0.02747 -0.00648 0.02851 -0.00672 C 0.02916 -0.00695 0.02994 -0.00695 0.03072 -0.00718 C 0.03203 -0.00741 0.03333 -0.00741 0.03463 -0.00764 C 0.03606 -0.00787 0.03776 -0.00834 0.03919 -0.00857 L 0.05091 -0.01111 L 0.05312 -0.01158 C 0.0539 -0.01181 0.05455 -0.01181 0.05546 -0.01204 C 0.06328 -0.0132 0.05963 -0.01273 0.06705 -0.01343 C 0.06822 -0.01389 0.06966 -0.01412 0.07083 -0.01435 C 0.07513 -0.01528 0.07942 -0.01505 0.08398 -0.01528 C 0.08502 -0.01551 0.08606 -0.01574 0.0871 -0.01574 C 0.08893 -0.01597 0.09062 -0.01597 0.09257 -0.01621 C 0.09414 -0.01644 0.09544 -0.01713 0.09713 -0.01736 C 0.09882 -0.01759 0.10078 -0.01759 0.1026 -0.01783 C 0.10403 -0.01783 0.10572 -0.01806 0.10716 -0.01829 C 0.11093 -0.01852 0.11432 -0.01875 0.11796 -0.01922 C 0.12005 -0.01945 0.122 -0.01968 0.12421 -0.02014 C 0.12578 -0.02037 0.12812 -0.0206 0.12955 -0.02107 C 0.13151 -0.02153 0.13294 -0.02222 0.13489 -0.02246 C 0.13697 -0.02269 0.13906 -0.02269 0.14114 -0.02315 C 0.14218 -0.02315 0.14322 -0.02338 0.14427 -0.02361 C 0.15364 -0.02477 0.14479 -0.02338 0.15195 -0.02454 C 0.15664 -0.02639 0.15169 -0.02454 0.15729 -0.02593 C 0.15846 -0.02616 0.15937 -0.02662 0.16054 -0.02685 C 0.16197 -0.02709 0.16367 -0.02732 0.1651 -0.02778 C 0.16666 -0.02847 0.16796 -0.0294 0.16979 -0.02963 C 0.17044 -0.02986 0.17122 -0.02986 0.172 -0.03009 C 0.17278 -0.03056 0.17343 -0.03102 0.17434 -0.03125 C 0.17513 -0.03125 0.17591 -0.03148 0.17656 -0.03172 C 0.17747 -0.03195 0.17799 -0.03241 0.17903 -0.03264 C 0.18046 -0.0331 0.18203 -0.03334 0.18359 -0.03357 L 0.18593 -0.03403 C 0.18658 -0.03426 0.1875 -0.03449 0.18828 -0.03449 C 0.18945 -0.03472 0.19075 -0.03472 0.19218 -0.03496 C 0.19362 -0.03519 0.19518 -0.03565 0.19674 -0.03588 C 0.19778 -0.03611 0.19882 -0.03634 0.19973 -0.03634 C 0.20143 -0.03681 0.20286 -0.03704 0.20442 -0.0375 L 0.20898 -0.03843 L 0.21145 -0.03889 C 0.2121 -0.03912 0.21289 -0.03935 0.21367 -0.03935 C 0.21783 -0.03959 0.222 -0.03959 0.22604 -0.04028 C 0.22708 -0.04051 0.22799 -0.04074 0.22916 -0.04074 C 0.2319 -0.04074 0.23476 -0.04074 0.23776 -0.04074 L 0.23776 -0.04074 " pathEditMode="relative" rAng="0" ptsTypes="AAAAAAAAAAAAAAAAAAAAAAAAAAAAAAAAAAAAAAAAAAAAAAAAAAAAA">
                                      <p:cBhvr>
                                        <p:cTn id="14" dur="2000" fill="hold"/>
                                        <p:tgtEl>
                                          <p:spTgt spid="11"/>
                                        </p:tgtEl>
                                        <p:attrNameLst>
                                          <p:attrName>ppt_x</p:attrName>
                                          <p:attrName>ppt_y</p:attrName>
                                        </p:attrNameLst>
                                      </p:cBhvr>
                                      <p:rCtr x="11888" y="-2037"/>
                                    </p:animMotion>
                                  </p:childTnLst>
                                </p:cTn>
                              </p:par>
                              <p:par>
                                <p:cTn id="15" presetID="0" presetClass="path" presetSubtype="0" accel="50000" decel="50000" fill="hold" nodeType="withEffect">
                                  <p:stCondLst>
                                    <p:cond delay="0"/>
                                  </p:stCondLst>
                                  <p:childTnLst>
                                    <p:animMotion origin="layout" path="M -3.125E-6 0.01157 L -3.125E-6 0.01204 C 0.01524 0.00463 0.00782 0.00718 0.02227 0.00463 C 0.02318 0.00417 0.02435 0.00347 0.02539 0.00278 C 0.02631 0.00231 0.02696 0.00139 0.02787 0.00093 C 0.02891 0.00046 0.0375 -0.00232 0.03815 -0.00232 C 0.05091 -0.00347 0.06368 -0.00347 0.07657 -0.00417 C 0.07969 -0.00602 0.08112 -0.00695 0.08451 -0.00787 C 0.08776 -0.00833 0.09089 -0.00903 0.09414 -0.00926 C 0.09844 -0.01181 0.09701 -0.01111 0.10209 -0.01296 C 0.10391 -0.01366 0.10586 -0.01389 0.10769 -0.01482 C 0.1099 -0.01574 0.11198 -0.0169 0.11407 -0.01829 L 0.12045 -0.02176 C 0.12162 -0.02245 0.12266 -0.02269 0.1237 -0.02338 C 0.12448 -0.02407 0.12526 -0.02523 0.12618 -0.02523 C 0.13034 -0.02616 0.13464 -0.02639 0.13894 -0.02708 C 0.14037 -0.02755 0.14206 -0.02801 0.14362 -0.02894 C 0.14466 -0.02917 0.14584 -0.03009 0.14688 -0.03032 C 0.14844 -0.03125 0.15013 -0.03148 0.1517 -0.03218 C 0.153 -0.03287 0.1543 -0.03333 0.15573 -0.03403 C 0.16185 -0.03657 0.1586 -0.03426 0.16289 -0.03727 C 0.16602 -0.03704 0.16927 -0.03704 0.1724 -0.03588 C 0.17409 -0.03519 0.17565 -0.03333 0.17722 -0.03218 C 0.178 -0.03148 0.17891 -0.03148 0.17969 -0.03032 C 0.18034 -0.0294 0.18125 -0.02801 0.18203 -0.02708 C 0.18295 -0.02616 0.18412 -0.0257 0.18516 -0.02523 C 0.18607 -0.02407 0.18672 -0.02269 0.18763 -0.02176 C 0.18907 -0.02037 0.19102 -0.02037 0.19245 -0.01829 C 0.19323 -0.0169 0.19401 -0.01551 0.19479 -0.01482 C 0.19662 -0.01366 0.19857 -0.01366 0.20052 -0.01296 C 0.20586 -0.01157 0.20834 -0.01088 0.21394 -0.00926 C 0.22448 -0.00347 0.21381 -0.00903 0.23881 -0.00602 C 0.24076 -0.00579 0.2431 -0.00486 0.24519 -0.00417 L 0.26276 -0.00093 C 0.26394 -0.00023 0.2655 -0.00023 0.2668 0.00093 C 0.27253 0.00671 0.27097 0.01134 0.27787 0.01505 C 0.28269 0.01782 0.28008 0.01597 0.28594 0.02014 L 0.28828 0.02199 C 0.28907 0.02268 0.28998 0.02315 0.29076 0.02384 C 0.29193 0.025 0.29336 0.02639 0.29466 0.02731 C 0.29896 0.03079 0.29545 0.02731 0.30104 0.03264 C 0.30209 0.03356 0.30326 0.03518 0.30417 0.03611 C 0.30508 0.03704 0.30586 0.03727 0.30664 0.03796 C 0.31016 0.04074 0.31354 0.04468 0.31706 0.04676 C 0.3181 0.04722 0.31914 0.04768 0.32032 0.04815 C 0.32097 0.04884 0.32175 0.04977 0.32266 0.05 C 0.32474 0.05139 0.32696 0.05231 0.32904 0.0537 C 0.33073 0.05463 0.33216 0.05648 0.33386 0.05718 C 0.33516 0.05764 0.33646 0.0581 0.33776 0.0588 C 0.33946 0.05972 0.34115 0.06065 0.34258 0.06227 C 0.34375 0.06343 0.34466 0.06505 0.34584 0.06597 C 0.34896 0.06805 0.35235 0.06898 0.35534 0.07106 C 0.35625 0.07176 0.35703 0.07199 0.35769 0.07292 C 0.35912 0.07454 0.36042 0.07662 0.36172 0.07801 C 0.36263 0.07893 0.36341 0.07893 0.3642 0.07986 C 0.36589 0.08218 0.36719 0.08611 0.36901 0.08704 C 0.37149 0.08819 0.37227 0.08843 0.37448 0.09028 C 0.37735 0.09282 0.37839 0.09398 0.38086 0.09583 C 0.38203 0.0963 0.38308 0.09676 0.38425 0.09722 C 0.38568 0.09861 0.38737 0.09977 0.38894 0.10093 C 0.38972 0.10162 0.3905 0.10208 0.39128 0.10278 C 0.39245 0.10347 0.39349 0.10393 0.39453 0.1044 C 0.39584 0.10532 0.39727 0.10555 0.39844 0.10625 C 0.40013 0.10694 0.4017 0.10856 0.40339 0.10972 C 0.40417 0.11042 0.40482 0.11111 0.40573 0.11134 C 0.40677 0.11204 0.40795 0.1125 0.40886 0.11319 C 0.40977 0.11366 0.41042 0.11458 0.4112 0.11505 C 0.41237 0.11528 0.41341 0.11505 0.41446 0.11505 L 0.41615 0.10787 L 0.41784 0.11875 " pathEditMode="relative" rAng="0" ptsTypes="AAAAAAAAAAAAAAAAAAAAAAAAAAAAAAAAAAAAAAAAAAAAAAAAAAAAAAAAAAAAAAAAAAAAAA">
                                      <p:cBhvr>
                                        <p:cTn id="16" dur="2000" fill="hold"/>
                                        <p:tgtEl>
                                          <p:spTgt spid="9"/>
                                        </p:tgtEl>
                                        <p:attrNameLst>
                                          <p:attrName>ppt_x</p:attrName>
                                          <p:attrName>ppt_y</p:attrName>
                                        </p:attrNameLst>
                                      </p:cBhvr>
                                      <p:rCtr x="20885" y="2917"/>
                                    </p:animMotion>
                                  </p:childTnLst>
                                </p:cTn>
                              </p:par>
                              <p:par>
                                <p:cTn id="17" presetID="0" presetClass="path" presetSubtype="0" accel="50000" decel="50000" fill="hold" nodeType="withEffect">
                                  <p:stCondLst>
                                    <p:cond delay="0"/>
                                  </p:stCondLst>
                                  <p:childTnLst>
                                    <p:animMotion origin="layout" path="M 2.91667E-6 -2.59259E-6 L 2.91667E-6 0.00023 C 0.00221 0.0007 0.00455 0.00116 0.00677 0.00278 C 0.00768 0.00324 0.0082 0.0051 0.00911 0.00602 C 0.01028 0.00672 0.01172 0.00672 0.01289 0.00718 C 0.01393 0.00787 0.01497 0.00834 0.01588 0.0088 C 0.01666 0.00926 0.01758 0.00996 0.01836 0.01042 C 0.01979 0.01088 0.02135 0.01111 0.02291 0.01204 C 0.02422 0.01227 0.02539 0.01297 0.02669 0.0132 C 0.02838 0.01389 0.02981 0.01435 0.03138 0.01482 C 0.03229 0.01528 0.03333 0.01597 0.0345 0.01644 C 0.03528 0.0169 0.03593 0.01736 0.03672 0.01806 C 0.03815 0.01852 0.03984 0.01875 0.0414 0.01922 C 0.04479 0.02084 0.04258 0.0206 0.04596 0.02408 C 0.04778 0.02593 0.05013 0.02593 0.05208 0.02685 C 0.05364 0.02778 0.05508 0.02917 0.05677 0.0301 L 0.06289 0.03287 C 0.06432 0.03496 0.06562 0.03797 0.06731 0.03889 C 0.06823 0.03959 0.06901 0.04005 0.06979 0.04051 C 0.0707 0.04097 0.07174 0.04144 0.07278 0.04213 C 0.07422 0.04283 0.07539 0.04422 0.07669 0.04491 C 0.0789 0.04676 0.08125 0.04815 0.08346 0.04977 C 0.09192 0.05533 0.07916 0.0463 0.08815 0.05417 C 0.08958 0.05556 0.09127 0.05625 0.09271 0.05718 C 0.09349 0.05764 0.09427 0.05834 0.09505 0.05857 L 0.10039 0.06019 C 0.10143 0.06135 0.10247 0.0625 0.10351 0.0632 C 0.10495 0.06412 0.10651 0.06412 0.1082 0.06459 C 0.10911 0.06528 0.11015 0.06574 0.1112 0.06621 C 0.11237 0.0669 0.1138 0.06713 0.1151 0.06783 C 0.11575 0.06806 0.11653 0.06898 0.11731 0.06922 C 0.11992 0.07084 0.12252 0.07153 0.125 0.07385 C 0.12604 0.075 0.12695 0.07593 0.12799 0.07685 C 0.12903 0.07755 0.13008 0.07778 0.13112 0.07824 C 0.1388 0.08287 0.12695 0.07685 0.13659 0.08148 C 0.14075 0.08704 0.13672 0.08218 0.14271 0.08588 C 0.14401 0.08681 0.14518 0.08797 0.14648 0.08889 C 0.14752 0.08959 0.14856 0.08982 0.14961 0.09051 C 0.15039 0.09144 0.15104 0.0926 0.15182 0.09352 C 0.15312 0.09468 0.15442 0.0956 0.15573 0.09653 C 0.15729 0.09746 0.16106 0.09885 0.16263 0.09954 C 0.16354 0.10047 0.16471 0.10162 0.16575 0.10255 C 0.16692 0.10324 0.16823 0.10347 0.16953 0.10394 C 0.17031 0.1044 0.17109 0.1051 0.17187 0.10556 C 0.17278 0.10625 0.17383 0.10672 0.17487 0.10695 C 0.17617 0.10764 0.17747 0.1081 0.17877 0.10857 C 0.18021 0.10926 0.18177 0.11088 0.18333 0.11158 C 0.19049 0.11505 0.18164 0.11088 0.19101 0.11459 C 0.19205 0.11505 0.1931 0.11551 0.19414 0.11621 C 0.19726 0.11736 0.19922 0.11806 0.20247 0.11898 C 0.20377 0.12014 0.20508 0.12107 0.20638 0.12222 C 0.20781 0.12315 0.20937 0.12431 0.21106 0.12523 C 0.21172 0.12547 0.2125 0.12616 0.21328 0.12662 C 0.21497 0.12824 0.21692 0.1294 0.21862 0.13125 C 0.22018 0.13264 0.22174 0.13449 0.2233 0.13588 C 0.22422 0.13658 0.22526 0.13658 0.2263 0.13727 C 0.22747 0.1382 0.22838 0.13959 0.22942 0.14028 C 0.23034 0.14097 0.23138 0.14121 0.23255 0.1419 C 0.23333 0.14236 0.23398 0.14283 0.23476 0.14352 C 0.2358 0.14398 0.23685 0.14422 0.23776 0.14468 C 0.23919 0.14584 0.24036 0.14699 0.24166 0.14792 C 0.24284 0.14861 0.24427 0.14861 0.24557 0.14954 C 0.2483 0.1507 0.25117 0.15209 0.2539 0.15394 C 0.25495 0.15463 0.25599 0.15625 0.25703 0.15672 C 0.25833 0.15787 0.26432 0.15949 0.26549 0.15996 C 0.26758 0.16065 0.26953 0.16181 0.27161 0.1632 C 0.27239 0.16343 0.27317 0.16412 0.27396 0.16435 C 0.2862 0.16852 0.27617 0.16227 0.2931 0.17037 C 0.30338 0.1757 0.2875 0.1676 0.3 0.17523 C 0.30052 0.17523 0.30677 0.17801 0.30846 0.17963 C 0.31054 0.18148 0.3125 0.18403 0.31458 0.18565 C 0.31536 0.18611 0.31614 0.18635 0.31679 0.18727 C 0.31784 0.18797 0.31849 0.18935 0.31927 0.19005 C 0.32122 0.19213 0.3233 0.19422 0.32539 0.19607 C 0.32643 0.19722 0.32734 0.19861 0.32838 0.19931 C 0.32929 0.19977 0.33008 0.2 0.33073 0.20093 C 0.33151 0.20162 0.33216 0.20324 0.33294 0.20371 C 0.34166 0.20996 0.33203 0.19977 0.34075 0.2081 C 0.34153 0.20903 0.34218 0.21065 0.34297 0.21135 C 0.34375 0.21204 0.34453 0.21204 0.34531 0.21297 C 0.35468 0.22084 0.34297 0.21135 0.35065 0.21898 C 0.3513 0.21945 0.35234 0.21968 0.35299 0.22037 C 0.35377 0.22107 0.35442 0.22269 0.35521 0.22338 C 0.35599 0.22408 0.36432 0.22824 0.36523 0.2294 C 0.36953 0.23496 0.36627 0.23148 0.3737 0.23542 C 0.37955 0.23866 0.37109 0.23542 0.38073 0.23843 C 0.38633 0.24422 0.38099 0.23935 0.3875 0.24306 C 0.38906 0.24398 0.39049 0.24537 0.39218 0.24607 C 0.39765 0.24815 0.39466 0.24676 0.40052 0.2507 C 0.4013 0.25093 0.40221 0.25116 0.40299 0.25209 C 0.40364 0.25301 0.40442 0.2544 0.40521 0.2551 C 0.40677 0.25672 0.40976 0.25764 0.41133 0.2581 C 0.41328 0.25903 0.41549 0.25996 0.41745 0.26111 C 0.41979 0.2625 0.42044 0.26343 0.42278 0.26412 C 0.42435 0.26482 0.42604 0.26505 0.42747 0.26574 C 0.42825 0.26597 0.4289 0.26667 0.42968 0.26736 C 0.43073 0.26783 0.4319 0.26829 0.43281 0.26875 C 0.43541 0.27014 0.43593 0.2713 0.43893 0.27338 C 0.44049 0.27431 0.44192 0.27616 0.44362 0.27616 L 0.45364 0.27778 C 0.45612 0.27871 0.45872 0.2794 0.4612 0.28079 L 0.46588 0.2838 C 0.46666 0.28426 0.46731 0.28472 0.4681 0.28542 C 0.46992 0.28635 0.47174 0.28727 0.47356 0.28843 L 0.48034 0.29306 L 0.48281 0.29445 C 0.48346 0.29514 0.48424 0.2956 0.48502 0.29584 L 0.48971 0.29746 C 0.49557 0.3051 0.49036 0.29954 0.50416 0.30185 C 0.50898 0.30301 0.50781 0.30347 0.51198 0.3051 C 0.51406 0.30579 0.5181 0.30695 0.52031 0.30787 C 0.53099 0.31366 0.5194 0.30903 0.52877 0.31273 C 0.53125 0.31574 0.53086 0.31597 0.53424 0.31713 C 0.53646 0.31783 0.54101 0.31875 0.54101 0.31898 L 0.54101 0.31875 L 0.54336 0.32037 L 0.54427 0.32037 " pathEditMode="relative" rAng="0" ptsTypes="AAAAAAAAAAAAAAAAAAAAAAAAAAAAAAAAAAAAAAAAAAAAAAAAAAAAAAAAAAAAAAAAAAAAAAAAAAAAAAAAAAAAAAAAAAAAAAAAAAAAAAAAAAAAAAAAAAAAA">
                                      <p:cBhvr>
                                        <p:cTn id="18" dur="2000" fill="hold"/>
                                        <p:tgtEl>
                                          <p:spTgt spid="10"/>
                                        </p:tgtEl>
                                        <p:attrNameLst>
                                          <p:attrName>ppt_x</p:attrName>
                                          <p:attrName>ppt_y</p:attrName>
                                        </p:attrNameLst>
                                      </p:cBhvr>
                                      <p:rCtr x="27214" y="16019"/>
                                    </p:animMotion>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D92E4-9733-4135-96CF-6213158EDF74}"/>
              </a:ext>
            </a:extLst>
          </p:cNvPr>
          <p:cNvSpPr>
            <a:spLocks noGrp="1"/>
          </p:cNvSpPr>
          <p:nvPr>
            <p:ph type="title" idx="4294967295"/>
          </p:nvPr>
        </p:nvSpPr>
        <p:spPr>
          <a:xfrm>
            <a:off x="1169376" y="2428875"/>
            <a:ext cx="4926623" cy="2852738"/>
          </a:xfrm>
        </p:spPr>
        <p:txBody>
          <a:bodyPr/>
          <a:lstStyle/>
          <a:p>
            <a:r>
              <a:rPr lang="en-US" b="1" dirty="0">
                <a:solidFill>
                  <a:schemeClr val="bg2">
                    <a:lumMod val="50000"/>
                  </a:schemeClr>
                </a:solidFill>
                <a:latin typeface="Open Sans"/>
              </a:rPr>
              <a:t>Practice</a:t>
            </a:r>
            <a:br>
              <a:rPr lang="en-US" dirty="0">
                <a:solidFill>
                  <a:schemeClr val="bg2">
                    <a:lumMod val="50000"/>
                  </a:schemeClr>
                </a:solidFill>
                <a:latin typeface="Open Sans"/>
              </a:rPr>
            </a:br>
            <a:r>
              <a:rPr lang="en-US" dirty="0">
                <a:solidFill>
                  <a:schemeClr val="bg2">
                    <a:lumMod val="50000"/>
                  </a:schemeClr>
                </a:solidFill>
                <a:latin typeface="Open Sans"/>
              </a:rPr>
              <a:t>and</a:t>
            </a:r>
            <a:br>
              <a:rPr lang="en-US" dirty="0">
                <a:solidFill>
                  <a:schemeClr val="bg2">
                    <a:lumMod val="50000"/>
                  </a:schemeClr>
                </a:solidFill>
                <a:latin typeface="Open Sans"/>
              </a:rPr>
            </a:br>
            <a:r>
              <a:rPr lang="en-US" b="1" dirty="0">
                <a:solidFill>
                  <a:schemeClr val="bg2">
                    <a:lumMod val="50000"/>
                  </a:schemeClr>
                </a:solidFill>
                <a:latin typeface="Open Sans"/>
              </a:rPr>
              <a:t>proofread</a:t>
            </a:r>
            <a:r>
              <a:rPr lang="en-US" dirty="0">
                <a:solidFill>
                  <a:schemeClr val="bg2">
                    <a:lumMod val="50000"/>
                  </a:schemeClr>
                </a:solidFill>
                <a:latin typeface="Open Sans"/>
              </a:rPr>
              <a:t>.</a:t>
            </a:r>
          </a:p>
        </p:txBody>
      </p:sp>
      <p:pic>
        <p:nvPicPr>
          <p:cNvPr id="4" name="Picture 3">
            <a:extLst>
              <a:ext uri="{FF2B5EF4-FFF2-40B4-BE49-F238E27FC236}">
                <a16:creationId xmlns:a16="http://schemas.microsoft.com/office/drawing/2014/main" id="{06B2B3A9-F43F-4670-BA4E-300C62951A6B}"/>
              </a:ext>
            </a:extLst>
          </p:cNvPr>
          <p:cNvPicPr>
            <a:picLocks noChangeAspect="1"/>
          </p:cNvPicPr>
          <p:nvPr/>
        </p:nvPicPr>
        <p:blipFill>
          <a:blip r:embed="rId2"/>
          <a:stretch>
            <a:fillRect/>
          </a:stretch>
        </p:blipFill>
        <p:spPr>
          <a:xfrm>
            <a:off x="6096000" y="1267619"/>
            <a:ext cx="3648670" cy="4822031"/>
          </a:xfrm>
          <a:prstGeom prst="rect">
            <a:avLst/>
          </a:prstGeom>
        </p:spPr>
      </p:pic>
      <p:sp>
        <p:nvSpPr>
          <p:cNvPr id="3" name="Slide Number Placeholder 2">
            <a:extLst>
              <a:ext uri="{FF2B5EF4-FFF2-40B4-BE49-F238E27FC236}">
                <a16:creationId xmlns:a16="http://schemas.microsoft.com/office/drawing/2014/main" id="{73E9F4A3-8572-464A-8DB6-8AB0F361D55E}"/>
              </a:ext>
            </a:extLst>
          </p:cNvPr>
          <p:cNvSpPr>
            <a:spLocks noGrp="1"/>
          </p:cNvSpPr>
          <p:nvPr>
            <p:ph type="sldNum" sz="quarter" idx="12"/>
          </p:nvPr>
        </p:nvSpPr>
        <p:spPr/>
        <p:txBody>
          <a:bodyPr/>
          <a:lstStyle/>
          <a:p>
            <a:fld id="{9C5188A2-9321-6042-A206-4A6E154C04BE}" type="slidenum">
              <a:rPr lang="en-US" smtClean="0"/>
              <a:pPr/>
              <a:t>11</a:t>
            </a:fld>
            <a:endParaRPr lang="en-US"/>
          </a:p>
        </p:txBody>
      </p:sp>
    </p:spTree>
    <p:extLst>
      <p:ext uri="{BB962C8B-B14F-4D97-AF65-F5344CB8AC3E}">
        <p14:creationId xmlns:p14="http://schemas.microsoft.com/office/powerpoint/2010/main" val="33390843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2AE76-D9C1-44CF-BF7C-9E9899C3B626}"/>
              </a:ext>
            </a:extLst>
          </p:cNvPr>
          <p:cNvSpPr>
            <a:spLocks noGrp="1"/>
          </p:cNvSpPr>
          <p:nvPr>
            <p:ph type="title" idx="4294967295"/>
          </p:nvPr>
        </p:nvSpPr>
        <p:spPr>
          <a:xfrm>
            <a:off x="1018673" y="2703513"/>
            <a:ext cx="5004057" cy="2898775"/>
          </a:xfrm>
        </p:spPr>
        <p:txBody>
          <a:bodyPr/>
          <a:lstStyle/>
          <a:p>
            <a:r>
              <a:rPr lang="en-US" b="1" dirty="0">
                <a:solidFill>
                  <a:schemeClr val="bg2">
                    <a:lumMod val="50000"/>
                  </a:schemeClr>
                </a:solidFill>
                <a:latin typeface="Open Sans"/>
              </a:rPr>
              <a:t>Visit </a:t>
            </a:r>
            <a:r>
              <a:rPr lang="en-US" dirty="0">
                <a:solidFill>
                  <a:schemeClr val="bg2">
                    <a:lumMod val="50000"/>
                  </a:schemeClr>
                </a:solidFill>
                <a:latin typeface="Open Sans"/>
              </a:rPr>
              <a:t>your </a:t>
            </a:r>
            <a:r>
              <a:rPr lang="en-US" b="1" dirty="0">
                <a:solidFill>
                  <a:schemeClr val="bg2">
                    <a:lumMod val="50000"/>
                  </a:schemeClr>
                </a:solidFill>
                <a:latin typeface="Open Sans"/>
              </a:rPr>
              <a:t>venue</a:t>
            </a:r>
            <a:r>
              <a:rPr lang="en-US" dirty="0">
                <a:solidFill>
                  <a:schemeClr val="bg2">
                    <a:lumMod val="50000"/>
                  </a:schemeClr>
                </a:solidFill>
                <a:latin typeface="Open Sans"/>
              </a:rPr>
              <a:t>.</a:t>
            </a:r>
          </a:p>
        </p:txBody>
      </p:sp>
      <p:pic>
        <p:nvPicPr>
          <p:cNvPr id="4" name="Picture 3">
            <a:extLst>
              <a:ext uri="{FF2B5EF4-FFF2-40B4-BE49-F238E27FC236}">
                <a16:creationId xmlns:a16="http://schemas.microsoft.com/office/drawing/2014/main" id="{3D740915-D504-49ED-8B1F-F2869AA42BC5}"/>
              </a:ext>
            </a:extLst>
          </p:cNvPr>
          <p:cNvPicPr>
            <a:picLocks noChangeAspect="1"/>
          </p:cNvPicPr>
          <p:nvPr/>
        </p:nvPicPr>
        <p:blipFill>
          <a:blip r:embed="rId2"/>
          <a:stretch>
            <a:fillRect/>
          </a:stretch>
        </p:blipFill>
        <p:spPr>
          <a:xfrm>
            <a:off x="5955323" y="1949451"/>
            <a:ext cx="5503608" cy="3652837"/>
          </a:xfrm>
          <a:prstGeom prst="rect">
            <a:avLst/>
          </a:prstGeom>
        </p:spPr>
      </p:pic>
      <p:sp>
        <p:nvSpPr>
          <p:cNvPr id="3" name="Slide Number Placeholder 2">
            <a:extLst>
              <a:ext uri="{FF2B5EF4-FFF2-40B4-BE49-F238E27FC236}">
                <a16:creationId xmlns:a16="http://schemas.microsoft.com/office/drawing/2014/main" id="{F963D7B5-5415-4EEB-8ACF-8FF454D02AFC}"/>
              </a:ext>
            </a:extLst>
          </p:cNvPr>
          <p:cNvSpPr>
            <a:spLocks noGrp="1"/>
          </p:cNvSpPr>
          <p:nvPr>
            <p:ph type="sldNum" sz="quarter" idx="12"/>
          </p:nvPr>
        </p:nvSpPr>
        <p:spPr/>
        <p:txBody>
          <a:bodyPr/>
          <a:lstStyle/>
          <a:p>
            <a:fld id="{9C5188A2-9321-6042-A206-4A6E154C04BE}" type="slidenum">
              <a:rPr lang="en-US" smtClean="0"/>
              <a:pPr/>
              <a:t>12</a:t>
            </a:fld>
            <a:endParaRPr lang="en-US"/>
          </a:p>
        </p:txBody>
      </p:sp>
    </p:spTree>
    <p:extLst>
      <p:ext uri="{BB962C8B-B14F-4D97-AF65-F5344CB8AC3E}">
        <p14:creationId xmlns:p14="http://schemas.microsoft.com/office/powerpoint/2010/main" val="29138681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0F250-C77B-45A3-BB39-74386A11147F}"/>
              </a:ext>
            </a:extLst>
          </p:cNvPr>
          <p:cNvSpPr>
            <a:spLocks noGrp="1"/>
          </p:cNvSpPr>
          <p:nvPr>
            <p:ph type="title" idx="4294967295"/>
          </p:nvPr>
        </p:nvSpPr>
        <p:spPr>
          <a:xfrm>
            <a:off x="1018673" y="1762593"/>
            <a:ext cx="4239472" cy="3642091"/>
          </a:xfrm>
        </p:spPr>
        <p:txBody>
          <a:bodyPr>
            <a:noAutofit/>
          </a:bodyPr>
          <a:lstStyle/>
          <a:p>
            <a:r>
              <a:rPr lang="en-US" b="1" dirty="0">
                <a:solidFill>
                  <a:schemeClr val="bg2">
                    <a:lumMod val="50000"/>
                  </a:schemeClr>
                </a:solidFill>
                <a:latin typeface="Open Sans"/>
              </a:rPr>
              <a:t>Treasure the</a:t>
            </a:r>
            <a:br>
              <a:rPr lang="en-US" dirty="0">
                <a:solidFill>
                  <a:schemeClr val="bg2">
                    <a:lumMod val="50000"/>
                  </a:schemeClr>
                </a:solidFill>
                <a:latin typeface="Open Sans"/>
              </a:rPr>
            </a:br>
            <a:r>
              <a:rPr lang="en-US" b="1" dirty="0">
                <a:solidFill>
                  <a:schemeClr val="bg2">
                    <a:lumMod val="50000"/>
                  </a:schemeClr>
                </a:solidFill>
                <a:latin typeface="Open Sans"/>
              </a:rPr>
              <a:t>time </a:t>
            </a:r>
            <a:br>
              <a:rPr lang="en-US" b="1" dirty="0">
                <a:solidFill>
                  <a:schemeClr val="bg2">
                    <a:lumMod val="50000"/>
                  </a:schemeClr>
                </a:solidFill>
                <a:latin typeface="Open Sans"/>
              </a:rPr>
            </a:br>
            <a:r>
              <a:rPr lang="en-US" dirty="0">
                <a:solidFill>
                  <a:schemeClr val="bg2">
                    <a:lumMod val="50000"/>
                  </a:schemeClr>
                </a:solidFill>
                <a:latin typeface="Open Sans"/>
              </a:rPr>
              <a:t>you’ve been</a:t>
            </a:r>
            <a:br>
              <a:rPr lang="en-US" dirty="0">
                <a:solidFill>
                  <a:schemeClr val="bg2">
                    <a:lumMod val="50000"/>
                  </a:schemeClr>
                </a:solidFill>
                <a:latin typeface="Open Sans"/>
              </a:rPr>
            </a:br>
            <a:r>
              <a:rPr lang="en-US" dirty="0">
                <a:solidFill>
                  <a:schemeClr val="bg2">
                    <a:lumMod val="50000"/>
                  </a:schemeClr>
                </a:solidFill>
                <a:latin typeface="Open Sans"/>
              </a:rPr>
              <a:t>given</a:t>
            </a:r>
            <a:br>
              <a:rPr lang="en-US" b="1" dirty="0">
                <a:solidFill>
                  <a:schemeClr val="bg2">
                    <a:lumMod val="50000"/>
                  </a:schemeClr>
                </a:solidFill>
                <a:latin typeface="Open Sans"/>
              </a:rPr>
            </a:br>
            <a:r>
              <a:rPr lang="en-US" dirty="0">
                <a:solidFill>
                  <a:schemeClr val="bg2">
                    <a:lumMod val="50000"/>
                  </a:schemeClr>
                </a:solidFill>
                <a:latin typeface="Open Sans"/>
              </a:rPr>
              <a:t>by being</a:t>
            </a:r>
            <a:br>
              <a:rPr lang="en-US" dirty="0">
                <a:solidFill>
                  <a:schemeClr val="bg2">
                    <a:lumMod val="50000"/>
                  </a:schemeClr>
                </a:solidFill>
                <a:latin typeface="Open Sans"/>
              </a:rPr>
            </a:br>
            <a:r>
              <a:rPr lang="en-US" b="1" dirty="0">
                <a:solidFill>
                  <a:schemeClr val="bg2">
                    <a:lumMod val="50000"/>
                  </a:schemeClr>
                </a:solidFill>
                <a:latin typeface="Open Sans"/>
              </a:rPr>
              <a:t>prompt</a:t>
            </a:r>
            <a:r>
              <a:rPr lang="en-US" dirty="0">
                <a:solidFill>
                  <a:schemeClr val="bg2">
                    <a:lumMod val="50000"/>
                  </a:schemeClr>
                </a:solidFill>
                <a:latin typeface="Open Sans"/>
              </a:rPr>
              <a:t>.</a:t>
            </a:r>
          </a:p>
        </p:txBody>
      </p:sp>
      <p:pic>
        <p:nvPicPr>
          <p:cNvPr id="4" name="Picture 3">
            <a:extLst>
              <a:ext uri="{FF2B5EF4-FFF2-40B4-BE49-F238E27FC236}">
                <a16:creationId xmlns:a16="http://schemas.microsoft.com/office/drawing/2014/main" id="{C4FD6F04-D78C-426C-9D1D-E47D5615810B}"/>
              </a:ext>
            </a:extLst>
          </p:cNvPr>
          <p:cNvPicPr>
            <a:picLocks noChangeAspect="1"/>
          </p:cNvPicPr>
          <p:nvPr/>
        </p:nvPicPr>
        <p:blipFill>
          <a:blip r:embed="rId2"/>
          <a:stretch>
            <a:fillRect/>
          </a:stretch>
        </p:blipFill>
        <p:spPr>
          <a:xfrm>
            <a:off x="5196599" y="1642086"/>
            <a:ext cx="6408026" cy="4287552"/>
          </a:xfrm>
          <a:prstGeom prst="rect">
            <a:avLst/>
          </a:prstGeom>
        </p:spPr>
      </p:pic>
      <p:sp>
        <p:nvSpPr>
          <p:cNvPr id="3" name="Slide Number Placeholder 2">
            <a:extLst>
              <a:ext uri="{FF2B5EF4-FFF2-40B4-BE49-F238E27FC236}">
                <a16:creationId xmlns:a16="http://schemas.microsoft.com/office/drawing/2014/main" id="{0A28F4FB-3441-4B95-B782-D91E00FA3639}"/>
              </a:ext>
            </a:extLst>
          </p:cNvPr>
          <p:cNvSpPr>
            <a:spLocks noGrp="1"/>
          </p:cNvSpPr>
          <p:nvPr>
            <p:ph type="sldNum" sz="quarter" idx="12"/>
          </p:nvPr>
        </p:nvSpPr>
        <p:spPr/>
        <p:txBody>
          <a:bodyPr/>
          <a:lstStyle/>
          <a:p>
            <a:fld id="{9C5188A2-9321-6042-A206-4A6E154C04BE}" type="slidenum">
              <a:rPr lang="en-US" smtClean="0"/>
              <a:pPr/>
              <a:t>13</a:t>
            </a:fld>
            <a:endParaRPr lang="en-US"/>
          </a:p>
        </p:txBody>
      </p:sp>
    </p:spTree>
    <p:extLst>
      <p:ext uri="{BB962C8B-B14F-4D97-AF65-F5344CB8AC3E}">
        <p14:creationId xmlns:p14="http://schemas.microsoft.com/office/powerpoint/2010/main" val="377239440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8F3DF-ED9C-4D3A-AFB6-F707EBA728FD}"/>
              </a:ext>
            </a:extLst>
          </p:cNvPr>
          <p:cNvSpPr>
            <a:spLocks noGrp="1"/>
          </p:cNvSpPr>
          <p:nvPr>
            <p:ph type="title" idx="4294967295"/>
          </p:nvPr>
        </p:nvSpPr>
        <p:spPr>
          <a:xfrm>
            <a:off x="1213338" y="2794672"/>
            <a:ext cx="4882662" cy="1321044"/>
          </a:xfrm>
        </p:spPr>
        <p:txBody>
          <a:bodyPr>
            <a:normAutofit/>
          </a:bodyPr>
          <a:lstStyle/>
          <a:p>
            <a:r>
              <a:rPr lang="en-US" b="1" dirty="0">
                <a:solidFill>
                  <a:schemeClr val="bg2">
                    <a:lumMod val="50000"/>
                  </a:schemeClr>
                </a:solidFill>
                <a:latin typeface="Open Sans"/>
              </a:rPr>
              <a:t>Sell </a:t>
            </a:r>
            <a:r>
              <a:rPr lang="en-US" dirty="0">
                <a:solidFill>
                  <a:schemeClr val="bg2">
                    <a:lumMod val="50000"/>
                  </a:schemeClr>
                </a:solidFill>
                <a:latin typeface="Open Sans"/>
              </a:rPr>
              <a:t>with your</a:t>
            </a:r>
            <a:br>
              <a:rPr lang="en-US" dirty="0">
                <a:solidFill>
                  <a:schemeClr val="bg2">
                    <a:lumMod val="50000"/>
                  </a:schemeClr>
                </a:solidFill>
                <a:latin typeface="Open Sans"/>
              </a:rPr>
            </a:br>
            <a:r>
              <a:rPr lang="en-US" b="1" dirty="0">
                <a:solidFill>
                  <a:schemeClr val="bg2">
                    <a:lumMod val="50000"/>
                  </a:schemeClr>
                </a:solidFill>
                <a:latin typeface="Open Sans"/>
              </a:rPr>
              <a:t>smile </a:t>
            </a:r>
            <a:r>
              <a:rPr lang="en-US" dirty="0">
                <a:solidFill>
                  <a:schemeClr val="bg2">
                    <a:lumMod val="50000"/>
                  </a:schemeClr>
                </a:solidFill>
                <a:latin typeface="Open Sans"/>
              </a:rPr>
              <a:t>in </a:t>
            </a:r>
            <a:r>
              <a:rPr lang="en-US" b="1" dirty="0">
                <a:solidFill>
                  <a:schemeClr val="bg2">
                    <a:lumMod val="50000"/>
                  </a:schemeClr>
                </a:solidFill>
                <a:latin typeface="Open Sans"/>
              </a:rPr>
              <a:t>seconds</a:t>
            </a:r>
            <a:r>
              <a:rPr lang="en-US" dirty="0">
                <a:solidFill>
                  <a:schemeClr val="bg2">
                    <a:lumMod val="50000"/>
                  </a:schemeClr>
                </a:solidFill>
                <a:latin typeface="Open Sans"/>
              </a:rPr>
              <a:t>.</a:t>
            </a:r>
          </a:p>
        </p:txBody>
      </p:sp>
      <p:pic>
        <p:nvPicPr>
          <p:cNvPr id="4" name="Picture 3">
            <a:extLst>
              <a:ext uri="{FF2B5EF4-FFF2-40B4-BE49-F238E27FC236}">
                <a16:creationId xmlns:a16="http://schemas.microsoft.com/office/drawing/2014/main" id="{2F0A37B7-7ECD-4685-90CF-CB0EB7024754}"/>
              </a:ext>
            </a:extLst>
          </p:cNvPr>
          <p:cNvPicPr>
            <a:picLocks noChangeAspect="1"/>
          </p:cNvPicPr>
          <p:nvPr/>
        </p:nvPicPr>
        <p:blipFill>
          <a:blip r:embed="rId2"/>
          <a:stretch>
            <a:fillRect/>
          </a:stretch>
        </p:blipFill>
        <p:spPr>
          <a:xfrm>
            <a:off x="6263074" y="2028826"/>
            <a:ext cx="4322330" cy="2852737"/>
          </a:xfrm>
          <a:prstGeom prst="rect">
            <a:avLst/>
          </a:prstGeom>
        </p:spPr>
      </p:pic>
      <p:sp>
        <p:nvSpPr>
          <p:cNvPr id="3" name="Slide Number Placeholder 2">
            <a:extLst>
              <a:ext uri="{FF2B5EF4-FFF2-40B4-BE49-F238E27FC236}">
                <a16:creationId xmlns:a16="http://schemas.microsoft.com/office/drawing/2014/main" id="{43FDF4C4-4CF8-418C-8BA3-3F268F6CF44E}"/>
              </a:ext>
            </a:extLst>
          </p:cNvPr>
          <p:cNvSpPr>
            <a:spLocks noGrp="1"/>
          </p:cNvSpPr>
          <p:nvPr>
            <p:ph type="sldNum" sz="quarter" idx="12"/>
          </p:nvPr>
        </p:nvSpPr>
        <p:spPr/>
        <p:txBody>
          <a:bodyPr/>
          <a:lstStyle/>
          <a:p>
            <a:fld id="{9C5188A2-9321-6042-A206-4A6E154C04BE}" type="slidenum">
              <a:rPr lang="en-US" smtClean="0"/>
              <a:pPr/>
              <a:t>14</a:t>
            </a:fld>
            <a:endParaRPr lang="en-US"/>
          </a:p>
        </p:txBody>
      </p:sp>
    </p:spTree>
    <p:extLst>
      <p:ext uri="{BB962C8B-B14F-4D97-AF65-F5344CB8AC3E}">
        <p14:creationId xmlns:p14="http://schemas.microsoft.com/office/powerpoint/2010/main" val="130662000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BBAD-498E-4666-9C54-48D066C4C6C7}"/>
              </a:ext>
            </a:extLst>
          </p:cNvPr>
          <p:cNvSpPr>
            <a:spLocks noGrp="1"/>
          </p:cNvSpPr>
          <p:nvPr>
            <p:ph type="title" idx="4294967295"/>
          </p:nvPr>
        </p:nvSpPr>
        <p:spPr>
          <a:xfrm>
            <a:off x="1018673" y="2388455"/>
            <a:ext cx="4916134" cy="2852737"/>
          </a:xfrm>
        </p:spPr>
        <p:txBody>
          <a:bodyPr/>
          <a:lstStyle/>
          <a:p>
            <a:r>
              <a:rPr lang="en-US" b="1" dirty="0">
                <a:solidFill>
                  <a:schemeClr val="bg2">
                    <a:lumMod val="50000"/>
                  </a:schemeClr>
                </a:solidFill>
                <a:latin typeface="Open Sans"/>
              </a:rPr>
              <a:t>Respectfully</a:t>
            </a:r>
            <a:br>
              <a:rPr lang="en-US" b="1" dirty="0">
                <a:solidFill>
                  <a:schemeClr val="bg2">
                    <a:lumMod val="50000"/>
                  </a:schemeClr>
                </a:solidFill>
                <a:latin typeface="Open Sans"/>
              </a:rPr>
            </a:br>
            <a:r>
              <a:rPr lang="en-US" b="1" dirty="0">
                <a:solidFill>
                  <a:schemeClr val="bg2">
                    <a:lumMod val="50000"/>
                  </a:schemeClr>
                </a:solidFill>
                <a:latin typeface="Open Sans"/>
              </a:rPr>
              <a:t>seize</a:t>
            </a:r>
            <a:br>
              <a:rPr lang="en-US" b="1" dirty="0">
                <a:solidFill>
                  <a:schemeClr val="bg2">
                    <a:lumMod val="50000"/>
                  </a:schemeClr>
                </a:solidFill>
                <a:latin typeface="Open Sans"/>
              </a:rPr>
            </a:br>
            <a:r>
              <a:rPr lang="en-US" dirty="0">
                <a:solidFill>
                  <a:schemeClr val="bg2">
                    <a:lumMod val="50000"/>
                  </a:schemeClr>
                </a:solidFill>
                <a:latin typeface="Open Sans"/>
              </a:rPr>
              <a:t>connections.</a:t>
            </a:r>
          </a:p>
        </p:txBody>
      </p:sp>
      <p:pic>
        <p:nvPicPr>
          <p:cNvPr id="4" name="Picture 3">
            <a:extLst>
              <a:ext uri="{FF2B5EF4-FFF2-40B4-BE49-F238E27FC236}">
                <a16:creationId xmlns:a16="http://schemas.microsoft.com/office/drawing/2014/main" id="{9E4B1E21-7F03-4F6A-B60F-8B2E842F3BC4}"/>
              </a:ext>
            </a:extLst>
          </p:cNvPr>
          <p:cNvPicPr>
            <a:picLocks noChangeAspect="1"/>
          </p:cNvPicPr>
          <p:nvPr/>
        </p:nvPicPr>
        <p:blipFill>
          <a:blip r:embed="rId2"/>
          <a:stretch>
            <a:fillRect/>
          </a:stretch>
        </p:blipFill>
        <p:spPr>
          <a:xfrm>
            <a:off x="6096000" y="1076325"/>
            <a:ext cx="3657600" cy="2590067"/>
          </a:xfrm>
          <a:prstGeom prst="rect">
            <a:avLst/>
          </a:prstGeom>
        </p:spPr>
      </p:pic>
      <p:pic>
        <p:nvPicPr>
          <p:cNvPr id="7" name="Picture 6">
            <a:extLst>
              <a:ext uri="{FF2B5EF4-FFF2-40B4-BE49-F238E27FC236}">
                <a16:creationId xmlns:a16="http://schemas.microsoft.com/office/drawing/2014/main" id="{138302D3-FA29-49B7-B10E-DF1F121C0F08}"/>
              </a:ext>
            </a:extLst>
          </p:cNvPr>
          <p:cNvPicPr>
            <a:picLocks noChangeAspect="1"/>
          </p:cNvPicPr>
          <p:nvPr/>
        </p:nvPicPr>
        <p:blipFill>
          <a:blip r:embed="rId3"/>
          <a:stretch>
            <a:fillRect/>
          </a:stretch>
        </p:blipFill>
        <p:spPr>
          <a:xfrm>
            <a:off x="6096000" y="2959852"/>
            <a:ext cx="4602377" cy="3068252"/>
          </a:xfrm>
          <a:prstGeom prst="rect">
            <a:avLst/>
          </a:prstGeom>
        </p:spPr>
      </p:pic>
      <p:sp>
        <p:nvSpPr>
          <p:cNvPr id="3" name="Slide Number Placeholder 2">
            <a:extLst>
              <a:ext uri="{FF2B5EF4-FFF2-40B4-BE49-F238E27FC236}">
                <a16:creationId xmlns:a16="http://schemas.microsoft.com/office/drawing/2014/main" id="{D81FD706-24A5-420D-94BF-ADAC9F7804D1}"/>
              </a:ext>
            </a:extLst>
          </p:cNvPr>
          <p:cNvSpPr>
            <a:spLocks noGrp="1"/>
          </p:cNvSpPr>
          <p:nvPr>
            <p:ph type="sldNum" sz="quarter" idx="12"/>
          </p:nvPr>
        </p:nvSpPr>
        <p:spPr/>
        <p:txBody>
          <a:bodyPr/>
          <a:lstStyle/>
          <a:p>
            <a:fld id="{9C5188A2-9321-6042-A206-4A6E154C04BE}" type="slidenum">
              <a:rPr lang="en-US" smtClean="0"/>
              <a:pPr/>
              <a:t>15</a:t>
            </a:fld>
            <a:endParaRPr lang="en-US"/>
          </a:p>
        </p:txBody>
      </p:sp>
    </p:spTree>
    <p:extLst>
      <p:ext uri="{BB962C8B-B14F-4D97-AF65-F5344CB8AC3E}">
        <p14:creationId xmlns:p14="http://schemas.microsoft.com/office/powerpoint/2010/main" val="11503620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185" y="3639793"/>
            <a:ext cx="7373815" cy="1841694"/>
          </a:xfrm>
        </p:spPr>
        <p:txBody>
          <a:bodyPr/>
          <a:lstStyle/>
          <a:p>
            <a:pPr>
              <a:lnSpc>
                <a:spcPct val="100000"/>
              </a:lnSpc>
            </a:pPr>
            <a:r>
              <a:rPr lang="en-US" sz="2800" dirty="0"/>
              <a:t>Presenter:</a:t>
            </a:r>
            <a:br>
              <a:rPr lang="en-US" sz="2800" dirty="0"/>
            </a:br>
            <a:r>
              <a:rPr lang="en-US" sz="2800" dirty="0"/>
              <a:t>Michael Drummond, PhD</a:t>
            </a:r>
            <a:br>
              <a:rPr lang="en-US" sz="2800" b="0" dirty="0"/>
            </a:br>
            <a:r>
              <a:rPr lang="en-US" sz="2400" b="0" dirty="0"/>
              <a:t>Professor, University of York, Centre for Health Economics, </a:t>
            </a:r>
            <a:r>
              <a:rPr lang="en-US" sz="2400" b="0" dirty="0" err="1"/>
              <a:t>Heslington</a:t>
            </a:r>
            <a:r>
              <a:rPr lang="en-US" sz="2400" b="0" dirty="0"/>
              <a:t>, York, United Kingdom</a:t>
            </a:r>
            <a:endParaRPr lang="en-US" sz="2400" dirty="0"/>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2</a:t>
            </a:r>
          </a:p>
        </p:txBody>
      </p:sp>
      <p:sp>
        <p:nvSpPr>
          <p:cNvPr id="4" name="TextBox 3"/>
          <p:cNvSpPr txBox="1"/>
          <p:nvPr/>
        </p:nvSpPr>
        <p:spPr>
          <a:xfrm>
            <a:off x="1016950" y="871671"/>
            <a:ext cx="2144994" cy="369332"/>
          </a:xfrm>
          <a:prstGeom prst="rect">
            <a:avLst/>
          </a:prstGeom>
          <a:noFill/>
        </p:spPr>
        <p:txBody>
          <a:bodyPr wrap="square" rtlCol="0">
            <a:spAutoFit/>
          </a:bodyPr>
          <a:lstStyle/>
          <a:p>
            <a:r>
              <a:rPr lang="en-US" dirty="0">
                <a:latin typeface="Open Sans" charset="0"/>
                <a:ea typeface="Open Sans" charset="0"/>
                <a:cs typeface="Open Sans" charset="0"/>
              </a:rPr>
              <a:t>PRESENTER</a:t>
            </a:r>
          </a:p>
        </p:txBody>
      </p:sp>
      <p:sp>
        <p:nvSpPr>
          <p:cNvPr id="6" name="Title 1">
            <a:extLst>
              <a:ext uri="{FF2B5EF4-FFF2-40B4-BE49-F238E27FC236}">
                <a16:creationId xmlns:a16="http://schemas.microsoft.com/office/drawing/2014/main" id="{EDFB0227-B7FF-4D13-83FD-495964EA78C3}"/>
              </a:ext>
            </a:extLst>
          </p:cNvPr>
          <p:cNvSpPr txBox="1">
            <a:spLocks/>
          </p:cNvSpPr>
          <p:nvPr/>
        </p:nvSpPr>
        <p:spPr>
          <a:xfrm>
            <a:off x="4620127" y="1442368"/>
            <a:ext cx="7571874" cy="1986632"/>
          </a:xfrm>
          <a:prstGeom prst="rect">
            <a:avLst/>
          </a:prstGeom>
        </p:spPr>
        <p:txBody>
          <a:bodyPr/>
          <a:lstStyle>
            <a:lvl1pPr algn="l" defTabSz="914400" rtl="0" eaLnBrk="1" fontAlgn="t" latinLnBrk="0" hangingPunct="1">
              <a:lnSpc>
                <a:spcPts val="4200"/>
              </a:lnSpc>
              <a:spcBef>
                <a:spcPct val="0"/>
              </a:spcBef>
              <a:buNone/>
              <a:defRPr sz="3600" b="1" i="0" kern="1200" spc="-100" baseline="0">
                <a:solidFill>
                  <a:schemeClr val="bg1"/>
                </a:solidFill>
                <a:latin typeface="Open Sans" charset="0"/>
                <a:ea typeface="+mj-ea"/>
                <a:cs typeface="+mj-cs"/>
              </a:defRPr>
            </a:lvl1pPr>
          </a:lstStyle>
          <a:p>
            <a:r>
              <a:rPr lang="en-US" sz="4000" b="0" dirty="0"/>
              <a:t>Career Advice Across the Globe -</a:t>
            </a:r>
            <a:br>
              <a:rPr lang="en-US" sz="4000" b="0" dirty="0"/>
            </a:br>
            <a:r>
              <a:rPr lang="en-US" sz="4000" b="0" dirty="0"/>
              <a:t>“Effectively Communicating &amp; Presenting Your Research”</a:t>
            </a:r>
            <a:endParaRPr lang="en-US" sz="4000" dirty="0"/>
          </a:p>
        </p:txBody>
      </p:sp>
      <p:graphicFrame>
        <p:nvGraphicFramePr>
          <p:cNvPr id="7" name="Object 4">
            <a:extLst>
              <a:ext uri="{FF2B5EF4-FFF2-40B4-BE49-F238E27FC236}">
                <a16:creationId xmlns:a16="http://schemas.microsoft.com/office/drawing/2014/main" id="{3098CF9A-1446-4740-8357-E9F063088E8A}"/>
              </a:ext>
            </a:extLst>
          </p:cNvPr>
          <p:cNvGraphicFramePr>
            <a:graphicFrameLocks noChangeAspect="1"/>
          </p:cNvGraphicFramePr>
          <p:nvPr>
            <p:extLst>
              <p:ext uri="{D42A27DB-BD31-4B8C-83A1-F6EECF244321}">
                <p14:modId xmlns:p14="http://schemas.microsoft.com/office/powerpoint/2010/main" val="1920770306"/>
              </p:ext>
            </p:extLst>
          </p:nvPr>
        </p:nvGraphicFramePr>
        <p:xfrm>
          <a:off x="10037512" y="5788530"/>
          <a:ext cx="1978025" cy="1039813"/>
        </p:xfrm>
        <a:graphic>
          <a:graphicData uri="http://schemas.openxmlformats.org/presentationml/2006/ole">
            <mc:AlternateContent xmlns:mc="http://schemas.openxmlformats.org/markup-compatibility/2006">
              <mc:Choice xmlns:v="urn:schemas-microsoft-com:vml" Requires="v">
                <p:oleObj spid="_x0000_s1059" name="Photo Editor Photo" r:id="rId3" imgW="3809524" imgH="2000000" progId="MSPhotoEd.3">
                  <p:embed/>
                </p:oleObj>
              </mc:Choice>
              <mc:Fallback>
                <p:oleObj name="Photo Editor Photo" r:id="rId3" imgW="3809524" imgH="2000000" progId="MSPhotoEd.3">
                  <p:embed/>
                  <p:pic>
                    <p:nvPicPr>
                      <p:cNvPr id="14339" name="Object 4">
                        <a:extLst>
                          <a:ext uri="{FF2B5EF4-FFF2-40B4-BE49-F238E27FC236}">
                            <a16:creationId xmlns:a16="http://schemas.microsoft.com/office/drawing/2014/main" id="{055A0536-6D3B-4765-AE2E-5065CD259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512" y="5788530"/>
                        <a:ext cx="1978025" cy="1039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8" name="Picture 5" descr="Logo University of York (JPEG)">
            <a:extLst>
              <a:ext uri="{FF2B5EF4-FFF2-40B4-BE49-F238E27FC236}">
                <a16:creationId xmlns:a16="http://schemas.microsoft.com/office/drawing/2014/main" id="{9A58D7CC-067F-4069-9433-C931AC97B9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185" y="6292055"/>
            <a:ext cx="3059112"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915746"/>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08F08F1-8F78-4FAB-B39F-5232B537778A}"/>
              </a:ext>
            </a:extLst>
          </p:cNvPr>
          <p:cNvSpPr>
            <a:spLocks noGrp="1"/>
          </p:cNvSpPr>
          <p:nvPr>
            <p:ph type="body" sz="quarter" idx="10"/>
          </p:nvPr>
        </p:nvSpPr>
        <p:spPr>
          <a:xfrm>
            <a:off x="2956726" y="990934"/>
            <a:ext cx="6030966" cy="476083"/>
          </a:xfrm>
        </p:spPr>
        <p:txBody>
          <a:bodyPr/>
          <a:lstStyle/>
          <a:p>
            <a:r>
              <a:rPr lang="en-US" altLang="en-US" sz="4000" dirty="0">
                <a:ea typeface="ＭＳ Ｐゴシック" panose="020B0600070205080204" pitchFamily="34" charset="-128"/>
              </a:rPr>
              <a:t>Outline of Presentation</a:t>
            </a:r>
          </a:p>
        </p:txBody>
      </p:sp>
      <p:sp>
        <p:nvSpPr>
          <p:cNvPr id="2" name="Text Placeholder 1">
            <a:extLst>
              <a:ext uri="{FF2B5EF4-FFF2-40B4-BE49-F238E27FC236}">
                <a16:creationId xmlns:a16="http://schemas.microsoft.com/office/drawing/2014/main" id="{CFFE3B5B-5942-40BE-9803-5C8488B5086D}"/>
              </a:ext>
            </a:extLst>
          </p:cNvPr>
          <p:cNvSpPr>
            <a:spLocks noGrp="1"/>
          </p:cNvSpPr>
          <p:nvPr>
            <p:ph type="body" sz="quarter" idx="13"/>
          </p:nvPr>
        </p:nvSpPr>
        <p:spPr>
          <a:xfrm>
            <a:off x="1018673" y="1817077"/>
            <a:ext cx="10098712" cy="4239845"/>
          </a:xfrm>
        </p:spPr>
        <p:txBody>
          <a:bodyPr/>
          <a:lstStyle/>
          <a:p>
            <a:r>
              <a:rPr lang="en-US" altLang="en-US" sz="3200" dirty="0">
                <a:ea typeface="ＭＳ Ｐゴシック" panose="020B0600070205080204" pitchFamily="34" charset="-128"/>
              </a:rPr>
              <a:t>Structuring your presentation</a:t>
            </a:r>
          </a:p>
          <a:p>
            <a:r>
              <a:rPr lang="en-US" altLang="en-US" sz="3200" dirty="0">
                <a:ea typeface="ＭＳ Ｐゴシック" panose="020B0600070205080204" pitchFamily="34" charset="-128"/>
              </a:rPr>
              <a:t>Considering your audience and the time constraints</a:t>
            </a:r>
          </a:p>
          <a:p>
            <a:r>
              <a:rPr lang="en-US" altLang="en-US" sz="3200" dirty="0">
                <a:ea typeface="ＭＳ Ｐゴシック" panose="020B0600070205080204" pitchFamily="34" charset="-128"/>
              </a:rPr>
              <a:t>Checking everything in advance</a:t>
            </a:r>
          </a:p>
          <a:p>
            <a:r>
              <a:rPr lang="en-US" altLang="en-US" sz="3200" dirty="0">
                <a:ea typeface="ＭＳ Ｐゴシック" panose="020B0600070205080204" pitchFamily="34" charset="-128"/>
              </a:rPr>
              <a:t>Developing your own presentation style</a:t>
            </a:r>
          </a:p>
          <a:p>
            <a:r>
              <a:rPr lang="en-US" altLang="en-US" sz="3200" dirty="0">
                <a:ea typeface="ＭＳ Ｐゴシック" panose="020B0600070205080204" pitchFamily="34" charset="-128"/>
              </a:rPr>
              <a:t>Summary</a:t>
            </a:r>
            <a:endParaRPr lang="en-US" sz="3200" dirty="0"/>
          </a:p>
        </p:txBody>
      </p:sp>
      <p:sp>
        <p:nvSpPr>
          <p:cNvPr id="3" name="Slide Number Placeholder 2">
            <a:extLst>
              <a:ext uri="{FF2B5EF4-FFF2-40B4-BE49-F238E27FC236}">
                <a16:creationId xmlns:a16="http://schemas.microsoft.com/office/drawing/2014/main" id="{D1034236-D3E6-4E30-8464-C84B6E06E937}"/>
              </a:ext>
            </a:extLst>
          </p:cNvPr>
          <p:cNvSpPr>
            <a:spLocks noGrp="1"/>
          </p:cNvSpPr>
          <p:nvPr>
            <p:ph type="sldNum" sz="quarter" idx="12"/>
          </p:nvPr>
        </p:nvSpPr>
        <p:spPr/>
        <p:txBody>
          <a:bodyPr/>
          <a:lstStyle/>
          <a:p>
            <a:fld id="{9C5188A2-9321-6042-A206-4A6E154C04BE}" type="slidenum">
              <a:rPr lang="en-US" smtClean="0"/>
              <a:pPr/>
              <a:t>17</a:t>
            </a:fld>
            <a:endParaRPr lang="en-US"/>
          </a:p>
        </p:txBody>
      </p:sp>
    </p:spTree>
    <p:extLst>
      <p:ext uri="{BB962C8B-B14F-4D97-AF65-F5344CB8AC3E}">
        <p14:creationId xmlns:p14="http://schemas.microsoft.com/office/powerpoint/2010/main" val="251710482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CA1AD-BBCB-4CD3-AE00-CEE1C528AA3E}"/>
              </a:ext>
            </a:extLst>
          </p:cNvPr>
          <p:cNvSpPr>
            <a:spLocks noGrp="1"/>
          </p:cNvSpPr>
          <p:nvPr>
            <p:ph type="body" sz="quarter" idx="10"/>
          </p:nvPr>
        </p:nvSpPr>
        <p:spPr>
          <a:xfrm>
            <a:off x="1289537" y="781538"/>
            <a:ext cx="9691077" cy="987102"/>
          </a:xfrm>
        </p:spPr>
        <p:txBody>
          <a:bodyPr>
            <a:normAutofit/>
          </a:bodyPr>
          <a:lstStyle/>
          <a:p>
            <a:pPr algn="ctr">
              <a:lnSpc>
                <a:spcPct val="90000"/>
              </a:lnSpc>
            </a:pPr>
            <a:r>
              <a:rPr lang="en-US" altLang="en-US" sz="3200" dirty="0">
                <a:ea typeface="ＭＳ Ｐゴシック" panose="020B0600070205080204" pitchFamily="34" charset="-128"/>
              </a:rPr>
              <a:t>Structuring Your Presentation</a:t>
            </a:r>
          </a:p>
        </p:txBody>
      </p:sp>
      <p:sp>
        <p:nvSpPr>
          <p:cNvPr id="2" name="Text Placeholder 1">
            <a:extLst>
              <a:ext uri="{FF2B5EF4-FFF2-40B4-BE49-F238E27FC236}">
                <a16:creationId xmlns:a16="http://schemas.microsoft.com/office/drawing/2014/main" id="{CA0067A3-8B9A-4562-9535-742C86024B0D}"/>
              </a:ext>
            </a:extLst>
          </p:cNvPr>
          <p:cNvSpPr>
            <a:spLocks noGrp="1"/>
          </p:cNvSpPr>
          <p:nvPr>
            <p:ph type="body" sz="quarter" idx="13"/>
          </p:nvPr>
        </p:nvSpPr>
        <p:spPr>
          <a:xfrm>
            <a:off x="1018673" y="1768640"/>
            <a:ext cx="6360695" cy="4599739"/>
          </a:xfrm>
        </p:spPr>
        <p:txBody>
          <a:bodyPr/>
          <a:lstStyle/>
          <a:p>
            <a:pPr>
              <a:lnSpc>
                <a:spcPct val="100000"/>
              </a:lnSpc>
              <a:spcAft>
                <a:spcPts val="0"/>
              </a:spcAft>
            </a:pPr>
            <a:r>
              <a:rPr lang="en-US" altLang="en-US" dirty="0">
                <a:ea typeface="ＭＳ Ｐゴシック" panose="020B0600070205080204" pitchFamily="34" charset="-128"/>
              </a:rPr>
              <a:t>Always start with an ‘Outline’ slide</a:t>
            </a:r>
          </a:p>
          <a:p>
            <a:pPr marL="0" indent="0">
              <a:lnSpc>
                <a:spcPct val="100000"/>
              </a:lnSpc>
              <a:spcAft>
                <a:spcPts val="0"/>
              </a:spcAft>
              <a:buNone/>
            </a:pPr>
            <a:endParaRPr lang="en-US" altLang="en-US" dirty="0">
              <a:ea typeface="ＭＳ Ｐゴシック" panose="020B0600070205080204" pitchFamily="34" charset="-128"/>
            </a:endParaRPr>
          </a:p>
          <a:p>
            <a:pPr>
              <a:lnSpc>
                <a:spcPct val="100000"/>
              </a:lnSpc>
              <a:spcAft>
                <a:spcPts val="0"/>
              </a:spcAft>
            </a:pPr>
            <a:r>
              <a:rPr lang="en-US" altLang="en-US" dirty="0">
                <a:ea typeface="ＭＳ Ｐゴシック" panose="020B0600070205080204" pitchFamily="34" charset="-128"/>
              </a:rPr>
              <a:t>The audience needs a ‘signposting’ of your talk; you might know where you are heading, but they don’t!</a:t>
            </a:r>
          </a:p>
          <a:p>
            <a:pPr marL="0" indent="0">
              <a:lnSpc>
                <a:spcPct val="100000"/>
              </a:lnSpc>
              <a:spcAft>
                <a:spcPts val="0"/>
              </a:spcAft>
              <a:buNone/>
            </a:pPr>
            <a:endParaRPr lang="en-US" altLang="en-US" dirty="0">
              <a:ea typeface="ＭＳ Ｐゴシック" panose="020B0600070205080204" pitchFamily="34" charset="-128"/>
            </a:endParaRPr>
          </a:p>
          <a:p>
            <a:pPr>
              <a:lnSpc>
                <a:spcPct val="100000"/>
              </a:lnSpc>
              <a:spcAft>
                <a:spcPts val="0"/>
              </a:spcAft>
            </a:pPr>
            <a:r>
              <a:rPr lang="en-US" altLang="en-US" dirty="0">
                <a:ea typeface="ＭＳ Ｐゴシック" panose="020B0600070205080204" pitchFamily="34" charset="-128"/>
              </a:rPr>
              <a:t>The structure is easiest for presentations of empirical research: </a:t>
            </a:r>
            <a:r>
              <a:rPr lang="en-US" altLang="en-US" i="1" dirty="0">
                <a:ea typeface="ＭＳ Ｐゴシック" panose="020B0600070205080204" pitchFamily="34" charset="-128"/>
              </a:rPr>
              <a:t>Background/Objectives, Methods, Results, Discussion and Conclusions</a:t>
            </a:r>
          </a:p>
          <a:p>
            <a:pPr marL="0" indent="0">
              <a:lnSpc>
                <a:spcPct val="100000"/>
              </a:lnSpc>
              <a:spcAft>
                <a:spcPts val="0"/>
              </a:spcAft>
              <a:buNone/>
            </a:pPr>
            <a:endParaRPr lang="en-US" altLang="en-US" i="1" dirty="0">
              <a:ea typeface="ＭＳ Ｐゴシック" panose="020B0600070205080204" pitchFamily="34" charset="-128"/>
            </a:endParaRPr>
          </a:p>
          <a:p>
            <a:pPr>
              <a:lnSpc>
                <a:spcPct val="100000"/>
              </a:lnSpc>
              <a:spcAft>
                <a:spcPts val="0"/>
              </a:spcAft>
            </a:pPr>
            <a:r>
              <a:rPr lang="en-US" altLang="en-US" dirty="0">
                <a:ea typeface="ＭＳ Ｐゴシック" panose="020B0600070205080204" pitchFamily="34" charset="-128"/>
              </a:rPr>
              <a:t>In any case, it’s important to say:</a:t>
            </a:r>
          </a:p>
          <a:p>
            <a:pPr lvl="1">
              <a:lnSpc>
                <a:spcPct val="100000"/>
              </a:lnSpc>
              <a:spcAft>
                <a:spcPts val="0"/>
              </a:spcAft>
              <a:buFont typeface="Courier New" panose="02070309020205020404" pitchFamily="49" charset="0"/>
              <a:buChar char="o"/>
            </a:pPr>
            <a:r>
              <a:rPr lang="en-US" altLang="en-US" dirty="0">
                <a:ea typeface="ＭＳ Ｐゴシック" panose="020B0600070205080204" pitchFamily="34" charset="-128"/>
              </a:rPr>
              <a:t>why this research is needed</a:t>
            </a:r>
          </a:p>
          <a:p>
            <a:pPr lvl="1">
              <a:lnSpc>
                <a:spcPct val="100000"/>
              </a:lnSpc>
              <a:spcAft>
                <a:spcPts val="0"/>
              </a:spcAft>
              <a:buFont typeface="Courier New" panose="02070309020205020404" pitchFamily="49" charset="0"/>
              <a:buChar char="o"/>
            </a:pPr>
            <a:r>
              <a:rPr lang="en-US" altLang="en-US" dirty="0">
                <a:ea typeface="ＭＳ Ｐゴシック" panose="020B0600070205080204" pitchFamily="34" charset="-128"/>
              </a:rPr>
              <a:t>what your research adds to what we already know</a:t>
            </a:r>
          </a:p>
          <a:p>
            <a:pPr lvl="1">
              <a:lnSpc>
                <a:spcPct val="100000"/>
              </a:lnSpc>
              <a:spcAft>
                <a:spcPts val="0"/>
              </a:spcAft>
              <a:buFont typeface="Courier New" panose="02070309020205020404" pitchFamily="49" charset="0"/>
              <a:buChar char="o"/>
            </a:pPr>
            <a:r>
              <a:rPr lang="en-US" altLang="en-US" dirty="0">
                <a:ea typeface="ＭＳ Ｐゴシック" panose="020B0600070205080204" pitchFamily="34" charset="-128"/>
              </a:rPr>
              <a:t>what are the key implications (in decision-making or future research) of your conclusions. </a:t>
            </a:r>
          </a:p>
          <a:p>
            <a:endParaRPr lang="en-US" dirty="0"/>
          </a:p>
        </p:txBody>
      </p:sp>
      <p:sp>
        <p:nvSpPr>
          <p:cNvPr id="4" name="Slide Number Placeholder 3">
            <a:extLst>
              <a:ext uri="{FF2B5EF4-FFF2-40B4-BE49-F238E27FC236}">
                <a16:creationId xmlns:a16="http://schemas.microsoft.com/office/drawing/2014/main" id="{0DEB4064-B466-4C7D-87C8-D6E4599C8437}"/>
              </a:ext>
            </a:extLst>
          </p:cNvPr>
          <p:cNvSpPr>
            <a:spLocks noGrp="1"/>
          </p:cNvSpPr>
          <p:nvPr>
            <p:ph type="sldNum" sz="quarter" idx="12"/>
          </p:nvPr>
        </p:nvSpPr>
        <p:spPr/>
        <p:txBody>
          <a:bodyPr/>
          <a:lstStyle/>
          <a:p>
            <a:endParaRPr lang="en-US" dirty="0"/>
          </a:p>
        </p:txBody>
      </p:sp>
      <p:pic>
        <p:nvPicPr>
          <p:cNvPr id="6" name="Picture 5">
            <a:extLst>
              <a:ext uri="{FF2B5EF4-FFF2-40B4-BE49-F238E27FC236}">
                <a16:creationId xmlns:a16="http://schemas.microsoft.com/office/drawing/2014/main" id="{BCF7A7F1-A47B-4961-A172-5AC13ED108EE}"/>
              </a:ext>
            </a:extLst>
          </p:cNvPr>
          <p:cNvPicPr>
            <a:picLocks noChangeAspect="1"/>
          </p:cNvPicPr>
          <p:nvPr/>
        </p:nvPicPr>
        <p:blipFill>
          <a:blip r:embed="rId2"/>
          <a:stretch>
            <a:fillRect/>
          </a:stretch>
        </p:blipFill>
        <p:spPr>
          <a:xfrm>
            <a:off x="7587915" y="1768640"/>
            <a:ext cx="3753854" cy="4166778"/>
          </a:xfrm>
          <a:prstGeom prst="rect">
            <a:avLst/>
          </a:prstGeom>
        </p:spPr>
      </p:pic>
    </p:spTree>
    <p:extLst>
      <p:ext uri="{BB962C8B-B14F-4D97-AF65-F5344CB8AC3E}">
        <p14:creationId xmlns:p14="http://schemas.microsoft.com/office/powerpoint/2010/main" val="2985832178"/>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B1C95-E600-49F6-99EE-12DF7A0B424A}"/>
              </a:ext>
            </a:extLst>
          </p:cNvPr>
          <p:cNvSpPr>
            <a:spLocks noGrp="1"/>
          </p:cNvSpPr>
          <p:nvPr>
            <p:ph type="body" sz="quarter" idx="10"/>
          </p:nvPr>
        </p:nvSpPr>
        <p:spPr>
          <a:xfrm>
            <a:off x="1018673" y="1139323"/>
            <a:ext cx="9798300" cy="553453"/>
          </a:xfrm>
        </p:spPr>
        <p:txBody>
          <a:bodyPr>
            <a:normAutofit/>
          </a:bodyPr>
          <a:lstStyle/>
          <a:p>
            <a:pPr algn="ctr">
              <a:lnSpc>
                <a:spcPct val="90000"/>
              </a:lnSpc>
            </a:pPr>
            <a:r>
              <a:rPr lang="en-US" altLang="en-US" dirty="0">
                <a:ea typeface="ＭＳ Ｐゴシック" panose="020B0600070205080204" pitchFamily="34" charset="-128"/>
              </a:rPr>
              <a:t>Considering Your Audience and Your Time Constraints</a:t>
            </a:r>
            <a:endParaRPr lang="en-US" altLang="en-US" sz="3000" dirty="0">
              <a:ea typeface="ＭＳ Ｐゴシック" panose="020B0600070205080204" pitchFamily="34" charset="-128"/>
            </a:endParaRPr>
          </a:p>
        </p:txBody>
      </p:sp>
      <p:sp>
        <p:nvSpPr>
          <p:cNvPr id="2" name="Text Placeholder 1">
            <a:extLst>
              <a:ext uri="{FF2B5EF4-FFF2-40B4-BE49-F238E27FC236}">
                <a16:creationId xmlns:a16="http://schemas.microsoft.com/office/drawing/2014/main" id="{5B755727-000D-46E1-B073-AEDCD7C8F75F}"/>
              </a:ext>
            </a:extLst>
          </p:cNvPr>
          <p:cNvSpPr>
            <a:spLocks noGrp="1"/>
          </p:cNvSpPr>
          <p:nvPr>
            <p:ph type="body" sz="quarter" idx="13"/>
          </p:nvPr>
        </p:nvSpPr>
        <p:spPr>
          <a:xfrm>
            <a:off x="842210" y="2101046"/>
            <a:ext cx="6452686" cy="4267334"/>
          </a:xfrm>
        </p:spPr>
        <p:txBody>
          <a:bodyPr>
            <a:normAutofit lnSpcReduction="10000"/>
          </a:bodyPr>
          <a:lstStyle/>
          <a:p>
            <a:pPr>
              <a:lnSpc>
                <a:spcPct val="100000"/>
              </a:lnSpc>
              <a:spcAft>
                <a:spcPts val="0"/>
              </a:spcAft>
            </a:pPr>
            <a:r>
              <a:rPr lang="en-US" altLang="en-US" sz="2400" dirty="0">
                <a:ea typeface="ＭＳ Ｐゴシック" panose="020B0600070205080204" pitchFamily="34" charset="-128"/>
              </a:rPr>
              <a:t>In a conference presentation typically you only have 10-12 minutes; don’t spend 8 minutes on your ‘Background/Objectives slide!</a:t>
            </a:r>
          </a:p>
          <a:p>
            <a:pPr marL="0" indent="0">
              <a:lnSpc>
                <a:spcPct val="100000"/>
              </a:lnSpc>
              <a:spcAft>
                <a:spcPts val="0"/>
              </a:spcAft>
              <a:buNone/>
            </a:pPr>
            <a:endParaRPr lang="en-US" altLang="en-US" sz="2400" dirty="0">
              <a:ea typeface="ＭＳ Ｐゴシック" panose="020B0600070205080204" pitchFamily="34" charset="-128"/>
            </a:endParaRPr>
          </a:p>
          <a:p>
            <a:pPr>
              <a:lnSpc>
                <a:spcPct val="100000"/>
              </a:lnSpc>
              <a:spcAft>
                <a:spcPts val="0"/>
              </a:spcAft>
            </a:pPr>
            <a:r>
              <a:rPr lang="en-US" altLang="en-US" sz="2400" dirty="0">
                <a:ea typeface="ＭＳ Ｐゴシック" panose="020B0600070205080204" pitchFamily="34" charset="-128"/>
              </a:rPr>
              <a:t>Think about what your audience will be most interested in; that may not be what you are most interested in</a:t>
            </a:r>
          </a:p>
          <a:p>
            <a:pPr marL="0" indent="0">
              <a:lnSpc>
                <a:spcPct val="100000"/>
              </a:lnSpc>
              <a:spcAft>
                <a:spcPts val="0"/>
              </a:spcAft>
              <a:buNone/>
            </a:pPr>
            <a:endParaRPr lang="en-US" altLang="en-US" sz="2400" dirty="0">
              <a:ea typeface="ＭＳ Ｐゴシック" panose="020B0600070205080204" pitchFamily="34" charset="-128"/>
            </a:endParaRPr>
          </a:p>
          <a:p>
            <a:pPr>
              <a:lnSpc>
                <a:spcPct val="100000"/>
              </a:lnSpc>
              <a:spcAft>
                <a:spcPts val="0"/>
              </a:spcAft>
            </a:pPr>
            <a:r>
              <a:rPr lang="en-US" altLang="en-US" sz="2400" dirty="0">
                <a:ea typeface="ＭＳ Ｐゴシック" panose="020B0600070205080204" pitchFamily="34" charset="-128"/>
              </a:rPr>
              <a:t>Try to entertain as well as inform</a:t>
            </a:r>
          </a:p>
          <a:p>
            <a:pPr marL="0" indent="0">
              <a:lnSpc>
                <a:spcPct val="100000"/>
              </a:lnSpc>
              <a:spcAft>
                <a:spcPts val="0"/>
              </a:spcAft>
              <a:buNone/>
            </a:pPr>
            <a:endParaRPr lang="en-US" altLang="en-US" sz="2400" dirty="0">
              <a:ea typeface="ＭＳ Ｐゴシック" panose="020B0600070205080204" pitchFamily="34" charset="-128"/>
            </a:endParaRPr>
          </a:p>
          <a:p>
            <a:pPr>
              <a:lnSpc>
                <a:spcPct val="100000"/>
              </a:lnSpc>
              <a:spcAft>
                <a:spcPts val="0"/>
              </a:spcAft>
            </a:pPr>
            <a:r>
              <a:rPr lang="en-US" altLang="en-US" sz="2400" dirty="0">
                <a:ea typeface="ＭＳ Ｐゴシック" panose="020B0600070205080204" pitchFamily="34" charset="-128"/>
              </a:rPr>
              <a:t>Don’t assume that your audience knows all the abbreviations you use </a:t>
            </a:r>
            <a:r>
              <a:rPr lang="en-US" altLang="en-US" sz="2400" dirty="0" err="1">
                <a:ea typeface="ＭＳ Ｐゴシック" panose="020B0600070205080204" pitchFamily="34" charset="-128"/>
              </a:rPr>
              <a:t>eg</a:t>
            </a:r>
            <a:r>
              <a:rPr lang="en-US" altLang="en-US" sz="2400" dirty="0">
                <a:ea typeface="ＭＳ Ｐゴシック" panose="020B0600070205080204" pitchFamily="34" charset="-128"/>
              </a:rPr>
              <a:t>. NICE, ICER</a:t>
            </a:r>
          </a:p>
          <a:p>
            <a:endParaRPr lang="en-US" dirty="0"/>
          </a:p>
        </p:txBody>
      </p:sp>
      <p:sp>
        <p:nvSpPr>
          <p:cNvPr id="4" name="Slide Number Placeholder 3">
            <a:extLst>
              <a:ext uri="{FF2B5EF4-FFF2-40B4-BE49-F238E27FC236}">
                <a16:creationId xmlns:a16="http://schemas.microsoft.com/office/drawing/2014/main" id="{FE30F687-AA1A-4CA7-91A3-BE930CC9C0BA}"/>
              </a:ext>
            </a:extLst>
          </p:cNvPr>
          <p:cNvSpPr>
            <a:spLocks noGrp="1"/>
          </p:cNvSpPr>
          <p:nvPr>
            <p:ph type="sldNum" sz="quarter" idx="12"/>
          </p:nvPr>
        </p:nvSpPr>
        <p:spPr/>
        <p:txBody>
          <a:bodyPr/>
          <a:lstStyle/>
          <a:p>
            <a:fld id="{9C5188A2-9321-6042-A206-4A6E154C04BE}" type="slidenum">
              <a:rPr lang="en-US" smtClean="0"/>
              <a:pPr/>
              <a:t>19</a:t>
            </a:fld>
            <a:endParaRPr lang="en-US"/>
          </a:p>
        </p:txBody>
      </p:sp>
      <p:pic>
        <p:nvPicPr>
          <p:cNvPr id="6" name="Picture 5">
            <a:extLst>
              <a:ext uri="{FF2B5EF4-FFF2-40B4-BE49-F238E27FC236}">
                <a16:creationId xmlns:a16="http://schemas.microsoft.com/office/drawing/2014/main" id="{8BEB7E41-7FB2-445E-972A-013657DA1DC9}"/>
              </a:ext>
            </a:extLst>
          </p:cNvPr>
          <p:cNvPicPr>
            <a:picLocks noChangeAspect="1"/>
          </p:cNvPicPr>
          <p:nvPr/>
        </p:nvPicPr>
        <p:blipFill>
          <a:blip r:embed="rId2"/>
          <a:stretch>
            <a:fillRect/>
          </a:stretch>
        </p:blipFill>
        <p:spPr>
          <a:xfrm>
            <a:off x="7294896" y="2314074"/>
            <a:ext cx="4436146" cy="2954818"/>
          </a:xfrm>
          <a:prstGeom prst="rect">
            <a:avLst/>
          </a:prstGeom>
        </p:spPr>
      </p:pic>
    </p:spTree>
    <p:extLst>
      <p:ext uri="{BB962C8B-B14F-4D97-AF65-F5344CB8AC3E}">
        <p14:creationId xmlns:p14="http://schemas.microsoft.com/office/powerpoint/2010/main" val="153719511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09273" y="890192"/>
            <a:ext cx="7712827" cy="524599"/>
          </a:xfrm>
        </p:spPr>
        <p:txBody>
          <a:bodyPr/>
          <a:lstStyle/>
          <a:p>
            <a:pPr algn="ctr"/>
            <a:r>
              <a:rPr lang="en-US" dirty="0"/>
              <a:t>New Professional Overview</a:t>
            </a:r>
          </a:p>
        </p:txBody>
      </p:sp>
      <p:sp>
        <p:nvSpPr>
          <p:cNvPr id="2" name="Rectangle 1">
            <a:extLst>
              <a:ext uri="{FF2B5EF4-FFF2-40B4-BE49-F238E27FC236}">
                <a16:creationId xmlns:a16="http://schemas.microsoft.com/office/drawing/2014/main" id="{A3D832E6-79CC-47CA-A38D-7D0A8A66DFAB}"/>
              </a:ext>
            </a:extLst>
          </p:cNvPr>
          <p:cNvSpPr/>
          <p:nvPr/>
        </p:nvSpPr>
        <p:spPr>
          <a:xfrm>
            <a:off x="657725" y="1753219"/>
            <a:ext cx="11118877" cy="3139321"/>
          </a:xfrm>
          <a:prstGeom prst="rect">
            <a:avLst/>
          </a:prstGeom>
        </p:spPr>
        <p:txBody>
          <a:bodyPr wrap="square">
            <a:spAutoFit/>
          </a:bodyPr>
          <a:lstStyle/>
          <a:p>
            <a:pPr marL="342900" lvl="0" indent="-342900" defTabSz="457200">
              <a:buClr>
                <a:srgbClr val="27AAE1"/>
              </a:buClr>
              <a:buFont typeface="Arial" panose="020B0604020202020204" pitchFamily="34" charset="0"/>
              <a:buChar char="•"/>
              <a:defRPr/>
            </a:pPr>
            <a:r>
              <a:rPr lang="en-US" sz="2200" dirty="0">
                <a:solidFill>
                  <a:srgbClr val="141313"/>
                </a:solidFill>
                <a:latin typeface="Open Sans"/>
              </a:rPr>
              <a:t>New Professional membership consists of recent graduates from Health Economics and Outcomes Research related programs who have 3 years or less of HEOR experience</a:t>
            </a:r>
          </a:p>
          <a:p>
            <a:pPr marL="342900" lvl="0" indent="-342900" defTabSz="457200">
              <a:buClr>
                <a:srgbClr val="27AAE1"/>
              </a:buClr>
              <a:buFont typeface="Arial" panose="020B0604020202020204" pitchFamily="34" charset="0"/>
              <a:buChar char="•"/>
              <a:defRPr/>
            </a:pPr>
            <a:r>
              <a:rPr lang="en-US" sz="2200" dirty="0">
                <a:solidFill>
                  <a:srgbClr val="141313"/>
                </a:solidFill>
                <a:latin typeface="Open Sans"/>
              </a:rPr>
              <a:t>The membership is available to former ISPOR student members and any new members that fit the criteria to join</a:t>
            </a:r>
          </a:p>
          <a:p>
            <a:pPr marL="342900" lvl="0" indent="-342900" defTabSz="457200">
              <a:buClr>
                <a:srgbClr val="27AAE1"/>
              </a:buClr>
              <a:buFont typeface="Arial" panose="020B0604020202020204" pitchFamily="34" charset="0"/>
              <a:buChar char="•"/>
              <a:defRPr/>
            </a:pPr>
            <a:r>
              <a:rPr lang="en-US" sz="2200" dirty="0">
                <a:solidFill>
                  <a:srgbClr val="141313"/>
                </a:solidFill>
                <a:latin typeface="Open Sans"/>
              </a:rPr>
              <a:t>Eligible for discounted rate of $100 for two additional years after they join before becoming ISPOR Standard members</a:t>
            </a:r>
          </a:p>
          <a:p>
            <a:pPr marL="342900" lvl="0" indent="-342900" defTabSz="457200">
              <a:buClr>
                <a:srgbClr val="27AAE1"/>
              </a:buClr>
              <a:buFont typeface="Arial" panose="020B0604020202020204" pitchFamily="34" charset="0"/>
              <a:buChar char="•"/>
              <a:defRPr/>
            </a:pPr>
            <a:r>
              <a:rPr lang="en-US" sz="2200" dirty="0">
                <a:solidFill>
                  <a:srgbClr val="141313"/>
                </a:solidFill>
                <a:latin typeface="Open Sans"/>
              </a:rPr>
              <a:t>Current ISPOR Standard members are not eligible to downgrade their membership to New Professional.</a:t>
            </a:r>
          </a:p>
        </p:txBody>
      </p:sp>
      <p:pic>
        <p:nvPicPr>
          <p:cNvPr id="7" name="Picture 6">
            <a:extLst>
              <a:ext uri="{FF2B5EF4-FFF2-40B4-BE49-F238E27FC236}">
                <a16:creationId xmlns:a16="http://schemas.microsoft.com/office/drawing/2014/main" id="{6E16AC85-80FC-43E9-8DE3-43357AF6B468}"/>
              </a:ext>
            </a:extLst>
          </p:cNvPr>
          <p:cNvPicPr>
            <a:picLocks noChangeAspect="1"/>
          </p:cNvPicPr>
          <p:nvPr/>
        </p:nvPicPr>
        <p:blipFill>
          <a:blip r:embed="rId2"/>
          <a:stretch>
            <a:fillRect/>
          </a:stretch>
        </p:blipFill>
        <p:spPr>
          <a:xfrm>
            <a:off x="1423739" y="5041572"/>
            <a:ext cx="9586847" cy="1326808"/>
          </a:xfrm>
          <a:prstGeom prst="rect">
            <a:avLst/>
          </a:prstGeom>
        </p:spPr>
      </p:pic>
      <p:sp>
        <p:nvSpPr>
          <p:cNvPr id="8" name="Slide Number Placeholder 7">
            <a:extLst>
              <a:ext uri="{FF2B5EF4-FFF2-40B4-BE49-F238E27FC236}">
                <a16:creationId xmlns:a16="http://schemas.microsoft.com/office/drawing/2014/main" id="{7EFFF795-BAFA-4E96-BC45-07C5123EF72A}"/>
              </a:ext>
            </a:extLst>
          </p:cNvPr>
          <p:cNvSpPr>
            <a:spLocks noGrp="1"/>
          </p:cNvSpPr>
          <p:nvPr>
            <p:ph type="sldNum" sz="quarter" idx="12"/>
          </p:nvPr>
        </p:nvSpPr>
        <p:spPr/>
        <p:txBody>
          <a:bodyPr/>
          <a:lstStyle/>
          <a:p>
            <a:fld id="{9C5188A2-9321-6042-A206-4A6E154C04BE}" type="slidenum">
              <a:rPr lang="en-US" smtClean="0"/>
              <a:pPr/>
              <a:t>2</a:t>
            </a:fld>
            <a:endParaRPr lang="en-US"/>
          </a:p>
        </p:txBody>
      </p:sp>
    </p:spTree>
    <p:extLst>
      <p:ext uri="{BB962C8B-B14F-4D97-AF65-F5344CB8AC3E}">
        <p14:creationId xmlns:p14="http://schemas.microsoft.com/office/powerpoint/2010/main" val="83890562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80764D1B-1DEE-4A81-BC0A-6667B245F6BE}"/>
              </a:ext>
            </a:extLst>
          </p:cNvPr>
          <p:cNvSpPr>
            <a:spLocks noGrp="1"/>
          </p:cNvSpPr>
          <p:nvPr>
            <p:ph type="body" sz="quarter" idx="10"/>
          </p:nvPr>
        </p:nvSpPr>
        <p:spPr>
          <a:xfrm>
            <a:off x="2502276" y="1130968"/>
            <a:ext cx="7187448" cy="601579"/>
          </a:xfrm>
        </p:spPr>
        <p:txBody>
          <a:bodyPr/>
          <a:lstStyle/>
          <a:p>
            <a:pPr algn="ctr"/>
            <a:r>
              <a:rPr lang="en-US" altLang="en-US" dirty="0">
                <a:ea typeface="ＭＳ Ｐゴシック" panose="020B0600070205080204" pitchFamily="34" charset="-128"/>
              </a:rPr>
              <a:t>Checking Everything in Advance</a:t>
            </a:r>
          </a:p>
        </p:txBody>
      </p:sp>
      <p:sp>
        <p:nvSpPr>
          <p:cNvPr id="2" name="Text Placeholder 1">
            <a:extLst>
              <a:ext uri="{FF2B5EF4-FFF2-40B4-BE49-F238E27FC236}">
                <a16:creationId xmlns:a16="http://schemas.microsoft.com/office/drawing/2014/main" id="{4A91FB50-FFDF-457A-88F2-6608C1785AD0}"/>
              </a:ext>
            </a:extLst>
          </p:cNvPr>
          <p:cNvSpPr>
            <a:spLocks noGrp="1"/>
          </p:cNvSpPr>
          <p:nvPr>
            <p:ph type="body" sz="quarter" idx="13"/>
          </p:nvPr>
        </p:nvSpPr>
        <p:spPr>
          <a:xfrm>
            <a:off x="1018673" y="2191753"/>
            <a:ext cx="6913942" cy="4176627"/>
          </a:xfrm>
        </p:spPr>
        <p:txBody>
          <a:bodyPr/>
          <a:lstStyle/>
          <a:p>
            <a:r>
              <a:rPr lang="en-US" altLang="en-US" sz="2800" dirty="0">
                <a:ea typeface="ＭＳ Ｐゴシック" panose="020B0600070205080204" pitchFamily="34" charset="-128"/>
              </a:rPr>
              <a:t>Make sure you go up onto the podium and check the equipment</a:t>
            </a:r>
          </a:p>
          <a:p>
            <a:r>
              <a:rPr lang="en-US" altLang="en-US" sz="2800" dirty="0">
                <a:ea typeface="ＭＳ Ｐゴシック" panose="020B0600070205080204" pitchFamily="34" charset="-128"/>
              </a:rPr>
              <a:t>Make sure that you know how to access your presentation</a:t>
            </a:r>
          </a:p>
          <a:p>
            <a:r>
              <a:rPr lang="en-US" altLang="en-US" sz="2800" dirty="0">
                <a:ea typeface="ＭＳ Ｐゴシック" panose="020B0600070205080204" pitchFamily="34" charset="-128"/>
              </a:rPr>
              <a:t>Figure out where you would put any papers, a glass of water and your watch/phone to keep the time</a:t>
            </a:r>
          </a:p>
          <a:p>
            <a:r>
              <a:rPr lang="en-US" altLang="en-US" sz="2800" dirty="0">
                <a:ea typeface="ＭＳ Ｐゴシック" panose="020B0600070205080204" pitchFamily="34" charset="-128"/>
              </a:rPr>
              <a:t>Don’t assume that everything will be the same as the last time you presented</a:t>
            </a:r>
          </a:p>
          <a:p>
            <a:endParaRPr lang="en-US" sz="2800" dirty="0"/>
          </a:p>
        </p:txBody>
      </p:sp>
      <p:sp>
        <p:nvSpPr>
          <p:cNvPr id="3" name="Slide Number Placeholder 2">
            <a:extLst>
              <a:ext uri="{FF2B5EF4-FFF2-40B4-BE49-F238E27FC236}">
                <a16:creationId xmlns:a16="http://schemas.microsoft.com/office/drawing/2014/main" id="{E5189A4A-71F2-45E1-AF54-AAD8602F8347}"/>
              </a:ext>
            </a:extLst>
          </p:cNvPr>
          <p:cNvSpPr>
            <a:spLocks noGrp="1"/>
          </p:cNvSpPr>
          <p:nvPr>
            <p:ph type="sldNum" sz="quarter" idx="12"/>
          </p:nvPr>
        </p:nvSpPr>
        <p:spPr/>
        <p:txBody>
          <a:bodyPr/>
          <a:lstStyle/>
          <a:p>
            <a:fld id="{9C5188A2-9321-6042-A206-4A6E154C04BE}" type="slidenum">
              <a:rPr lang="en-US" smtClean="0"/>
              <a:pPr/>
              <a:t>20</a:t>
            </a:fld>
            <a:endParaRPr lang="en-US"/>
          </a:p>
        </p:txBody>
      </p:sp>
      <p:pic>
        <p:nvPicPr>
          <p:cNvPr id="5" name="Picture 4">
            <a:extLst>
              <a:ext uri="{FF2B5EF4-FFF2-40B4-BE49-F238E27FC236}">
                <a16:creationId xmlns:a16="http://schemas.microsoft.com/office/drawing/2014/main" id="{63CA6FF7-976E-4886-85E8-89D9618E1084}"/>
              </a:ext>
            </a:extLst>
          </p:cNvPr>
          <p:cNvPicPr>
            <a:picLocks noChangeAspect="1"/>
          </p:cNvPicPr>
          <p:nvPr/>
        </p:nvPicPr>
        <p:blipFill>
          <a:blip r:embed="rId2"/>
          <a:stretch>
            <a:fillRect/>
          </a:stretch>
        </p:blipFill>
        <p:spPr>
          <a:xfrm>
            <a:off x="7429500" y="2191753"/>
            <a:ext cx="3783932" cy="3783932"/>
          </a:xfrm>
          <a:prstGeom prst="rect">
            <a:avLst/>
          </a:prstGeom>
        </p:spPr>
      </p:pic>
    </p:spTree>
    <p:extLst>
      <p:ext uri="{BB962C8B-B14F-4D97-AF65-F5344CB8AC3E}">
        <p14:creationId xmlns:p14="http://schemas.microsoft.com/office/powerpoint/2010/main" val="256080667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B7FC6349-6111-427F-B207-43FB1FE41A1A}"/>
              </a:ext>
            </a:extLst>
          </p:cNvPr>
          <p:cNvSpPr>
            <a:spLocks noGrp="1"/>
          </p:cNvSpPr>
          <p:nvPr>
            <p:ph type="body" sz="quarter" idx="10"/>
          </p:nvPr>
        </p:nvSpPr>
        <p:spPr>
          <a:xfrm>
            <a:off x="2153067" y="1130968"/>
            <a:ext cx="7456153" cy="525714"/>
          </a:xfrm>
        </p:spPr>
        <p:txBody>
          <a:bodyPr/>
          <a:lstStyle/>
          <a:p>
            <a:r>
              <a:rPr lang="en-US" altLang="en-US" dirty="0">
                <a:ea typeface="ＭＳ Ｐゴシック" panose="020B0600070205080204" pitchFamily="34" charset="-128"/>
              </a:rPr>
              <a:t>Developing Your Own Presentation Style</a:t>
            </a:r>
          </a:p>
        </p:txBody>
      </p:sp>
      <p:sp>
        <p:nvSpPr>
          <p:cNvPr id="2" name="Text Placeholder 1">
            <a:extLst>
              <a:ext uri="{FF2B5EF4-FFF2-40B4-BE49-F238E27FC236}">
                <a16:creationId xmlns:a16="http://schemas.microsoft.com/office/drawing/2014/main" id="{5DC4B5B2-FA89-42F2-9457-68DC8CBD5E45}"/>
              </a:ext>
            </a:extLst>
          </p:cNvPr>
          <p:cNvSpPr>
            <a:spLocks noGrp="1"/>
          </p:cNvSpPr>
          <p:nvPr>
            <p:ph type="body" sz="quarter" idx="13"/>
          </p:nvPr>
        </p:nvSpPr>
        <p:spPr>
          <a:xfrm>
            <a:off x="1054768" y="2137609"/>
            <a:ext cx="10082463" cy="3880237"/>
          </a:xfrm>
        </p:spPr>
        <p:txBody>
          <a:bodyPr/>
          <a:lstStyle/>
          <a:p>
            <a:r>
              <a:rPr lang="en-US" altLang="en-US" sz="2800" dirty="0">
                <a:ea typeface="ＭＳ Ｐゴシック" panose="020B0600070205080204" pitchFamily="34" charset="-128"/>
              </a:rPr>
              <a:t>Presenting is like conducting surgical operations; the more you do, the better you will get</a:t>
            </a:r>
          </a:p>
          <a:p>
            <a:r>
              <a:rPr lang="en-US" altLang="en-US" sz="2800" dirty="0">
                <a:ea typeface="ＭＳ Ｐゴシック" panose="020B0600070205080204" pitchFamily="34" charset="-128"/>
              </a:rPr>
              <a:t>Rehearse if you have to, but spontaneous presentations are the best</a:t>
            </a:r>
          </a:p>
          <a:p>
            <a:r>
              <a:rPr lang="en-US" altLang="en-US" sz="2800" dirty="0">
                <a:ea typeface="ＭＳ Ｐゴシック" panose="020B0600070205080204" pitchFamily="34" charset="-128"/>
              </a:rPr>
              <a:t>If you use jokes, choose them carefully</a:t>
            </a:r>
          </a:p>
          <a:p>
            <a:r>
              <a:rPr lang="en-US" altLang="en-US" sz="2800" dirty="0">
                <a:ea typeface="ＭＳ Ｐゴシック" panose="020B0600070205080204" pitchFamily="34" charset="-128"/>
              </a:rPr>
              <a:t>Encouraging audience interaction is good, but it depends on the type of talk/country you are presenting in</a:t>
            </a:r>
          </a:p>
          <a:p>
            <a:endParaRPr lang="en-US" sz="2800" dirty="0"/>
          </a:p>
        </p:txBody>
      </p:sp>
      <p:sp>
        <p:nvSpPr>
          <p:cNvPr id="3" name="Slide Number Placeholder 2">
            <a:extLst>
              <a:ext uri="{FF2B5EF4-FFF2-40B4-BE49-F238E27FC236}">
                <a16:creationId xmlns:a16="http://schemas.microsoft.com/office/drawing/2014/main" id="{3570CF85-A983-4E73-B4EB-DD8E392C6651}"/>
              </a:ext>
            </a:extLst>
          </p:cNvPr>
          <p:cNvSpPr>
            <a:spLocks noGrp="1"/>
          </p:cNvSpPr>
          <p:nvPr>
            <p:ph type="sldNum" sz="quarter" idx="12"/>
          </p:nvPr>
        </p:nvSpPr>
        <p:spPr/>
        <p:txBody>
          <a:bodyPr/>
          <a:lstStyle/>
          <a:p>
            <a:fld id="{9C5188A2-9321-6042-A206-4A6E154C04BE}" type="slidenum">
              <a:rPr lang="en-US" smtClean="0"/>
              <a:pPr/>
              <a:t>21</a:t>
            </a:fld>
            <a:endParaRPr lang="en-US"/>
          </a:p>
        </p:txBody>
      </p:sp>
    </p:spTree>
    <p:extLst>
      <p:ext uri="{BB962C8B-B14F-4D97-AF65-F5344CB8AC3E}">
        <p14:creationId xmlns:p14="http://schemas.microsoft.com/office/powerpoint/2010/main" val="1358076834"/>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E6C1CFD0-74BC-4F92-95A5-DB7B84919CE6}"/>
              </a:ext>
            </a:extLst>
          </p:cNvPr>
          <p:cNvSpPr>
            <a:spLocks noGrp="1"/>
          </p:cNvSpPr>
          <p:nvPr>
            <p:ph type="body" sz="quarter" idx="10"/>
          </p:nvPr>
        </p:nvSpPr>
        <p:spPr>
          <a:xfrm>
            <a:off x="3468521" y="1130968"/>
            <a:ext cx="5643395" cy="601579"/>
          </a:xfrm>
        </p:spPr>
        <p:txBody>
          <a:bodyPr/>
          <a:lstStyle/>
          <a:p>
            <a:pPr algn="ctr"/>
            <a:r>
              <a:rPr lang="en-US" altLang="en-US" dirty="0">
                <a:ea typeface="ＭＳ Ｐゴシック" panose="020B0600070205080204" pitchFamily="34" charset="-128"/>
              </a:rPr>
              <a:t>Choosing Your Jokes Carefully</a:t>
            </a:r>
          </a:p>
        </p:txBody>
      </p:sp>
      <p:sp>
        <p:nvSpPr>
          <p:cNvPr id="2" name="Text Placeholder 1">
            <a:extLst>
              <a:ext uri="{FF2B5EF4-FFF2-40B4-BE49-F238E27FC236}">
                <a16:creationId xmlns:a16="http://schemas.microsoft.com/office/drawing/2014/main" id="{9CE1C148-191D-4559-BB8A-CC4A69560BA7}"/>
              </a:ext>
            </a:extLst>
          </p:cNvPr>
          <p:cNvSpPr>
            <a:spLocks noGrp="1"/>
          </p:cNvSpPr>
          <p:nvPr>
            <p:ph type="body" sz="quarter" idx="13"/>
          </p:nvPr>
        </p:nvSpPr>
        <p:spPr>
          <a:xfrm>
            <a:off x="1018673" y="2538662"/>
            <a:ext cx="10098711" cy="3244723"/>
          </a:xfrm>
        </p:spPr>
        <p:txBody>
          <a:bodyPr/>
          <a:lstStyle/>
          <a:p>
            <a:r>
              <a:rPr lang="en-US" altLang="en-US" sz="2800" dirty="0">
                <a:ea typeface="ＭＳ Ｐゴシック" panose="020B0600070205080204" pitchFamily="34" charset="-128"/>
              </a:rPr>
              <a:t>Be respectful of the culture of the country you are presenting in</a:t>
            </a:r>
          </a:p>
          <a:p>
            <a:r>
              <a:rPr lang="en-US" altLang="en-US" sz="2800" dirty="0">
                <a:ea typeface="ＭＳ Ｐゴシック" panose="020B0600070205080204" pitchFamily="34" charset="-128"/>
              </a:rPr>
              <a:t>Some jokes are ‘safe’ and some jokes are ‘risky’</a:t>
            </a:r>
          </a:p>
          <a:p>
            <a:r>
              <a:rPr lang="en-US" altLang="en-US" sz="2800" dirty="0">
                <a:ea typeface="ＭＳ Ｐゴシック" panose="020B0600070205080204" pitchFamily="34" charset="-128"/>
              </a:rPr>
              <a:t>Here’s some examples!</a:t>
            </a:r>
          </a:p>
          <a:p>
            <a:endParaRPr lang="en-US" dirty="0"/>
          </a:p>
        </p:txBody>
      </p:sp>
      <p:sp>
        <p:nvSpPr>
          <p:cNvPr id="3" name="Slide Number Placeholder 2">
            <a:extLst>
              <a:ext uri="{FF2B5EF4-FFF2-40B4-BE49-F238E27FC236}">
                <a16:creationId xmlns:a16="http://schemas.microsoft.com/office/drawing/2014/main" id="{1BBA6959-C16E-44A3-87DA-D167235D6D8F}"/>
              </a:ext>
            </a:extLst>
          </p:cNvPr>
          <p:cNvSpPr>
            <a:spLocks noGrp="1"/>
          </p:cNvSpPr>
          <p:nvPr>
            <p:ph type="sldNum" sz="quarter" idx="12"/>
          </p:nvPr>
        </p:nvSpPr>
        <p:spPr/>
        <p:txBody>
          <a:bodyPr/>
          <a:lstStyle/>
          <a:p>
            <a:fld id="{9C5188A2-9321-6042-A206-4A6E154C04BE}" type="slidenum">
              <a:rPr lang="en-US" smtClean="0"/>
              <a:pPr/>
              <a:t>22</a:t>
            </a:fld>
            <a:endParaRPr lang="en-US"/>
          </a:p>
        </p:txBody>
      </p:sp>
    </p:spTree>
    <p:extLst>
      <p:ext uri="{BB962C8B-B14F-4D97-AF65-F5344CB8AC3E}">
        <p14:creationId xmlns:p14="http://schemas.microsoft.com/office/powerpoint/2010/main" val="56713730"/>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5" name="Object 2">
            <a:extLst>
              <a:ext uri="{FF2B5EF4-FFF2-40B4-BE49-F238E27FC236}">
                <a16:creationId xmlns:a16="http://schemas.microsoft.com/office/drawing/2014/main" id="{924B08A0-214F-45C0-9452-F6FEB809699D}"/>
              </a:ext>
            </a:extLst>
          </p:cNvPr>
          <p:cNvGraphicFramePr>
            <a:graphicFrameLocks noGrp="1" noChangeAspect="1"/>
          </p:cNvGraphicFramePr>
          <p:nvPr>
            <p:ph idx="4294967295"/>
            <p:extLst>
              <p:ext uri="{D42A27DB-BD31-4B8C-83A1-F6EECF244321}">
                <p14:modId xmlns:p14="http://schemas.microsoft.com/office/powerpoint/2010/main" val="1293710693"/>
              </p:ext>
            </p:extLst>
          </p:nvPr>
        </p:nvGraphicFramePr>
        <p:xfrm>
          <a:off x="2505075" y="764505"/>
          <a:ext cx="7181850" cy="5969000"/>
        </p:xfrm>
        <a:graphic>
          <a:graphicData uri="http://schemas.openxmlformats.org/presentationml/2006/ole">
            <mc:AlternateContent xmlns:mc="http://schemas.openxmlformats.org/markup-compatibility/2006">
              <mc:Choice xmlns:v="urn:schemas-microsoft-com:vml" Requires="v">
                <p:oleObj spid="_x0000_s4123" name="Photo Editor Photo" r:id="rId3" imgW="10371429" imgH="8621328" progId="MSPhotoEd.3">
                  <p:embed/>
                </p:oleObj>
              </mc:Choice>
              <mc:Fallback>
                <p:oleObj name="Photo Editor Photo" r:id="rId3" imgW="10371429" imgH="8621328" progId="MSPhotoEd.3">
                  <p:embed/>
                  <p:pic>
                    <p:nvPicPr>
                      <p:cNvPr id="21505" name="Object 2">
                        <a:extLst>
                          <a:ext uri="{FF2B5EF4-FFF2-40B4-BE49-F238E27FC236}">
                            <a16:creationId xmlns:a16="http://schemas.microsoft.com/office/drawing/2014/main" id="{924B08A0-214F-45C0-9452-F6FEB8096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764505"/>
                        <a:ext cx="7181850" cy="59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Slide Number Placeholder 3">
            <a:extLst>
              <a:ext uri="{FF2B5EF4-FFF2-40B4-BE49-F238E27FC236}">
                <a16:creationId xmlns:a16="http://schemas.microsoft.com/office/drawing/2014/main" id="{40CF0EB5-A0B5-4195-8281-0740490D16FD}"/>
              </a:ext>
            </a:extLst>
          </p:cNvPr>
          <p:cNvSpPr>
            <a:spLocks noGrp="1"/>
          </p:cNvSpPr>
          <p:nvPr>
            <p:ph type="sldNum" sz="quarter" idx="12"/>
          </p:nvPr>
        </p:nvSpPr>
        <p:spPr/>
        <p:txBody>
          <a:bodyPr/>
          <a:lstStyle/>
          <a:p>
            <a:fld id="{9C5188A2-9321-6042-A206-4A6E154C04BE}" type="slidenum">
              <a:rPr lang="en-US" smtClean="0"/>
              <a:pPr/>
              <a:t>23</a:t>
            </a:fld>
            <a:endParaRPr lang="en-US"/>
          </a:p>
        </p:txBody>
      </p:sp>
    </p:spTree>
    <p:extLst>
      <p:ext uri="{BB962C8B-B14F-4D97-AF65-F5344CB8AC3E}">
        <p14:creationId xmlns:p14="http://schemas.microsoft.com/office/powerpoint/2010/main" val="49140460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22">
            <a:extLst>
              <a:ext uri="{FF2B5EF4-FFF2-40B4-BE49-F238E27FC236}">
                <a16:creationId xmlns:a16="http://schemas.microsoft.com/office/drawing/2014/main" id="{9E4FBEDD-A331-4248-A5F2-9184223D8B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21" t="1519" r="8366" b="2264"/>
          <a:stretch/>
        </p:blipFill>
        <p:spPr bwMode="auto">
          <a:xfrm>
            <a:off x="3420087" y="863209"/>
            <a:ext cx="5389805" cy="588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35C37C8B-2C0E-43FC-B4D7-53829AC1D1BE}"/>
              </a:ext>
            </a:extLst>
          </p:cNvPr>
          <p:cNvSpPr>
            <a:spLocks noChangeArrowheads="1"/>
          </p:cNvSpPr>
          <p:nvPr/>
        </p:nvSpPr>
        <p:spPr bwMode="auto">
          <a:xfrm>
            <a:off x="3420087" y="791308"/>
            <a:ext cx="5468937" cy="6022731"/>
          </a:xfrm>
          <a:prstGeom prst="rect">
            <a:avLst/>
          </a:prstGeom>
          <a:noFill/>
          <a:ln w="76200" cmpd="tri">
            <a:solidFill>
              <a:srgbClr val="000066"/>
            </a:solidFill>
            <a:miter lim="800000"/>
            <a:headEnd/>
            <a:tailEnd/>
          </a:ln>
          <a:extLst>
            <a:ext uri="{909E8E84-426E-40dd-AFC4-6F175D3DCCD1}">
              <a14:hiddenFill xmlns="" xmlns:a14="http://schemas.microsoft.com/office/drawing/2010/main">
                <a:solidFill>
                  <a:srgbClr val="FFFFFF"/>
                </a:solidFill>
              </a14:hiddenFill>
            </a:ext>
          </a:extLst>
        </p:spPr>
        <p:txBody>
          <a:bodyPr wrap="none" lIns="80851" tIns="40426" rIns="80851" bIns="40426"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4" name="Slide Number Placeholder 3">
            <a:extLst>
              <a:ext uri="{FF2B5EF4-FFF2-40B4-BE49-F238E27FC236}">
                <a16:creationId xmlns:a16="http://schemas.microsoft.com/office/drawing/2014/main" id="{07E19578-B12D-4DCB-BA29-BAFBF39A1C6E}"/>
              </a:ext>
            </a:extLst>
          </p:cNvPr>
          <p:cNvSpPr>
            <a:spLocks noGrp="1"/>
          </p:cNvSpPr>
          <p:nvPr>
            <p:ph type="sldNum" sz="quarter" idx="12"/>
          </p:nvPr>
        </p:nvSpPr>
        <p:spPr/>
        <p:txBody>
          <a:bodyPr/>
          <a:lstStyle/>
          <a:p>
            <a:fld id="{9C5188A2-9321-6042-A206-4A6E154C04BE}" type="slidenum">
              <a:rPr lang="en-US" smtClean="0"/>
              <a:pPr/>
              <a:t>24</a:t>
            </a:fld>
            <a:endParaRPr lang="en-US"/>
          </a:p>
        </p:txBody>
      </p:sp>
    </p:spTree>
    <p:extLst>
      <p:ext uri="{BB962C8B-B14F-4D97-AF65-F5344CB8AC3E}">
        <p14:creationId xmlns:p14="http://schemas.microsoft.com/office/powerpoint/2010/main" val="328780142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a:extLst>
              <a:ext uri="{FF2B5EF4-FFF2-40B4-BE49-F238E27FC236}">
                <a16:creationId xmlns:a16="http://schemas.microsoft.com/office/drawing/2014/main" id="{BD35CAA4-0BA8-4211-8227-66EA1D58E579}"/>
              </a:ext>
            </a:extLst>
          </p:cNvPr>
          <p:cNvGrpSpPr>
            <a:grpSpLocks/>
          </p:cNvGrpSpPr>
          <p:nvPr/>
        </p:nvGrpSpPr>
        <p:grpSpPr bwMode="auto">
          <a:xfrm>
            <a:off x="2644920" y="1606550"/>
            <a:ext cx="6911975" cy="5251450"/>
            <a:chOff x="1478125" y="1445940"/>
            <a:chExt cx="7659688" cy="5127172"/>
          </a:xfrm>
        </p:grpSpPr>
        <p:pic>
          <p:nvPicPr>
            <p:cNvPr id="23555" name="Picture 2" descr="3aa">
              <a:extLst>
                <a:ext uri="{FF2B5EF4-FFF2-40B4-BE49-F238E27FC236}">
                  <a16:creationId xmlns:a16="http://schemas.microsoft.com/office/drawing/2014/main" id="{90229E1F-A256-4808-8FE6-FD855CDE3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465"/>
            <a:stretch>
              <a:fillRect/>
            </a:stretch>
          </p:blipFill>
          <p:spPr bwMode="auto">
            <a:xfrm>
              <a:off x="1554325" y="1445940"/>
              <a:ext cx="7583488" cy="5127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Rectangle 3">
              <a:extLst>
                <a:ext uri="{FF2B5EF4-FFF2-40B4-BE49-F238E27FC236}">
                  <a16:creationId xmlns:a16="http://schemas.microsoft.com/office/drawing/2014/main" id="{1D3BD0B5-D9CC-4602-AFC4-EDF16FE8D9BB}"/>
                </a:ext>
              </a:extLst>
            </p:cNvPr>
            <p:cNvSpPr>
              <a:spLocks noChangeArrowheads="1"/>
            </p:cNvSpPr>
            <p:nvPr/>
          </p:nvSpPr>
          <p:spPr bwMode="auto">
            <a:xfrm>
              <a:off x="2240125" y="1543912"/>
              <a:ext cx="5715000" cy="49530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pPr>
              <a:endParaRPr lang="en-US" altLang="en-US" sz="1200" b="1">
                <a:solidFill>
                  <a:srgbClr val="000000"/>
                </a:solidFill>
                <a:cs typeface="Arial"/>
              </a:endParaRPr>
            </a:p>
          </p:txBody>
        </p:sp>
        <p:sp>
          <p:nvSpPr>
            <p:cNvPr id="23557" name="Freeform 4">
              <a:extLst>
                <a:ext uri="{FF2B5EF4-FFF2-40B4-BE49-F238E27FC236}">
                  <a16:creationId xmlns:a16="http://schemas.microsoft.com/office/drawing/2014/main" id="{936782C5-9900-4587-887F-8DAE6840D8B6}"/>
                </a:ext>
              </a:extLst>
            </p:cNvPr>
            <p:cNvSpPr>
              <a:spLocks/>
            </p:cNvSpPr>
            <p:nvPr/>
          </p:nvSpPr>
          <p:spPr bwMode="auto">
            <a:xfrm>
              <a:off x="4907125" y="1772512"/>
              <a:ext cx="2228850" cy="1681163"/>
            </a:xfrm>
            <a:custGeom>
              <a:avLst/>
              <a:gdLst>
                <a:gd name="T0" fmla="*/ 0 w 1248"/>
                <a:gd name="T1" fmla="*/ 0 h 1059"/>
                <a:gd name="T2" fmla="*/ 2147483647 w 1248"/>
                <a:gd name="T3" fmla="*/ 2147483647 h 1059"/>
                <a:gd name="T4" fmla="*/ 2147483647 w 1248"/>
                <a:gd name="T5" fmla="*/ 2147483647 h 1059"/>
                <a:gd name="T6" fmla="*/ 2147483647 w 1248"/>
                <a:gd name="T7" fmla="*/ 2147483647 h 1059"/>
                <a:gd name="T8" fmla="*/ 2147483647 w 1248"/>
                <a:gd name="T9" fmla="*/ 2147483647 h 1059"/>
                <a:gd name="T10" fmla="*/ 2147483647 w 1248"/>
                <a:gd name="T11" fmla="*/ 2147483647 h 1059"/>
                <a:gd name="T12" fmla="*/ 2147483647 w 1248"/>
                <a:gd name="T13" fmla="*/ 2147483647 h 1059"/>
                <a:gd name="T14" fmla="*/ 2147483647 w 1248"/>
                <a:gd name="T15" fmla="*/ 2147483647 h 1059"/>
                <a:gd name="T16" fmla="*/ 2147483647 w 1248"/>
                <a:gd name="T17" fmla="*/ 2147483647 h 1059"/>
                <a:gd name="T18" fmla="*/ 2147483647 w 1248"/>
                <a:gd name="T19" fmla="*/ 2147483647 h 1059"/>
                <a:gd name="T20" fmla="*/ 2147483647 w 1248"/>
                <a:gd name="T21" fmla="*/ 2147483647 h 1059"/>
                <a:gd name="T22" fmla="*/ 2147483647 w 1248"/>
                <a:gd name="T23" fmla="*/ 2147483647 h 1059"/>
                <a:gd name="T24" fmla="*/ 2147483647 w 1248"/>
                <a:gd name="T25" fmla="*/ 2147483647 h 1059"/>
                <a:gd name="T26" fmla="*/ 2147483647 w 1248"/>
                <a:gd name="T27" fmla="*/ 2147483647 h 1059"/>
                <a:gd name="T28" fmla="*/ 2147483647 w 1248"/>
                <a:gd name="T29" fmla="*/ 2147483647 h 1059"/>
                <a:gd name="T30" fmla="*/ 2147483647 w 1248"/>
                <a:gd name="T31" fmla="*/ 2147483647 h 1059"/>
                <a:gd name="T32" fmla="*/ 2147483647 w 1248"/>
                <a:gd name="T33" fmla="*/ 2147483647 h 1059"/>
                <a:gd name="T34" fmla="*/ 2147483647 w 1248"/>
                <a:gd name="T35" fmla="*/ 2147483647 h 1059"/>
                <a:gd name="T36" fmla="*/ 2147483647 w 1248"/>
                <a:gd name="T37" fmla="*/ 2147483647 h 1059"/>
                <a:gd name="T38" fmla="*/ 2147483647 w 1248"/>
                <a:gd name="T39" fmla="*/ 2147483647 h 1059"/>
                <a:gd name="T40" fmla="*/ 2147483647 w 1248"/>
                <a:gd name="T41" fmla="*/ 2147483647 h 1059"/>
                <a:gd name="T42" fmla="*/ 2147483647 w 1248"/>
                <a:gd name="T43" fmla="*/ 2147483647 h 1059"/>
                <a:gd name="T44" fmla="*/ 2147483647 w 1248"/>
                <a:gd name="T45" fmla="*/ 0 h 1059"/>
                <a:gd name="T46" fmla="*/ 2147483647 w 1248"/>
                <a:gd name="T47" fmla="*/ 0 h 1059"/>
                <a:gd name="T48" fmla="*/ 2147483647 w 1248"/>
                <a:gd name="T49" fmla="*/ 2147483647 h 1059"/>
                <a:gd name="T50" fmla="*/ 2147483647 w 1248"/>
                <a:gd name="T51" fmla="*/ 2147483647 h 1059"/>
                <a:gd name="T52" fmla="*/ 2147483647 w 1248"/>
                <a:gd name="T53" fmla="*/ 2147483647 h 1059"/>
                <a:gd name="T54" fmla="*/ 2147483647 w 1248"/>
                <a:gd name="T55" fmla="*/ 2147483647 h 1059"/>
                <a:gd name="T56" fmla="*/ 2147483647 w 1248"/>
                <a:gd name="T57" fmla="*/ 2147483647 h 1059"/>
                <a:gd name="T58" fmla="*/ 2147483647 w 1248"/>
                <a:gd name="T59" fmla="*/ 2147483647 h 1059"/>
                <a:gd name="T60" fmla="*/ 0 w 1248"/>
                <a:gd name="T61" fmla="*/ 0 h 10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48"/>
                <a:gd name="T94" fmla="*/ 0 h 1059"/>
                <a:gd name="T95" fmla="*/ 1248 w 1248"/>
                <a:gd name="T96" fmla="*/ 1059 h 10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48" h="1059">
                  <a:moveTo>
                    <a:pt x="0" y="0"/>
                  </a:moveTo>
                  <a:lnTo>
                    <a:pt x="48" y="1056"/>
                  </a:lnTo>
                  <a:lnTo>
                    <a:pt x="72" y="1050"/>
                  </a:lnTo>
                  <a:lnTo>
                    <a:pt x="102" y="1017"/>
                  </a:lnTo>
                  <a:lnTo>
                    <a:pt x="117" y="1005"/>
                  </a:lnTo>
                  <a:lnTo>
                    <a:pt x="99" y="552"/>
                  </a:lnTo>
                  <a:lnTo>
                    <a:pt x="345" y="552"/>
                  </a:lnTo>
                  <a:lnTo>
                    <a:pt x="360" y="903"/>
                  </a:lnTo>
                  <a:lnTo>
                    <a:pt x="390" y="933"/>
                  </a:lnTo>
                  <a:lnTo>
                    <a:pt x="408" y="954"/>
                  </a:lnTo>
                  <a:lnTo>
                    <a:pt x="438" y="945"/>
                  </a:lnTo>
                  <a:lnTo>
                    <a:pt x="465" y="903"/>
                  </a:lnTo>
                  <a:lnTo>
                    <a:pt x="438" y="447"/>
                  </a:lnTo>
                  <a:lnTo>
                    <a:pt x="774" y="432"/>
                  </a:lnTo>
                  <a:lnTo>
                    <a:pt x="795" y="1059"/>
                  </a:lnTo>
                  <a:lnTo>
                    <a:pt x="1248" y="1032"/>
                  </a:lnTo>
                  <a:lnTo>
                    <a:pt x="1218" y="111"/>
                  </a:lnTo>
                  <a:lnTo>
                    <a:pt x="1161" y="78"/>
                  </a:lnTo>
                  <a:lnTo>
                    <a:pt x="1089" y="54"/>
                  </a:lnTo>
                  <a:lnTo>
                    <a:pt x="975" y="36"/>
                  </a:lnTo>
                  <a:lnTo>
                    <a:pt x="813" y="21"/>
                  </a:lnTo>
                  <a:lnTo>
                    <a:pt x="738" y="21"/>
                  </a:lnTo>
                  <a:lnTo>
                    <a:pt x="660" y="0"/>
                  </a:lnTo>
                  <a:lnTo>
                    <a:pt x="567" y="0"/>
                  </a:lnTo>
                  <a:lnTo>
                    <a:pt x="465" y="6"/>
                  </a:lnTo>
                  <a:lnTo>
                    <a:pt x="360" y="24"/>
                  </a:lnTo>
                  <a:lnTo>
                    <a:pt x="261" y="21"/>
                  </a:lnTo>
                  <a:lnTo>
                    <a:pt x="135" y="12"/>
                  </a:lnTo>
                  <a:lnTo>
                    <a:pt x="93" y="48"/>
                  </a:lnTo>
                  <a:lnTo>
                    <a:pt x="48" y="18"/>
                  </a:lnTo>
                  <a:lnTo>
                    <a:pt x="0" y="0"/>
                  </a:lnTo>
                  <a:close/>
                </a:path>
              </a:pathLst>
            </a:custGeom>
            <a:solidFill>
              <a:srgbClr val="FFCC99">
                <a:alpha val="50195"/>
              </a:srgbClr>
            </a:solid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58" name="Freeform 5">
              <a:extLst>
                <a:ext uri="{FF2B5EF4-FFF2-40B4-BE49-F238E27FC236}">
                  <a16:creationId xmlns:a16="http://schemas.microsoft.com/office/drawing/2014/main" id="{40C0253F-8DD7-4A84-B056-A0198CFE8C1E}"/>
                </a:ext>
              </a:extLst>
            </p:cNvPr>
            <p:cNvSpPr>
              <a:spLocks/>
            </p:cNvSpPr>
            <p:nvPr/>
          </p:nvSpPr>
          <p:spPr bwMode="auto">
            <a:xfrm>
              <a:off x="6354925" y="2686912"/>
              <a:ext cx="514350" cy="590550"/>
            </a:xfrm>
            <a:custGeom>
              <a:avLst/>
              <a:gdLst>
                <a:gd name="T0" fmla="*/ 0 w 288"/>
                <a:gd name="T1" fmla="*/ 0 h 372"/>
                <a:gd name="T2" fmla="*/ 0 w 288"/>
                <a:gd name="T3" fmla="*/ 2147483647 h 372"/>
                <a:gd name="T4" fmla="*/ 2147483647 w 288"/>
                <a:gd name="T5" fmla="*/ 2147483647 h 372"/>
                <a:gd name="T6" fmla="*/ 2147483647 w 288"/>
                <a:gd name="T7" fmla="*/ 2147483647 h 372"/>
                <a:gd name="T8" fmla="*/ 0 w 288"/>
                <a:gd name="T9" fmla="*/ 0 h 372"/>
                <a:gd name="T10" fmla="*/ 0 60000 65536"/>
                <a:gd name="T11" fmla="*/ 0 60000 65536"/>
                <a:gd name="T12" fmla="*/ 0 60000 65536"/>
                <a:gd name="T13" fmla="*/ 0 60000 65536"/>
                <a:gd name="T14" fmla="*/ 0 60000 65536"/>
                <a:gd name="T15" fmla="*/ 0 w 288"/>
                <a:gd name="T16" fmla="*/ 0 h 372"/>
                <a:gd name="T17" fmla="*/ 288 w 288"/>
                <a:gd name="T18" fmla="*/ 372 h 372"/>
              </a:gdLst>
              <a:ahLst/>
              <a:cxnLst>
                <a:cxn ang="T10">
                  <a:pos x="T0" y="T1"/>
                </a:cxn>
                <a:cxn ang="T11">
                  <a:pos x="T2" y="T3"/>
                </a:cxn>
                <a:cxn ang="T12">
                  <a:pos x="T4" y="T5"/>
                </a:cxn>
                <a:cxn ang="T13">
                  <a:pos x="T6" y="T7"/>
                </a:cxn>
                <a:cxn ang="T14">
                  <a:pos x="T8" y="T9"/>
                </a:cxn>
              </a:cxnLst>
              <a:rect l="T15" t="T16" r="T17" b="T18"/>
              <a:pathLst>
                <a:path w="288" h="372">
                  <a:moveTo>
                    <a:pt x="0" y="0"/>
                  </a:moveTo>
                  <a:lnTo>
                    <a:pt x="0" y="372"/>
                  </a:lnTo>
                  <a:lnTo>
                    <a:pt x="288" y="369"/>
                  </a:lnTo>
                  <a:lnTo>
                    <a:pt x="279" y="9"/>
                  </a:lnTo>
                  <a:lnTo>
                    <a:pt x="0" y="0"/>
                  </a:lnTo>
                  <a:close/>
                </a:path>
              </a:pathLst>
            </a:custGeom>
            <a:solidFill>
              <a:srgbClr val="CC3300"/>
            </a:solid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59" name="Oval 6">
              <a:extLst>
                <a:ext uri="{FF2B5EF4-FFF2-40B4-BE49-F238E27FC236}">
                  <a16:creationId xmlns:a16="http://schemas.microsoft.com/office/drawing/2014/main" id="{39559075-A2A2-4154-9E2F-7C92B7742164}"/>
                </a:ext>
              </a:extLst>
            </p:cNvPr>
            <p:cNvSpPr>
              <a:spLocks noChangeArrowheads="1"/>
            </p:cNvSpPr>
            <p:nvPr/>
          </p:nvSpPr>
          <p:spPr bwMode="auto">
            <a:xfrm>
              <a:off x="6231100" y="2834550"/>
              <a:ext cx="50800" cy="4286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23560" name="Oval 7">
              <a:extLst>
                <a:ext uri="{FF2B5EF4-FFF2-40B4-BE49-F238E27FC236}">
                  <a16:creationId xmlns:a16="http://schemas.microsoft.com/office/drawing/2014/main" id="{2BA92967-780A-4086-A361-3021861F392E}"/>
                </a:ext>
              </a:extLst>
            </p:cNvPr>
            <p:cNvSpPr>
              <a:spLocks noChangeArrowheads="1"/>
            </p:cNvSpPr>
            <p:nvPr/>
          </p:nvSpPr>
          <p:spPr bwMode="auto">
            <a:xfrm>
              <a:off x="6605750" y="2786925"/>
              <a:ext cx="52388" cy="4286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23561" name="Line 8">
              <a:extLst>
                <a:ext uri="{FF2B5EF4-FFF2-40B4-BE49-F238E27FC236}">
                  <a16:creationId xmlns:a16="http://schemas.microsoft.com/office/drawing/2014/main" id="{32029249-5423-4386-97D4-49940F0BB9C8}"/>
                </a:ext>
              </a:extLst>
            </p:cNvPr>
            <p:cNvSpPr>
              <a:spLocks noChangeShapeType="1"/>
            </p:cNvSpPr>
            <p:nvPr/>
          </p:nvSpPr>
          <p:spPr bwMode="auto">
            <a:xfrm>
              <a:off x="6235863" y="2977425"/>
              <a:ext cx="3698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62" name="Line 9">
              <a:extLst>
                <a:ext uri="{FF2B5EF4-FFF2-40B4-BE49-F238E27FC236}">
                  <a16:creationId xmlns:a16="http://schemas.microsoft.com/office/drawing/2014/main" id="{449CF827-F714-488E-9BB2-40C6027D5F87}"/>
                </a:ext>
              </a:extLst>
            </p:cNvPr>
            <p:cNvSpPr>
              <a:spLocks noChangeShapeType="1"/>
            </p:cNvSpPr>
            <p:nvPr/>
          </p:nvSpPr>
          <p:spPr bwMode="auto">
            <a:xfrm>
              <a:off x="6240625" y="3048862"/>
              <a:ext cx="3698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63" name="Line 10">
              <a:extLst>
                <a:ext uri="{FF2B5EF4-FFF2-40B4-BE49-F238E27FC236}">
                  <a16:creationId xmlns:a16="http://schemas.microsoft.com/office/drawing/2014/main" id="{4F6CE67C-C1C9-4D2A-BF7C-5FB6F23A4530}"/>
                </a:ext>
              </a:extLst>
            </p:cNvPr>
            <p:cNvSpPr>
              <a:spLocks noChangeShapeType="1"/>
            </p:cNvSpPr>
            <p:nvPr/>
          </p:nvSpPr>
          <p:spPr bwMode="auto">
            <a:xfrm>
              <a:off x="6267613" y="3120300"/>
              <a:ext cx="3698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64" name="Line 11">
              <a:extLst>
                <a:ext uri="{FF2B5EF4-FFF2-40B4-BE49-F238E27FC236}">
                  <a16:creationId xmlns:a16="http://schemas.microsoft.com/office/drawing/2014/main" id="{DAA6401C-BBA3-4F49-A3ED-684230349D01}"/>
                </a:ext>
              </a:extLst>
            </p:cNvPr>
            <p:cNvSpPr>
              <a:spLocks noChangeShapeType="1"/>
            </p:cNvSpPr>
            <p:nvPr/>
          </p:nvSpPr>
          <p:spPr bwMode="auto">
            <a:xfrm>
              <a:off x="6267613" y="3191737"/>
              <a:ext cx="3698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65" name="Rectangle 12">
              <a:extLst>
                <a:ext uri="{FF2B5EF4-FFF2-40B4-BE49-F238E27FC236}">
                  <a16:creationId xmlns:a16="http://schemas.microsoft.com/office/drawing/2014/main" id="{63759938-1C0C-4EEA-B99D-FC7B6C8A9D9F}"/>
                </a:ext>
              </a:extLst>
            </p:cNvPr>
            <p:cNvSpPr>
              <a:spLocks noChangeArrowheads="1"/>
            </p:cNvSpPr>
            <p:nvPr/>
          </p:nvSpPr>
          <p:spPr bwMode="auto">
            <a:xfrm>
              <a:off x="5669125" y="1848712"/>
              <a:ext cx="465138" cy="514350"/>
            </a:xfrm>
            <a:prstGeom prst="rect">
              <a:avLst/>
            </a:prstGeom>
            <a:solidFill>
              <a:srgbClr val="FFCC99">
                <a:alpha val="50195"/>
              </a:srgb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23566" name="Oval 13">
              <a:extLst>
                <a:ext uri="{FF2B5EF4-FFF2-40B4-BE49-F238E27FC236}">
                  <a16:creationId xmlns:a16="http://schemas.microsoft.com/office/drawing/2014/main" id="{16D0DE1B-8A8C-4A86-8D52-4061DD5D0F45}"/>
                </a:ext>
              </a:extLst>
            </p:cNvPr>
            <p:cNvSpPr>
              <a:spLocks noChangeArrowheads="1"/>
            </p:cNvSpPr>
            <p:nvPr/>
          </p:nvSpPr>
          <p:spPr bwMode="auto">
            <a:xfrm>
              <a:off x="6583525" y="2153512"/>
              <a:ext cx="315913" cy="447675"/>
            </a:xfrm>
            <a:prstGeom prst="ellipse">
              <a:avLst/>
            </a:prstGeom>
            <a:solidFill>
              <a:schemeClr val="tx1">
                <a:alpha val="50195"/>
              </a:scheme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23567" name="Freeform 14">
              <a:extLst>
                <a:ext uri="{FF2B5EF4-FFF2-40B4-BE49-F238E27FC236}">
                  <a16:creationId xmlns:a16="http://schemas.microsoft.com/office/drawing/2014/main" id="{CA22B18C-FFB3-43C9-B550-DBADECC50E18}"/>
                </a:ext>
              </a:extLst>
            </p:cNvPr>
            <p:cNvSpPr>
              <a:spLocks/>
            </p:cNvSpPr>
            <p:nvPr/>
          </p:nvSpPr>
          <p:spPr bwMode="auto">
            <a:xfrm>
              <a:off x="5135725" y="3220312"/>
              <a:ext cx="717550" cy="728663"/>
            </a:xfrm>
            <a:custGeom>
              <a:avLst/>
              <a:gdLst>
                <a:gd name="T0" fmla="*/ 2147483647 w 402"/>
                <a:gd name="T1" fmla="*/ 2147483647 h 459"/>
                <a:gd name="T2" fmla="*/ 0 w 402"/>
                <a:gd name="T3" fmla="*/ 2147483647 h 459"/>
                <a:gd name="T4" fmla="*/ 2147483647 w 402"/>
                <a:gd name="T5" fmla="*/ 2147483647 h 459"/>
                <a:gd name="T6" fmla="*/ 2147483647 w 402"/>
                <a:gd name="T7" fmla="*/ 2147483647 h 459"/>
                <a:gd name="T8" fmla="*/ 2147483647 w 402"/>
                <a:gd name="T9" fmla="*/ 2147483647 h 459"/>
                <a:gd name="T10" fmla="*/ 2147483647 w 402"/>
                <a:gd name="T11" fmla="*/ 2147483647 h 459"/>
                <a:gd name="T12" fmla="*/ 2147483647 w 402"/>
                <a:gd name="T13" fmla="*/ 2147483647 h 459"/>
                <a:gd name="T14" fmla="*/ 2147483647 w 402"/>
                <a:gd name="T15" fmla="*/ 0 h 459"/>
                <a:gd name="T16" fmla="*/ 2147483647 w 402"/>
                <a:gd name="T17" fmla="*/ 0 h 459"/>
                <a:gd name="T18" fmla="*/ 2147483647 w 402"/>
                <a:gd name="T19" fmla="*/ 2147483647 h 4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2"/>
                <a:gd name="T31" fmla="*/ 0 h 459"/>
                <a:gd name="T32" fmla="*/ 402 w 402"/>
                <a:gd name="T33" fmla="*/ 459 h 4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2" h="459">
                  <a:moveTo>
                    <a:pt x="12" y="12"/>
                  </a:moveTo>
                  <a:lnTo>
                    <a:pt x="0" y="228"/>
                  </a:lnTo>
                  <a:lnTo>
                    <a:pt x="18" y="453"/>
                  </a:lnTo>
                  <a:lnTo>
                    <a:pt x="180" y="459"/>
                  </a:lnTo>
                  <a:lnTo>
                    <a:pt x="384" y="450"/>
                  </a:lnTo>
                  <a:lnTo>
                    <a:pt x="402" y="261"/>
                  </a:lnTo>
                  <a:lnTo>
                    <a:pt x="378" y="3"/>
                  </a:lnTo>
                  <a:lnTo>
                    <a:pt x="204" y="0"/>
                  </a:lnTo>
                  <a:lnTo>
                    <a:pt x="96" y="0"/>
                  </a:lnTo>
                  <a:lnTo>
                    <a:pt x="12" y="12"/>
                  </a:lnTo>
                  <a:close/>
                </a:path>
              </a:pathLst>
            </a:custGeom>
            <a:solidFill>
              <a:schemeClr val="hlink"/>
            </a:solid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68" name="Freeform 15">
              <a:extLst>
                <a:ext uri="{FF2B5EF4-FFF2-40B4-BE49-F238E27FC236}">
                  <a16:creationId xmlns:a16="http://schemas.microsoft.com/office/drawing/2014/main" id="{FF816A45-89DD-41E3-98B4-3A1326A3E28A}"/>
                </a:ext>
              </a:extLst>
            </p:cNvPr>
            <p:cNvSpPr>
              <a:spLocks/>
            </p:cNvSpPr>
            <p:nvPr/>
          </p:nvSpPr>
          <p:spPr bwMode="auto">
            <a:xfrm>
              <a:off x="3078325" y="3906112"/>
              <a:ext cx="809625" cy="676275"/>
            </a:xfrm>
            <a:custGeom>
              <a:avLst/>
              <a:gdLst>
                <a:gd name="T0" fmla="*/ 2147483647 w 453"/>
                <a:gd name="T1" fmla="*/ 2147483647 h 426"/>
                <a:gd name="T2" fmla="*/ 2147483647 w 453"/>
                <a:gd name="T3" fmla="*/ 2147483647 h 426"/>
                <a:gd name="T4" fmla="*/ 0 w 453"/>
                <a:gd name="T5" fmla="*/ 2147483647 h 426"/>
                <a:gd name="T6" fmla="*/ 0 w 453"/>
                <a:gd name="T7" fmla="*/ 2147483647 h 426"/>
                <a:gd name="T8" fmla="*/ 2147483647 w 453"/>
                <a:gd name="T9" fmla="*/ 0 h 426"/>
                <a:gd name="T10" fmla="*/ 2147483647 w 453"/>
                <a:gd name="T11" fmla="*/ 0 h 426"/>
                <a:gd name="T12" fmla="*/ 2147483647 w 453"/>
                <a:gd name="T13" fmla="*/ 2147483647 h 426"/>
                <a:gd name="T14" fmla="*/ 2147483647 w 453"/>
                <a:gd name="T15" fmla="*/ 2147483647 h 426"/>
                <a:gd name="T16" fmla="*/ 2147483647 w 453"/>
                <a:gd name="T17" fmla="*/ 2147483647 h 426"/>
                <a:gd name="T18" fmla="*/ 2147483647 w 453"/>
                <a:gd name="T19" fmla="*/ 2147483647 h 426"/>
                <a:gd name="T20" fmla="*/ 2147483647 w 453"/>
                <a:gd name="T21" fmla="*/ 2147483647 h 426"/>
                <a:gd name="T22" fmla="*/ 2147483647 w 453"/>
                <a:gd name="T23" fmla="*/ 2147483647 h 426"/>
                <a:gd name="T24" fmla="*/ 2147483647 w 453"/>
                <a:gd name="T25" fmla="*/ 2147483647 h 426"/>
                <a:gd name="T26" fmla="*/ 2147483647 w 453"/>
                <a:gd name="T27" fmla="*/ 2147483647 h 426"/>
                <a:gd name="T28" fmla="*/ 2147483647 w 453"/>
                <a:gd name="T29" fmla="*/ 2147483647 h 426"/>
                <a:gd name="T30" fmla="*/ 2147483647 w 453"/>
                <a:gd name="T31" fmla="*/ 2147483647 h 426"/>
                <a:gd name="T32" fmla="*/ 2147483647 w 453"/>
                <a:gd name="T33" fmla="*/ 2147483647 h 426"/>
                <a:gd name="T34" fmla="*/ 2147483647 w 453"/>
                <a:gd name="T35" fmla="*/ 2147483647 h 426"/>
                <a:gd name="T36" fmla="*/ 2147483647 w 453"/>
                <a:gd name="T37" fmla="*/ 2147483647 h 4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3"/>
                <a:gd name="T58" fmla="*/ 0 h 426"/>
                <a:gd name="T59" fmla="*/ 453 w 453"/>
                <a:gd name="T60" fmla="*/ 426 h 4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3" h="426">
                  <a:moveTo>
                    <a:pt x="153" y="417"/>
                  </a:moveTo>
                  <a:lnTo>
                    <a:pt x="42" y="417"/>
                  </a:lnTo>
                  <a:lnTo>
                    <a:pt x="0" y="156"/>
                  </a:lnTo>
                  <a:lnTo>
                    <a:pt x="0" y="45"/>
                  </a:lnTo>
                  <a:lnTo>
                    <a:pt x="39" y="0"/>
                  </a:lnTo>
                  <a:lnTo>
                    <a:pt x="210" y="0"/>
                  </a:lnTo>
                  <a:lnTo>
                    <a:pt x="345" y="15"/>
                  </a:lnTo>
                  <a:lnTo>
                    <a:pt x="381" y="18"/>
                  </a:lnTo>
                  <a:lnTo>
                    <a:pt x="417" y="33"/>
                  </a:lnTo>
                  <a:lnTo>
                    <a:pt x="447" y="165"/>
                  </a:lnTo>
                  <a:lnTo>
                    <a:pt x="453" y="285"/>
                  </a:lnTo>
                  <a:lnTo>
                    <a:pt x="447" y="414"/>
                  </a:lnTo>
                  <a:lnTo>
                    <a:pt x="417" y="426"/>
                  </a:lnTo>
                  <a:lnTo>
                    <a:pt x="231" y="420"/>
                  </a:lnTo>
                  <a:lnTo>
                    <a:pt x="210" y="414"/>
                  </a:lnTo>
                  <a:lnTo>
                    <a:pt x="225" y="231"/>
                  </a:lnTo>
                  <a:lnTo>
                    <a:pt x="159" y="219"/>
                  </a:lnTo>
                  <a:lnTo>
                    <a:pt x="150" y="315"/>
                  </a:lnTo>
                  <a:lnTo>
                    <a:pt x="153" y="417"/>
                  </a:lnTo>
                  <a:close/>
                </a:path>
              </a:pathLst>
            </a:custGeom>
            <a:solidFill>
              <a:schemeClr val="accent1">
                <a:alpha val="50195"/>
              </a:schemeClr>
            </a:solidFill>
            <a:ln w="9525">
              <a:solidFill>
                <a:schemeClr val="tx1"/>
              </a:solidFill>
              <a:round/>
              <a:headEnd/>
              <a:tailEnd/>
            </a:ln>
          </p:spPr>
          <p:txBody>
            <a:bodyP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3569" name="Rectangle 16">
              <a:extLst>
                <a:ext uri="{FF2B5EF4-FFF2-40B4-BE49-F238E27FC236}">
                  <a16:creationId xmlns:a16="http://schemas.microsoft.com/office/drawing/2014/main" id="{3A17000E-2B53-4FF5-A81C-EEFCC2E4BC76}"/>
                </a:ext>
              </a:extLst>
            </p:cNvPr>
            <p:cNvSpPr>
              <a:spLocks noChangeArrowheads="1"/>
            </p:cNvSpPr>
            <p:nvPr/>
          </p:nvSpPr>
          <p:spPr bwMode="auto">
            <a:xfrm>
              <a:off x="1478125" y="6344512"/>
              <a:ext cx="685800" cy="228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grpSp>
      <p:sp>
        <p:nvSpPr>
          <p:cNvPr id="2" name="Text Placeholder 1">
            <a:extLst>
              <a:ext uri="{FF2B5EF4-FFF2-40B4-BE49-F238E27FC236}">
                <a16:creationId xmlns:a16="http://schemas.microsoft.com/office/drawing/2014/main" id="{E648B20D-7C89-4A3B-8E61-0885DC42B35E}"/>
              </a:ext>
            </a:extLst>
          </p:cNvPr>
          <p:cNvSpPr>
            <a:spLocks noGrp="1"/>
          </p:cNvSpPr>
          <p:nvPr>
            <p:ph type="body" sz="quarter" idx="10"/>
          </p:nvPr>
        </p:nvSpPr>
        <p:spPr>
          <a:xfrm>
            <a:off x="1127171" y="733654"/>
            <a:ext cx="9567850" cy="961141"/>
          </a:xfrm>
        </p:spPr>
        <p:txBody>
          <a:bodyPr/>
          <a:lstStyle/>
          <a:p>
            <a:pPr algn="ctr" fontAlgn="base">
              <a:spcBef>
                <a:spcPct val="0"/>
              </a:spcBef>
              <a:spcAft>
                <a:spcPct val="0"/>
              </a:spcAft>
            </a:pPr>
            <a:r>
              <a:rPr lang="en-GB" alt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With a modelling study, </a:t>
            </a:r>
          </a:p>
          <a:p>
            <a:pPr algn="ctr" fontAlgn="base">
              <a:spcBef>
                <a:spcPct val="0"/>
              </a:spcBef>
              <a:spcAft>
                <a:spcPct val="0"/>
              </a:spcAft>
            </a:pPr>
            <a:r>
              <a:rPr lang="en-GB" alt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nobody knows you’re a dog</a:t>
            </a:r>
          </a:p>
          <a:p>
            <a:endParaRPr lang="en-US" dirty="0"/>
          </a:p>
        </p:txBody>
      </p:sp>
      <p:sp>
        <p:nvSpPr>
          <p:cNvPr id="4" name="Slide Number Placeholder 3">
            <a:extLst>
              <a:ext uri="{FF2B5EF4-FFF2-40B4-BE49-F238E27FC236}">
                <a16:creationId xmlns:a16="http://schemas.microsoft.com/office/drawing/2014/main" id="{7A487CF6-248C-48FD-8483-AE1752216E76}"/>
              </a:ext>
            </a:extLst>
          </p:cNvPr>
          <p:cNvSpPr>
            <a:spLocks noGrp="1"/>
          </p:cNvSpPr>
          <p:nvPr>
            <p:ph type="sldNum" sz="quarter" idx="12"/>
          </p:nvPr>
        </p:nvSpPr>
        <p:spPr/>
        <p:txBody>
          <a:bodyPr/>
          <a:lstStyle/>
          <a:p>
            <a:fld id="{9C5188A2-9321-6042-A206-4A6E154C04BE}" type="slidenum">
              <a:rPr lang="en-US" smtClean="0"/>
              <a:pPr/>
              <a:t>25</a:t>
            </a:fld>
            <a:endParaRPr lang="en-US"/>
          </a:p>
        </p:txBody>
      </p:sp>
    </p:spTree>
    <p:extLst>
      <p:ext uri="{BB962C8B-B14F-4D97-AF65-F5344CB8AC3E}">
        <p14:creationId xmlns:p14="http://schemas.microsoft.com/office/powerpoint/2010/main" val="86507804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
            <a:extLst>
              <a:ext uri="{FF2B5EF4-FFF2-40B4-BE49-F238E27FC236}">
                <a16:creationId xmlns:a16="http://schemas.microsoft.com/office/drawing/2014/main" id="{92D2AAAA-E9B1-4D5F-BBDE-1E4A0D258FF5}"/>
              </a:ext>
            </a:extLst>
          </p:cNvPr>
          <p:cNvGrpSpPr>
            <a:grpSpLocks/>
          </p:cNvGrpSpPr>
          <p:nvPr/>
        </p:nvGrpSpPr>
        <p:grpSpPr bwMode="auto">
          <a:xfrm>
            <a:off x="3142206" y="738554"/>
            <a:ext cx="5024888" cy="5532010"/>
            <a:chOff x="1143000" y="937644"/>
            <a:chExt cx="4317979" cy="4723381"/>
          </a:xfrm>
        </p:grpSpPr>
        <p:pic>
          <p:nvPicPr>
            <p:cNvPr id="24579" name="Picture 2" descr="3b">
              <a:extLst>
                <a:ext uri="{FF2B5EF4-FFF2-40B4-BE49-F238E27FC236}">
                  <a16:creationId xmlns:a16="http://schemas.microsoft.com/office/drawing/2014/main" id="{DFBCA532-9FE2-4045-B6FC-1F7FBB980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5" t="6815" r="40866" b="10836"/>
            <a:stretch/>
          </p:blipFill>
          <p:spPr bwMode="auto">
            <a:xfrm>
              <a:off x="1143000" y="937644"/>
              <a:ext cx="4317979" cy="469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580" name="Group 3">
              <a:extLst>
                <a:ext uri="{FF2B5EF4-FFF2-40B4-BE49-F238E27FC236}">
                  <a16:creationId xmlns:a16="http://schemas.microsoft.com/office/drawing/2014/main" id="{80A98F3E-3923-4CD1-B57A-C6C9681680F2}"/>
                </a:ext>
              </a:extLst>
            </p:cNvPr>
            <p:cNvGrpSpPr>
              <a:grpSpLocks/>
            </p:cNvGrpSpPr>
            <p:nvPr/>
          </p:nvGrpSpPr>
          <p:grpSpPr bwMode="auto">
            <a:xfrm>
              <a:off x="1143000" y="1066800"/>
              <a:ext cx="4183063" cy="4594225"/>
              <a:chOff x="720" y="672"/>
              <a:chExt cx="2635" cy="2880"/>
            </a:xfrm>
          </p:grpSpPr>
          <p:grpSp>
            <p:nvGrpSpPr>
              <p:cNvPr id="24581" name="Group 5">
                <a:extLst>
                  <a:ext uri="{FF2B5EF4-FFF2-40B4-BE49-F238E27FC236}">
                    <a16:creationId xmlns:a16="http://schemas.microsoft.com/office/drawing/2014/main" id="{AB9588C9-ADC8-42B5-BA42-BEEB60B0CA92}"/>
                  </a:ext>
                </a:extLst>
              </p:cNvPr>
              <p:cNvGrpSpPr>
                <a:grpSpLocks/>
              </p:cNvGrpSpPr>
              <p:nvPr/>
            </p:nvGrpSpPr>
            <p:grpSpPr bwMode="auto">
              <a:xfrm>
                <a:off x="720" y="672"/>
                <a:ext cx="2570" cy="2880"/>
                <a:chOff x="804" y="624"/>
                <a:chExt cx="2570" cy="3096"/>
              </a:xfrm>
            </p:grpSpPr>
            <p:sp>
              <p:nvSpPr>
                <p:cNvPr id="24591" name="Rectangle 6">
                  <a:extLst>
                    <a:ext uri="{FF2B5EF4-FFF2-40B4-BE49-F238E27FC236}">
                      <a16:creationId xmlns:a16="http://schemas.microsoft.com/office/drawing/2014/main" id="{7FE6E161-40AA-4466-9175-846E1459AE3C}"/>
                    </a:ext>
                  </a:extLst>
                </p:cNvPr>
                <p:cNvSpPr>
                  <a:spLocks noChangeArrowheads="1"/>
                </p:cNvSpPr>
                <p:nvPr/>
              </p:nvSpPr>
              <p:spPr bwMode="auto">
                <a:xfrm>
                  <a:off x="804" y="624"/>
                  <a:ext cx="2570" cy="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24592" name="AutoShape 8">
                  <a:extLst>
                    <a:ext uri="{FF2B5EF4-FFF2-40B4-BE49-F238E27FC236}">
                      <a16:creationId xmlns:a16="http://schemas.microsoft.com/office/drawing/2014/main" id="{200835E4-B0F9-4405-95B1-2AC0591A6C1F}"/>
                    </a:ext>
                  </a:extLst>
                </p:cNvPr>
                <p:cNvSpPr>
                  <a:spLocks noChangeArrowheads="1"/>
                </p:cNvSpPr>
                <p:nvPr/>
              </p:nvSpPr>
              <p:spPr bwMode="auto">
                <a:xfrm>
                  <a:off x="954" y="910"/>
                  <a:ext cx="527" cy="518"/>
                </a:xfrm>
                <a:prstGeom prst="sun">
                  <a:avLst>
                    <a:gd name="adj" fmla="val 25000"/>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800">
                    <a:solidFill>
                      <a:srgbClr val="000000"/>
                    </a:solidFill>
                    <a:cs typeface="Arial"/>
                  </a:endParaRPr>
                </a:p>
              </p:txBody>
            </p:sp>
            <p:sp>
              <p:nvSpPr>
                <p:cNvPr id="24593" name="AutoShape 9">
                  <a:extLst>
                    <a:ext uri="{FF2B5EF4-FFF2-40B4-BE49-F238E27FC236}">
                      <a16:creationId xmlns:a16="http://schemas.microsoft.com/office/drawing/2014/main" id="{4F3151FD-A248-4380-9B39-8612F2BB8B18}"/>
                    </a:ext>
                  </a:extLst>
                </p:cNvPr>
                <p:cNvSpPr>
                  <a:spLocks noChangeArrowheads="1"/>
                </p:cNvSpPr>
                <p:nvPr/>
              </p:nvSpPr>
              <p:spPr bwMode="auto">
                <a:xfrm rot="-1380102">
                  <a:off x="2591" y="1500"/>
                  <a:ext cx="182" cy="2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985 w 21600"/>
                    <a:gd name="T13" fmla="*/ 2268 h 21600"/>
                    <a:gd name="T14" fmla="*/ 16615 w 21600"/>
                    <a:gd name="T15" fmla="*/ 13716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94" name="AutoShape 10">
                  <a:extLst>
                    <a:ext uri="{FF2B5EF4-FFF2-40B4-BE49-F238E27FC236}">
                      <a16:creationId xmlns:a16="http://schemas.microsoft.com/office/drawing/2014/main" id="{482A7EE4-19D7-42DF-A679-5C0F34546E0D}"/>
                    </a:ext>
                  </a:extLst>
                </p:cNvPr>
                <p:cNvSpPr>
                  <a:spLocks noChangeArrowheads="1"/>
                </p:cNvSpPr>
                <p:nvPr/>
              </p:nvSpPr>
              <p:spPr bwMode="auto">
                <a:xfrm rot="-1380102">
                  <a:off x="2796" y="1278"/>
                  <a:ext cx="182" cy="2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985 w 21600"/>
                    <a:gd name="T13" fmla="*/ 2268 h 21600"/>
                    <a:gd name="T14" fmla="*/ 16615 w 21600"/>
                    <a:gd name="T15" fmla="*/ 13716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95" name="AutoShape 11">
                  <a:extLst>
                    <a:ext uri="{FF2B5EF4-FFF2-40B4-BE49-F238E27FC236}">
                      <a16:creationId xmlns:a16="http://schemas.microsoft.com/office/drawing/2014/main" id="{96B804FC-429B-4F46-9823-9B0AD54C3B74}"/>
                    </a:ext>
                  </a:extLst>
                </p:cNvPr>
                <p:cNvSpPr>
                  <a:spLocks noChangeArrowheads="1"/>
                </p:cNvSpPr>
                <p:nvPr/>
              </p:nvSpPr>
              <p:spPr bwMode="auto">
                <a:xfrm rot="-401611">
                  <a:off x="3078" y="1223"/>
                  <a:ext cx="182" cy="2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4985 w 21600"/>
                    <a:gd name="T13" fmla="*/ 2268 h 21600"/>
                    <a:gd name="T14" fmla="*/ 16615 w 21600"/>
                    <a:gd name="T15" fmla="*/ 13716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grpSp>
          <p:sp>
            <p:nvSpPr>
              <p:cNvPr id="24582" name="Freeform 12">
                <a:extLst>
                  <a:ext uri="{FF2B5EF4-FFF2-40B4-BE49-F238E27FC236}">
                    <a16:creationId xmlns:a16="http://schemas.microsoft.com/office/drawing/2014/main" id="{C1A0F145-85BD-434E-8C66-C32ABF1823CF}"/>
                  </a:ext>
                </a:extLst>
              </p:cNvPr>
              <p:cNvSpPr>
                <a:spLocks/>
              </p:cNvSpPr>
              <p:nvPr/>
            </p:nvSpPr>
            <p:spPr bwMode="auto">
              <a:xfrm>
                <a:off x="817" y="2399"/>
                <a:ext cx="2538" cy="1077"/>
              </a:xfrm>
              <a:custGeom>
                <a:avLst/>
                <a:gdLst>
                  <a:gd name="T0" fmla="*/ 62326 w 2256"/>
                  <a:gd name="T1" fmla="*/ 11 h 1158"/>
                  <a:gd name="T2" fmla="*/ 91314 w 2256"/>
                  <a:gd name="T3" fmla="*/ 7 h 1158"/>
                  <a:gd name="T4" fmla="*/ 121804 w 2256"/>
                  <a:gd name="T5" fmla="*/ 0 h 1158"/>
                  <a:gd name="T6" fmla="*/ 125551 w 2256"/>
                  <a:gd name="T7" fmla="*/ 7 h 1158"/>
                  <a:gd name="T8" fmla="*/ 133124 w 2256"/>
                  <a:gd name="T9" fmla="*/ 14 h 1158"/>
                  <a:gd name="T10" fmla="*/ 127913 w 2256"/>
                  <a:gd name="T11" fmla="*/ 14 h 1158"/>
                  <a:gd name="T12" fmla="*/ 122767 w 2256"/>
                  <a:gd name="T13" fmla="*/ 9 h 1158"/>
                  <a:gd name="T14" fmla="*/ 124610 w 2256"/>
                  <a:gd name="T15" fmla="*/ 7 h 1158"/>
                  <a:gd name="T16" fmla="*/ 121380 w 2256"/>
                  <a:gd name="T17" fmla="*/ 7 h 1158"/>
                  <a:gd name="T18" fmla="*/ 118554 w 2256"/>
                  <a:gd name="T19" fmla="*/ 7 h 1158"/>
                  <a:gd name="T20" fmla="*/ 115710 w 2256"/>
                  <a:gd name="T21" fmla="*/ 10 h 1158"/>
                  <a:gd name="T22" fmla="*/ 123291 w 2256"/>
                  <a:gd name="T23" fmla="*/ 19 h 1158"/>
                  <a:gd name="T24" fmla="*/ 131754 w 2256"/>
                  <a:gd name="T25" fmla="*/ 18 h 1158"/>
                  <a:gd name="T26" fmla="*/ 145690 w 2256"/>
                  <a:gd name="T27" fmla="*/ 15 h 1158"/>
                  <a:gd name="T28" fmla="*/ 155057 w 2256"/>
                  <a:gd name="T29" fmla="*/ 14 h 1158"/>
                  <a:gd name="T30" fmla="*/ 162588 w 2256"/>
                  <a:gd name="T31" fmla="*/ 13 h 1158"/>
                  <a:gd name="T32" fmla="*/ 168779 w 2256"/>
                  <a:gd name="T33" fmla="*/ 10 h 1158"/>
                  <a:gd name="T34" fmla="*/ 175304 w 2256"/>
                  <a:gd name="T35" fmla="*/ 9 h 1158"/>
                  <a:gd name="T36" fmla="*/ 176212 w 2256"/>
                  <a:gd name="T37" fmla="*/ 80 h 1158"/>
                  <a:gd name="T38" fmla="*/ 36128 w 2256"/>
                  <a:gd name="T39" fmla="*/ 80 h 1158"/>
                  <a:gd name="T40" fmla="*/ 22939 w 2256"/>
                  <a:gd name="T41" fmla="*/ 74 h 1158"/>
                  <a:gd name="T42" fmla="*/ 13570 w 2256"/>
                  <a:gd name="T43" fmla="*/ 69 h 1158"/>
                  <a:gd name="T44" fmla="*/ 5581 w 2256"/>
                  <a:gd name="T45" fmla="*/ 63 h 1158"/>
                  <a:gd name="T46" fmla="*/ 0 w 2256"/>
                  <a:gd name="T47" fmla="*/ 59 h 1158"/>
                  <a:gd name="T48" fmla="*/ 927 w 2256"/>
                  <a:gd name="T49" fmla="*/ 29 h 1158"/>
                  <a:gd name="T50" fmla="*/ 11746 w 2256"/>
                  <a:gd name="T51" fmla="*/ 25 h 1158"/>
                  <a:gd name="T52" fmla="*/ 24893 w 2256"/>
                  <a:gd name="T53" fmla="*/ 18 h 1158"/>
                  <a:gd name="T54" fmla="*/ 29998 w 2256"/>
                  <a:gd name="T55" fmla="*/ 18 h 1158"/>
                  <a:gd name="T56" fmla="*/ 29998 w 2256"/>
                  <a:gd name="T57" fmla="*/ 25 h 1158"/>
                  <a:gd name="T58" fmla="*/ 27179 w 2256"/>
                  <a:gd name="T59" fmla="*/ 29 h 1158"/>
                  <a:gd name="T60" fmla="*/ 30524 w 2256"/>
                  <a:gd name="T61" fmla="*/ 31 h 1158"/>
                  <a:gd name="T62" fmla="*/ 35570 w 2256"/>
                  <a:gd name="T63" fmla="*/ 28 h 1158"/>
                  <a:gd name="T64" fmla="*/ 41198 w 2256"/>
                  <a:gd name="T65" fmla="*/ 28 h 1158"/>
                  <a:gd name="T66" fmla="*/ 49608 w 2256"/>
                  <a:gd name="T67" fmla="*/ 25 h 1158"/>
                  <a:gd name="T68" fmla="*/ 46818 w 2256"/>
                  <a:gd name="T69" fmla="*/ 21 h 1158"/>
                  <a:gd name="T70" fmla="*/ 60434 w 2256"/>
                  <a:gd name="T71" fmla="*/ 18 h 1158"/>
                  <a:gd name="T72" fmla="*/ 62326 w 2256"/>
                  <a:gd name="T73" fmla="*/ 11 h 11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56"/>
                  <a:gd name="T112" fmla="*/ 0 h 1158"/>
                  <a:gd name="T113" fmla="*/ 2256 w 2256"/>
                  <a:gd name="T114" fmla="*/ 1158 h 11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56" h="1158">
                    <a:moveTo>
                      <a:pt x="798" y="150"/>
                    </a:moveTo>
                    <a:lnTo>
                      <a:pt x="1170" y="54"/>
                    </a:lnTo>
                    <a:lnTo>
                      <a:pt x="1560" y="0"/>
                    </a:lnTo>
                    <a:lnTo>
                      <a:pt x="1608" y="42"/>
                    </a:lnTo>
                    <a:lnTo>
                      <a:pt x="1704" y="192"/>
                    </a:lnTo>
                    <a:lnTo>
                      <a:pt x="1638" y="192"/>
                    </a:lnTo>
                    <a:lnTo>
                      <a:pt x="1572" y="132"/>
                    </a:lnTo>
                    <a:lnTo>
                      <a:pt x="1596" y="102"/>
                    </a:lnTo>
                    <a:lnTo>
                      <a:pt x="1554" y="102"/>
                    </a:lnTo>
                    <a:lnTo>
                      <a:pt x="1518" y="84"/>
                    </a:lnTo>
                    <a:lnTo>
                      <a:pt x="1482" y="144"/>
                    </a:lnTo>
                    <a:lnTo>
                      <a:pt x="1578" y="270"/>
                    </a:lnTo>
                    <a:lnTo>
                      <a:pt x="1686" y="258"/>
                    </a:lnTo>
                    <a:lnTo>
                      <a:pt x="1866" y="210"/>
                    </a:lnTo>
                    <a:lnTo>
                      <a:pt x="1986" y="186"/>
                    </a:lnTo>
                    <a:lnTo>
                      <a:pt x="2082" y="180"/>
                    </a:lnTo>
                    <a:lnTo>
                      <a:pt x="2160" y="138"/>
                    </a:lnTo>
                    <a:lnTo>
                      <a:pt x="2244" y="132"/>
                    </a:lnTo>
                    <a:lnTo>
                      <a:pt x="2256" y="1152"/>
                    </a:lnTo>
                    <a:lnTo>
                      <a:pt x="462" y="1158"/>
                    </a:lnTo>
                    <a:lnTo>
                      <a:pt x="294" y="1086"/>
                    </a:lnTo>
                    <a:lnTo>
                      <a:pt x="174" y="1008"/>
                    </a:lnTo>
                    <a:lnTo>
                      <a:pt x="72" y="912"/>
                    </a:lnTo>
                    <a:lnTo>
                      <a:pt x="0" y="852"/>
                    </a:lnTo>
                    <a:lnTo>
                      <a:pt x="12" y="432"/>
                    </a:lnTo>
                    <a:lnTo>
                      <a:pt x="150" y="366"/>
                    </a:lnTo>
                    <a:lnTo>
                      <a:pt x="318" y="258"/>
                    </a:lnTo>
                    <a:lnTo>
                      <a:pt x="384" y="252"/>
                    </a:lnTo>
                    <a:lnTo>
                      <a:pt x="384" y="372"/>
                    </a:lnTo>
                    <a:lnTo>
                      <a:pt x="348" y="414"/>
                    </a:lnTo>
                    <a:lnTo>
                      <a:pt x="390" y="444"/>
                    </a:lnTo>
                    <a:lnTo>
                      <a:pt x="456" y="408"/>
                    </a:lnTo>
                    <a:lnTo>
                      <a:pt x="528" y="408"/>
                    </a:lnTo>
                    <a:lnTo>
                      <a:pt x="636" y="360"/>
                    </a:lnTo>
                    <a:lnTo>
                      <a:pt x="600" y="318"/>
                    </a:lnTo>
                    <a:lnTo>
                      <a:pt x="774" y="258"/>
                    </a:lnTo>
                    <a:lnTo>
                      <a:pt x="798" y="150"/>
                    </a:lnTo>
                    <a:close/>
                  </a:path>
                </a:pathLst>
              </a:custGeom>
              <a:solidFill>
                <a:srgbClr val="663300">
                  <a:alpha val="50195"/>
                </a:srgbClr>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3" name="Freeform 13">
                <a:extLst>
                  <a:ext uri="{FF2B5EF4-FFF2-40B4-BE49-F238E27FC236}">
                    <a16:creationId xmlns:a16="http://schemas.microsoft.com/office/drawing/2014/main" id="{7ED9A914-078B-4A00-9DBC-833699932EE7}"/>
                  </a:ext>
                </a:extLst>
              </p:cNvPr>
              <p:cNvSpPr>
                <a:spLocks/>
              </p:cNvSpPr>
              <p:nvPr/>
            </p:nvSpPr>
            <p:spPr bwMode="auto">
              <a:xfrm>
                <a:off x="1213" y="3240"/>
                <a:ext cx="220" cy="139"/>
              </a:xfrm>
              <a:custGeom>
                <a:avLst/>
                <a:gdLst>
                  <a:gd name="T0" fmla="*/ 8215 w 196"/>
                  <a:gd name="T1" fmla="*/ 0 h 150"/>
                  <a:gd name="T2" fmla="*/ 9354 w 196"/>
                  <a:gd name="T3" fmla="*/ 4 h 150"/>
                  <a:gd name="T4" fmla="*/ 9354 w 196"/>
                  <a:gd name="T5" fmla="*/ 6 h 150"/>
                  <a:gd name="T6" fmla="*/ 14074 w 196"/>
                  <a:gd name="T7" fmla="*/ 6 h 150"/>
                  <a:gd name="T8" fmla="*/ 10350 w 196"/>
                  <a:gd name="T9" fmla="*/ 6 h 150"/>
                  <a:gd name="T10" fmla="*/ 11617 w 196"/>
                  <a:gd name="T11" fmla="*/ 6 h 150"/>
                  <a:gd name="T12" fmla="*/ 12194 w 196"/>
                  <a:gd name="T13" fmla="*/ 9 h 150"/>
                  <a:gd name="T14" fmla="*/ 8022 w 196"/>
                  <a:gd name="T15" fmla="*/ 6 h 150"/>
                  <a:gd name="T16" fmla="*/ 1001 w 196"/>
                  <a:gd name="T17" fmla="*/ 6 h 150"/>
                  <a:gd name="T18" fmla="*/ 4 w 196"/>
                  <a:gd name="T19" fmla="*/ 6 h 150"/>
                  <a:gd name="T20" fmla="*/ 2738 w 196"/>
                  <a:gd name="T21" fmla="*/ 6 h 150"/>
                  <a:gd name="T22" fmla="*/ 5609 w 196"/>
                  <a:gd name="T23" fmla="*/ 6 h 150"/>
                  <a:gd name="T24" fmla="*/ 4502 w 196"/>
                  <a:gd name="T25" fmla="*/ 6 h 150"/>
                  <a:gd name="T26" fmla="*/ 543 w 196"/>
                  <a:gd name="T27" fmla="*/ 6 h 150"/>
                  <a:gd name="T28" fmla="*/ 0 w 196"/>
                  <a:gd name="T29" fmla="*/ 6 h 150"/>
                  <a:gd name="T30" fmla="*/ 3712 w 196"/>
                  <a:gd name="T31" fmla="*/ 6 h 150"/>
                  <a:gd name="T32" fmla="*/ 6494 w 196"/>
                  <a:gd name="T33" fmla="*/ 6 h 150"/>
                  <a:gd name="T34" fmla="*/ 8215 w 196"/>
                  <a:gd name="T35" fmla="*/ 0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
                  <a:gd name="T55" fmla="*/ 0 h 150"/>
                  <a:gd name="T56" fmla="*/ 196 w 196"/>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 h="150">
                    <a:moveTo>
                      <a:pt x="114" y="0"/>
                    </a:moveTo>
                    <a:lnTo>
                      <a:pt x="130" y="4"/>
                    </a:lnTo>
                    <a:lnTo>
                      <a:pt x="130" y="46"/>
                    </a:lnTo>
                    <a:lnTo>
                      <a:pt x="196" y="74"/>
                    </a:lnTo>
                    <a:lnTo>
                      <a:pt x="144" y="74"/>
                    </a:lnTo>
                    <a:lnTo>
                      <a:pt x="162" y="114"/>
                    </a:lnTo>
                    <a:lnTo>
                      <a:pt x="170" y="150"/>
                    </a:lnTo>
                    <a:lnTo>
                      <a:pt x="112" y="88"/>
                    </a:lnTo>
                    <a:lnTo>
                      <a:pt x="14" y="112"/>
                    </a:lnTo>
                    <a:lnTo>
                      <a:pt x="4" y="100"/>
                    </a:lnTo>
                    <a:lnTo>
                      <a:pt x="38" y="80"/>
                    </a:lnTo>
                    <a:lnTo>
                      <a:pt x="78" y="68"/>
                    </a:lnTo>
                    <a:lnTo>
                      <a:pt x="62" y="44"/>
                    </a:lnTo>
                    <a:lnTo>
                      <a:pt x="8" y="42"/>
                    </a:lnTo>
                    <a:lnTo>
                      <a:pt x="0" y="28"/>
                    </a:lnTo>
                    <a:lnTo>
                      <a:pt x="52" y="22"/>
                    </a:lnTo>
                    <a:lnTo>
                      <a:pt x="90" y="26"/>
                    </a:lnTo>
                    <a:lnTo>
                      <a:pt x="114" y="0"/>
                    </a:lnTo>
                    <a:close/>
                  </a:path>
                </a:pathLst>
              </a:custGeom>
              <a:solidFill>
                <a:srgbClr val="FFCC99">
                  <a:alpha val="50195"/>
                </a:srgbClr>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4" name="Freeform 14">
                <a:extLst>
                  <a:ext uri="{FF2B5EF4-FFF2-40B4-BE49-F238E27FC236}">
                    <a16:creationId xmlns:a16="http://schemas.microsoft.com/office/drawing/2014/main" id="{4B252A4A-214E-452C-A802-D90F3DBC9188}"/>
                  </a:ext>
                </a:extLst>
              </p:cNvPr>
              <p:cNvSpPr>
                <a:spLocks/>
              </p:cNvSpPr>
              <p:nvPr/>
            </p:nvSpPr>
            <p:spPr bwMode="auto">
              <a:xfrm>
                <a:off x="1168" y="2367"/>
                <a:ext cx="117" cy="168"/>
              </a:xfrm>
              <a:custGeom>
                <a:avLst/>
                <a:gdLst>
                  <a:gd name="T0" fmla="*/ 7952 w 104"/>
                  <a:gd name="T1" fmla="*/ 7 h 180"/>
                  <a:gd name="T2" fmla="*/ 8244 w 104"/>
                  <a:gd name="T3" fmla="*/ 15 h 180"/>
                  <a:gd name="T4" fmla="*/ 2174 w 104"/>
                  <a:gd name="T5" fmla="*/ 14 h 180"/>
                  <a:gd name="T6" fmla="*/ 1880 w 104"/>
                  <a:gd name="T7" fmla="*/ 9 h 180"/>
                  <a:gd name="T8" fmla="*/ 0 w 104"/>
                  <a:gd name="T9" fmla="*/ 7 h 180"/>
                  <a:gd name="T10" fmla="*/ 822 w 104"/>
                  <a:gd name="T11" fmla="*/ 0 h 180"/>
                  <a:gd name="T12" fmla="*/ 3810 w 104"/>
                  <a:gd name="T13" fmla="*/ 7 h 180"/>
                  <a:gd name="T14" fmla="*/ 7952 w 104"/>
                  <a:gd name="T15" fmla="*/ 7 h 18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180"/>
                  <a:gd name="T26" fmla="*/ 104 w 104"/>
                  <a:gd name="T27" fmla="*/ 180 h 1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180">
                    <a:moveTo>
                      <a:pt x="102" y="14"/>
                    </a:moveTo>
                    <a:lnTo>
                      <a:pt x="104" y="180"/>
                    </a:lnTo>
                    <a:lnTo>
                      <a:pt x="28" y="170"/>
                    </a:lnTo>
                    <a:lnTo>
                      <a:pt x="24" y="118"/>
                    </a:lnTo>
                    <a:lnTo>
                      <a:pt x="0" y="48"/>
                    </a:lnTo>
                    <a:lnTo>
                      <a:pt x="10" y="0"/>
                    </a:lnTo>
                    <a:lnTo>
                      <a:pt x="48" y="16"/>
                    </a:lnTo>
                    <a:lnTo>
                      <a:pt x="102" y="14"/>
                    </a:lnTo>
                    <a:close/>
                  </a:path>
                </a:pathLst>
              </a:custGeom>
              <a:solidFill>
                <a:srgbClr val="00CC00"/>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5" name="Freeform 15">
                <a:extLst>
                  <a:ext uri="{FF2B5EF4-FFF2-40B4-BE49-F238E27FC236}">
                    <a16:creationId xmlns:a16="http://schemas.microsoft.com/office/drawing/2014/main" id="{DB8F73B9-7C6F-4AC8-B448-8315F5B5F4ED}"/>
                  </a:ext>
                </a:extLst>
              </p:cNvPr>
              <p:cNvSpPr>
                <a:spLocks/>
              </p:cNvSpPr>
              <p:nvPr/>
            </p:nvSpPr>
            <p:spPr bwMode="auto">
              <a:xfrm>
                <a:off x="2905" y="2421"/>
                <a:ext cx="414" cy="170"/>
              </a:xfrm>
              <a:custGeom>
                <a:avLst/>
                <a:gdLst>
                  <a:gd name="T0" fmla="*/ 25593 w 368"/>
                  <a:gd name="T1" fmla="*/ 0 h 182"/>
                  <a:gd name="T2" fmla="*/ 22298 w 368"/>
                  <a:gd name="T3" fmla="*/ 7 h 182"/>
                  <a:gd name="T4" fmla="*/ 19433 w 368"/>
                  <a:gd name="T5" fmla="*/ 7 h 182"/>
                  <a:gd name="T6" fmla="*/ 19668 w 368"/>
                  <a:gd name="T7" fmla="*/ 7 h 182"/>
                  <a:gd name="T8" fmla="*/ 18682 w 368"/>
                  <a:gd name="T9" fmla="*/ 7 h 182"/>
                  <a:gd name="T10" fmla="*/ 16606 w 368"/>
                  <a:gd name="T11" fmla="*/ 8 h 182"/>
                  <a:gd name="T12" fmla="*/ 14618 w 368"/>
                  <a:gd name="T13" fmla="*/ 7 h 182"/>
                  <a:gd name="T14" fmla="*/ 13205 w 368"/>
                  <a:gd name="T15" fmla="*/ 7 h 182"/>
                  <a:gd name="T16" fmla="*/ 12921 w 368"/>
                  <a:gd name="T17" fmla="*/ 7 h 182"/>
                  <a:gd name="T18" fmla="*/ 11746 w 368"/>
                  <a:gd name="T19" fmla="*/ 7 h 182"/>
                  <a:gd name="T20" fmla="*/ 11174 w 368"/>
                  <a:gd name="T21" fmla="*/ 7 h 182"/>
                  <a:gd name="T22" fmla="*/ 5581 w 368"/>
                  <a:gd name="T23" fmla="*/ 7 h 182"/>
                  <a:gd name="T24" fmla="*/ 0 w 368"/>
                  <a:gd name="T25" fmla="*/ 8 h 182"/>
                  <a:gd name="T26" fmla="*/ 2026 w 368"/>
                  <a:gd name="T27" fmla="*/ 10 h 182"/>
                  <a:gd name="T28" fmla="*/ 3615 w 368"/>
                  <a:gd name="T29" fmla="*/ 15 h 182"/>
                  <a:gd name="T30" fmla="*/ 10434 w 368"/>
                  <a:gd name="T31" fmla="*/ 13 h 182"/>
                  <a:gd name="T32" fmla="*/ 11420 w 368"/>
                  <a:gd name="T33" fmla="*/ 13 h 182"/>
                  <a:gd name="T34" fmla="*/ 17323 w 368"/>
                  <a:gd name="T35" fmla="*/ 13 h 182"/>
                  <a:gd name="T36" fmla="*/ 18816 w 368"/>
                  <a:gd name="T37" fmla="*/ 10 h 182"/>
                  <a:gd name="T38" fmla="*/ 23416 w 368"/>
                  <a:gd name="T39" fmla="*/ 8 h 182"/>
                  <a:gd name="T40" fmla="*/ 27748 w 368"/>
                  <a:gd name="T41" fmla="*/ 7 h 182"/>
                  <a:gd name="T42" fmla="*/ 28771 w 368"/>
                  <a:gd name="T43" fmla="*/ 7 h 182"/>
                  <a:gd name="T44" fmla="*/ 27678 w 368"/>
                  <a:gd name="T45" fmla="*/ 7 h 182"/>
                  <a:gd name="T46" fmla="*/ 25593 w 368"/>
                  <a:gd name="T47" fmla="*/ 0 h 1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8"/>
                  <a:gd name="T73" fmla="*/ 0 h 182"/>
                  <a:gd name="T74" fmla="*/ 368 w 368"/>
                  <a:gd name="T75" fmla="*/ 182 h 1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8" h="182">
                    <a:moveTo>
                      <a:pt x="328" y="0"/>
                    </a:moveTo>
                    <a:lnTo>
                      <a:pt x="286" y="36"/>
                    </a:lnTo>
                    <a:lnTo>
                      <a:pt x="248" y="44"/>
                    </a:lnTo>
                    <a:lnTo>
                      <a:pt x="252" y="64"/>
                    </a:lnTo>
                    <a:lnTo>
                      <a:pt x="238" y="104"/>
                    </a:lnTo>
                    <a:lnTo>
                      <a:pt x="212" y="110"/>
                    </a:lnTo>
                    <a:lnTo>
                      <a:pt x="188" y="100"/>
                    </a:lnTo>
                    <a:lnTo>
                      <a:pt x="168" y="84"/>
                    </a:lnTo>
                    <a:lnTo>
                      <a:pt x="166" y="52"/>
                    </a:lnTo>
                    <a:lnTo>
                      <a:pt x="150" y="58"/>
                    </a:lnTo>
                    <a:lnTo>
                      <a:pt x="142" y="74"/>
                    </a:lnTo>
                    <a:lnTo>
                      <a:pt x="72" y="74"/>
                    </a:lnTo>
                    <a:lnTo>
                      <a:pt x="0" y="114"/>
                    </a:lnTo>
                    <a:lnTo>
                      <a:pt x="26" y="132"/>
                    </a:lnTo>
                    <a:lnTo>
                      <a:pt x="46" y="182"/>
                    </a:lnTo>
                    <a:lnTo>
                      <a:pt x="132" y="162"/>
                    </a:lnTo>
                    <a:lnTo>
                      <a:pt x="146" y="158"/>
                    </a:lnTo>
                    <a:lnTo>
                      <a:pt x="222" y="154"/>
                    </a:lnTo>
                    <a:lnTo>
                      <a:pt x="242" y="130"/>
                    </a:lnTo>
                    <a:lnTo>
                      <a:pt x="300" y="108"/>
                    </a:lnTo>
                    <a:lnTo>
                      <a:pt x="356" y="102"/>
                    </a:lnTo>
                    <a:lnTo>
                      <a:pt x="368" y="50"/>
                    </a:lnTo>
                    <a:lnTo>
                      <a:pt x="354" y="16"/>
                    </a:lnTo>
                    <a:lnTo>
                      <a:pt x="328" y="0"/>
                    </a:lnTo>
                    <a:close/>
                  </a:path>
                </a:pathLst>
              </a:custGeom>
              <a:solidFill>
                <a:srgbClr val="CC3300"/>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6" name="Freeform 16">
                <a:extLst>
                  <a:ext uri="{FF2B5EF4-FFF2-40B4-BE49-F238E27FC236}">
                    <a16:creationId xmlns:a16="http://schemas.microsoft.com/office/drawing/2014/main" id="{677E8EDC-A94D-4F5C-BF44-003FA1CCC2CE}"/>
                  </a:ext>
                </a:extLst>
              </p:cNvPr>
              <p:cNvSpPr>
                <a:spLocks/>
              </p:cNvSpPr>
              <p:nvPr/>
            </p:nvSpPr>
            <p:spPr bwMode="auto">
              <a:xfrm>
                <a:off x="2988" y="1991"/>
                <a:ext cx="122" cy="90"/>
              </a:xfrm>
              <a:custGeom>
                <a:avLst/>
                <a:gdLst>
                  <a:gd name="T0" fmla="*/ 0 w 108"/>
                  <a:gd name="T1" fmla="*/ 8 h 96"/>
                  <a:gd name="T2" fmla="*/ 539 w 108"/>
                  <a:gd name="T3" fmla="*/ 8 h 96"/>
                  <a:gd name="T4" fmla="*/ 2327 w 108"/>
                  <a:gd name="T5" fmla="*/ 8 h 96"/>
                  <a:gd name="T6" fmla="*/ 3790 w 108"/>
                  <a:gd name="T7" fmla="*/ 8 h 96"/>
                  <a:gd name="T8" fmla="*/ 4219 w 108"/>
                  <a:gd name="T9" fmla="*/ 0 h 96"/>
                  <a:gd name="T10" fmla="*/ 5802 w 108"/>
                  <a:gd name="T11" fmla="*/ 0 h 96"/>
                  <a:gd name="T12" fmla="*/ 6171 w 108"/>
                  <a:gd name="T13" fmla="*/ 8 h 96"/>
                  <a:gd name="T14" fmla="*/ 8219 w 108"/>
                  <a:gd name="T15" fmla="*/ 0 h 96"/>
                  <a:gd name="T16" fmla="*/ 8896 w 108"/>
                  <a:gd name="T17" fmla="*/ 8 h 96"/>
                  <a:gd name="T18" fmla="*/ 9823 w 108"/>
                  <a:gd name="T19" fmla="*/ 8 h 96"/>
                  <a:gd name="T20" fmla="*/ 8219 w 108"/>
                  <a:gd name="T21" fmla="*/ 8 h 96"/>
                  <a:gd name="T22" fmla="*/ 7761 w 108"/>
                  <a:gd name="T23" fmla="*/ 8 h 96"/>
                  <a:gd name="T24" fmla="*/ 6786 w 108"/>
                  <a:gd name="T25" fmla="*/ 8 h 96"/>
                  <a:gd name="T26" fmla="*/ 7276 w 108"/>
                  <a:gd name="T27" fmla="*/ 8 h 96"/>
                  <a:gd name="T28" fmla="*/ 4469 w 108"/>
                  <a:gd name="T29" fmla="*/ 8 h 96"/>
                  <a:gd name="T30" fmla="*/ 3705 w 108"/>
                  <a:gd name="T31" fmla="*/ 8 h 96"/>
                  <a:gd name="T32" fmla="*/ 3468 w 108"/>
                  <a:gd name="T33" fmla="*/ 8 h 96"/>
                  <a:gd name="T34" fmla="*/ 1615 w 108"/>
                  <a:gd name="T35" fmla="*/ 8 h 96"/>
                  <a:gd name="T36" fmla="*/ 0 w 108"/>
                  <a:gd name="T37" fmla="*/ 8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96"/>
                  <a:gd name="T59" fmla="*/ 108 w 108"/>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96">
                    <a:moveTo>
                      <a:pt x="0" y="34"/>
                    </a:moveTo>
                    <a:lnTo>
                      <a:pt x="6" y="16"/>
                    </a:lnTo>
                    <a:lnTo>
                      <a:pt x="26" y="8"/>
                    </a:lnTo>
                    <a:lnTo>
                      <a:pt x="42" y="20"/>
                    </a:lnTo>
                    <a:lnTo>
                      <a:pt x="46" y="0"/>
                    </a:lnTo>
                    <a:lnTo>
                      <a:pt x="64" y="0"/>
                    </a:lnTo>
                    <a:lnTo>
                      <a:pt x="68" y="14"/>
                    </a:lnTo>
                    <a:lnTo>
                      <a:pt x="90" y="0"/>
                    </a:lnTo>
                    <a:lnTo>
                      <a:pt x="98" y="18"/>
                    </a:lnTo>
                    <a:lnTo>
                      <a:pt x="108" y="24"/>
                    </a:lnTo>
                    <a:lnTo>
                      <a:pt x="90" y="40"/>
                    </a:lnTo>
                    <a:lnTo>
                      <a:pt x="86" y="62"/>
                    </a:lnTo>
                    <a:lnTo>
                      <a:pt x="74" y="74"/>
                    </a:lnTo>
                    <a:lnTo>
                      <a:pt x="80" y="96"/>
                    </a:lnTo>
                    <a:lnTo>
                      <a:pt x="50" y="72"/>
                    </a:lnTo>
                    <a:lnTo>
                      <a:pt x="40" y="82"/>
                    </a:lnTo>
                    <a:lnTo>
                      <a:pt x="38" y="64"/>
                    </a:lnTo>
                    <a:lnTo>
                      <a:pt x="18" y="56"/>
                    </a:lnTo>
                    <a:lnTo>
                      <a:pt x="0" y="34"/>
                    </a:lnTo>
                    <a:close/>
                  </a:path>
                </a:pathLst>
              </a:custGeom>
              <a:solidFill>
                <a:srgbClr val="663300">
                  <a:alpha val="50195"/>
                </a:srgbClr>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7" name="Freeform 17">
                <a:extLst>
                  <a:ext uri="{FF2B5EF4-FFF2-40B4-BE49-F238E27FC236}">
                    <a16:creationId xmlns:a16="http://schemas.microsoft.com/office/drawing/2014/main" id="{0A243DE7-AD0E-4869-A56F-5774FAFF8EED}"/>
                  </a:ext>
                </a:extLst>
              </p:cNvPr>
              <p:cNvSpPr>
                <a:spLocks/>
              </p:cNvSpPr>
              <p:nvPr/>
            </p:nvSpPr>
            <p:spPr bwMode="auto">
              <a:xfrm>
                <a:off x="2585" y="2192"/>
                <a:ext cx="369" cy="374"/>
              </a:xfrm>
              <a:custGeom>
                <a:avLst/>
                <a:gdLst>
                  <a:gd name="T0" fmla="*/ 0 w 328"/>
                  <a:gd name="T1" fmla="*/ 7 h 402"/>
                  <a:gd name="T2" fmla="*/ 13215 w 328"/>
                  <a:gd name="T3" fmla="*/ 0 h 402"/>
                  <a:gd name="T4" fmla="*/ 25593 w 328"/>
                  <a:gd name="T5" fmla="*/ 23 h 402"/>
                  <a:gd name="T6" fmla="*/ 21168 w 328"/>
                  <a:gd name="T7" fmla="*/ 24 h 402"/>
                  <a:gd name="T8" fmla="*/ 19668 w 328"/>
                  <a:gd name="T9" fmla="*/ 25 h 402"/>
                  <a:gd name="T10" fmla="*/ 16865 w 328"/>
                  <a:gd name="T11" fmla="*/ 26 h 402"/>
                  <a:gd name="T12" fmla="*/ 14866 w 328"/>
                  <a:gd name="T13" fmla="*/ 25 h 402"/>
                  <a:gd name="T14" fmla="*/ 12921 w 328"/>
                  <a:gd name="T15" fmla="*/ 27 h 402"/>
                  <a:gd name="T16" fmla="*/ 11287 w 328"/>
                  <a:gd name="T17" fmla="*/ 27 h 402"/>
                  <a:gd name="T18" fmla="*/ 0 w 328"/>
                  <a:gd name="T19" fmla="*/ 7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8"/>
                  <a:gd name="T31" fmla="*/ 0 h 402"/>
                  <a:gd name="T32" fmla="*/ 328 w 328"/>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8" h="402">
                    <a:moveTo>
                      <a:pt x="0" y="76"/>
                    </a:moveTo>
                    <a:lnTo>
                      <a:pt x="170" y="0"/>
                    </a:lnTo>
                    <a:lnTo>
                      <a:pt x="328" y="334"/>
                    </a:lnTo>
                    <a:lnTo>
                      <a:pt x="272" y="352"/>
                    </a:lnTo>
                    <a:lnTo>
                      <a:pt x="252" y="366"/>
                    </a:lnTo>
                    <a:lnTo>
                      <a:pt x="216" y="378"/>
                    </a:lnTo>
                    <a:lnTo>
                      <a:pt x="190" y="368"/>
                    </a:lnTo>
                    <a:lnTo>
                      <a:pt x="166" y="392"/>
                    </a:lnTo>
                    <a:lnTo>
                      <a:pt x="144" y="402"/>
                    </a:lnTo>
                    <a:lnTo>
                      <a:pt x="0" y="76"/>
                    </a:lnTo>
                    <a:close/>
                  </a:path>
                </a:pathLst>
              </a:custGeom>
              <a:solidFill>
                <a:schemeClr val="hlink">
                  <a:alpha val="50195"/>
                </a:schemeClr>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8" name="Freeform 18">
                <a:extLst>
                  <a:ext uri="{FF2B5EF4-FFF2-40B4-BE49-F238E27FC236}">
                    <a16:creationId xmlns:a16="http://schemas.microsoft.com/office/drawing/2014/main" id="{AED7F6A6-00A2-4ABE-B424-380E74D53D7F}"/>
                  </a:ext>
                </a:extLst>
              </p:cNvPr>
              <p:cNvSpPr>
                <a:spLocks/>
              </p:cNvSpPr>
              <p:nvPr/>
            </p:nvSpPr>
            <p:spPr bwMode="auto">
              <a:xfrm>
                <a:off x="3150" y="1768"/>
                <a:ext cx="205" cy="328"/>
              </a:xfrm>
              <a:custGeom>
                <a:avLst/>
                <a:gdLst>
                  <a:gd name="T0" fmla="*/ 3277 w 182"/>
                  <a:gd name="T1" fmla="*/ 7 h 352"/>
                  <a:gd name="T2" fmla="*/ 4187 w 182"/>
                  <a:gd name="T3" fmla="*/ 7 h 352"/>
                  <a:gd name="T4" fmla="*/ 6473 w 182"/>
                  <a:gd name="T5" fmla="*/ 7 h 352"/>
                  <a:gd name="T6" fmla="*/ 9179 w 182"/>
                  <a:gd name="T7" fmla="*/ 7 h 352"/>
                  <a:gd name="T8" fmla="*/ 10788 w 182"/>
                  <a:gd name="T9" fmla="*/ 7 h 352"/>
                  <a:gd name="T10" fmla="*/ 12746 w 182"/>
                  <a:gd name="T11" fmla="*/ 0 h 352"/>
                  <a:gd name="T12" fmla="*/ 14201 w 182"/>
                  <a:gd name="T13" fmla="*/ 7 h 352"/>
                  <a:gd name="T14" fmla="*/ 12587 w 182"/>
                  <a:gd name="T15" fmla="*/ 7 h 352"/>
                  <a:gd name="T16" fmla="*/ 11140 w 182"/>
                  <a:gd name="T17" fmla="*/ 7 h 352"/>
                  <a:gd name="T18" fmla="*/ 11736 w 182"/>
                  <a:gd name="T19" fmla="*/ 7 h 352"/>
                  <a:gd name="T20" fmla="*/ 14890 w 182"/>
                  <a:gd name="T21" fmla="*/ 10 h 352"/>
                  <a:gd name="T22" fmla="*/ 13594 w 182"/>
                  <a:gd name="T23" fmla="*/ 14 h 352"/>
                  <a:gd name="T24" fmla="*/ 14510 w 182"/>
                  <a:gd name="T25" fmla="*/ 17 h 352"/>
                  <a:gd name="T26" fmla="*/ 10154 w 182"/>
                  <a:gd name="T27" fmla="*/ 25 h 352"/>
                  <a:gd name="T28" fmla="*/ 6423 w 182"/>
                  <a:gd name="T29" fmla="*/ 25 h 352"/>
                  <a:gd name="T30" fmla="*/ 1954 w 182"/>
                  <a:gd name="T31" fmla="*/ 26 h 352"/>
                  <a:gd name="T32" fmla="*/ 4022 w 182"/>
                  <a:gd name="T33" fmla="*/ 19 h 352"/>
                  <a:gd name="T34" fmla="*/ 4022 w 182"/>
                  <a:gd name="T35" fmla="*/ 15 h 352"/>
                  <a:gd name="T36" fmla="*/ 3277 w 182"/>
                  <a:gd name="T37" fmla="*/ 14 h 352"/>
                  <a:gd name="T38" fmla="*/ 1704 w 182"/>
                  <a:gd name="T39" fmla="*/ 13 h 352"/>
                  <a:gd name="T40" fmla="*/ 0 w 182"/>
                  <a:gd name="T41" fmla="*/ 10 h 352"/>
                  <a:gd name="T42" fmla="*/ 0 w 182"/>
                  <a:gd name="T43" fmla="*/ 7 h 352"/>
                  <a:gd name="T44" fmla="*/ 3277 w 182"/>
                  <a:gd name="T45" fmla="*/ 7 h 3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2"/>
                  <a:gd name="T70" fmla="*/ 0 h 352"/>
                  <a:gd name="T71" fmla="*/ 182 w 182"/>
                  <a:gd name="T72" fmla="*/ 352 h 3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2" h="352">
                    <a:moveTo>
                      <a:pt x="40" y="20"/>
                    </a:moveTo>
                    <a:lnTo>
                      <a:pt x="52" y="90"/>
                    </a:lnTo>
                    <a:lnTo>
                      <a:pt x="80" y="106"/>
                    </a:lnTo>
                    <a:lnTo>
                      <a:pt x="112" y="54"/>
                    </a:lnTo>
                    <a:lnTo>
                      <a:pt x="132" y="16"/>
                    </a:lnTo>
                    <a:lnTo>
                      <a:pt x="156" y="0"/>
                    </a:lnTo>
                    <a:lnTo>
                      <a:pt x="174" y="24"/>
                    </a:lnTo>
                    <a:lnTo>
                      <a:pt x="154" y="30"/>
                    </a:lnTo>
                    <a:lnTo>
                      <a:pt x="136" y="60"/>
                    </a:lnTo>
                    <a:lnTo>
                      <a:pt x="144" y="78"/>
                    </a:lnTo>
                    <a:lnTo>
                      <a:pt x="182" y="132"/>
                    </a:lnTo>
                    <a:lnTo>
                      <a:pt x="166" y="180"/>
                    </a:lnTo>
                    <a:lnTo>
                      <a:pt x="178" y="218"/>
                    </a:lnTo>
                    <a:lnTo>
                      <a:pt x="124" y="340"/>
                    </a:lnTo>
                    <a:lnTo>
                      <a:pt x="78" y="340"/>
                    </a:lnTo>
                    <a:lnTo>
                      <a:pt x="24" y="352"/>
                    </a:lnTo>
                    <a:lnTo>
                      <a:pt x="50" y="258"/>
                    </a:lnTo>
                    <a:lnTo>
                      <a:pt x="50" y="192"/>
                    </a:lnTo>
                    <a:lnTo>
                      <a:pt x="40" y="172"/>
                    </a:lnTo>
                    <a:lnTo>
                      <a:pt x="20" y="168"/>
                    </a:lnTo>
                    <a:lnTo>
                      <a:pt x="0" y="134"/>
                    </a:lnTo>
                    <a:lnTo>
                      <a:pt x="0" y="98"/>
                    </a:lnTo>
                    <a:lnTo>
                      <a:pt x="40" y="20"/>
                    </a:lnTo>
                    <a:close/>
                  </a:path>
                </a:pathLst>
              </a:custGeom>
              <a:solidFill>
                <a:srgbClr val="FFFF00">
                  <a:alpha val="50195"/>
                </a:srgbClr>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89" name="Freeform 19">
                <a:extLst>
                  <a:ext uri="{FF2B5EF4-FFF2-40B4-BE49-F238E27FC236}">
                    <a16:creationId xmlns:a16="http://schemas.microsoft.com/office/drawing/2014/main" id="{541753EA-5AB7-4CD0-8E57-8490FFF3ABA2}"/>
                  </a:ext>
                </a:extLst>
              </p:cNvPr>
              <p:cNvSpPr>
                <a:spLocks/>
              </p:cNvSpPr>
              <p:nvPr/>
            </p:nvSpPr>
            <p:spPr bwMode="auto">
              <a:xfrm>
                <a:off x="2864" y="1828"/>
                <a:ext cx="261" cy="193"/>
              </a:xfrm>
              <a:custGeom>
                <a:avLst/>
                <a:gdLst>
                  <a:gd name="T0" fmla="*/ 3099 w 232"/>
                  <a:gd name="T1" fmla="*/ 0 h 208"/>
                  <a:gd name="T2" fmla="*/ 1317 w 232"/>
                  <a:gd name="T3" fmla="*/ 6 h 208"/>
                  <a:gd name="T4" fmla="*/ 0 w 232"/>
                  <a:gd name="T5" fmla="*/ 6 h 208"/>
                  <a:gd name="T6" fmla="*/ 650 w 232"/>
                  <a:gd name="T7" fmla="*/ 7 h 208"/>
                  <a:gd name="T8" fmla="*/ 4623 w 232"/>
                  <a:gd name="T9" fmla="*/ 9 h 208"/>
                  <a:gd name="T10" fmla="*/ 7061 w 232"/>
                  <a:gd name="T11" fmla="*/ 13 h 208"/>
                  <a:gd name="T12" fmla="*/ 7506 w 232"/>
                  <a:gd name="T13" fmla="*/ 14 h 208"/>
                  <a:gd name="T14" fmla="*/ 9372 w 232"/>
                  <a:gd name="T15" fmla="*/ 12 h 208"/>
                  <a:gd name="T16" fmla="*/ 13205 w 232"/>
                  <a:gd name="T17" fmla="*/ 11 h 208"/>
                  <a:gd name="T18" fmla="*/ 15168 w 232"/>
                  <a:gd name="T19" fmla="*/ 12 h 208"/>
                  <a:gd name="T20" fmla="*/ 17274 w 232"/>
                  <a:gd name="T21" fmla="*/ 11 h 208"/>
                  <a:gd name="T22" fmla="*/ 18135 w 232"/>
                  <a:gd name="T23" fmla="*/ 9 h 208"/>
                  <a:gd name="T24" fmla="*/ 15013 w 232"/>
                  <a:gd name="T25" fmla="*/ 6 h 208"/>
                  <a:gd name="T26" fmla="*/ 12921 w 232"/>
                  <a:gd name="T27" fmla="*/ 6 h 208"/>
                  <a:gd name="T28" fmla="*/ 12848 w 232"/>
                  <a:gd name="T29" fmla="*/ 6 h 208"/>
                  <a:gd name="T30" fmla="*/ 11174 w 232"/>
                  <a:gd name="T31" fmla="*/ 2 h 208"/>
                  <a:gd name="T32" fmla="*/ 10151 w 232"/>
                  <a:gd name="T33" fmla="*/ 6 h 208"/>
                  <a:gd name="T34" fmla="*/ 7880 w 232"/>
                  <a:gd name="T35" fmla="*/ 6 h 208"/>
                  <a:gd name="T36" fmla="*/ 5794 w 232"/>
                  <a:gd name="T37" fmla="*/ 6 h 208"/>
                  <a:gd name="T38" fmla="*/ 3617 w 232"/>
                  <a:gd name="T39" fmla="*/ 6 h 208"/>
                  <a:gd name="T40" fmla="*/ 3099 w 232"/>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208"/>
                  <a:gd name="T65" fmla="*/ 232 w 232"/>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208">
                    <a:moveTo>
                      <a:pt x="40" y="0"/>
                    </a:moveTo>
                    <a:lnTo>
                      <a:pt x="16" y="28"/>
                    </a:lnTo>
                    <a:lnTo>
                      <a:pt x="0" y="82"/>
                    </a:lnTo>
                    <a:lnTo>
                      <a:pt x="8" y="122"/>
                    </a:lnTo>
                    <a:lnTo>
                      <a:pt x="60" y="142"/>
                    </a:lnTo>
                    <a:lnTo>
                      <a:pt x="90" y="192"/>
                    </a:lnTo>
                    <a:lnTo>
                      <a:pt x="96" y="208"/>
                    </a:lnTo>
                    <a:lnTo>
                      <a:pt x="120" y="188"/>
                    </a:lnTo>
                    <a:lnTo>
                      <a:pt x="168" y="174"/>
                    </a:lnTo>
                    <a:lnTo>
                      <a:pt x="194" y="176"/>
                    </a:lnTo>
                    <a:lnTo>
                      <a:pt x="220" y="166"/>
                    </a:lnTo>
                    <a:lnTo>
                      <a:pt x="232" y="146"/>
                    </a:lnTo>
                    <a:lnTo>
                      <a:pt x="192" y="82"/>
                    </a:lnTo>
                    <a:lnTo>
                      <a:pt x="166" y="54"/>
                    </a:lnTo>
                    <a:lnTo>
                      <a:pt x="164" y="14"/>
                    </a:lnTo>
                    <a:lnTo>
                      <a:pt x="142" y="2"/>
                    </a:lnTo>
                    <a:lnTo>
                      <a:pt x="130" y="10"/>
                    </a:lnTo>
                    <a:lnTo>
                      <a:pt x="100" y="46"/>
                    </a:lnTo>
                    <a:lnTo>
                      <a:pt x="74" y="60"/>
                    </a:lnTo>
                    <a:lnTo>
                      <a:pt x="46" y="48"/>
                    </a:lnTo>
                    <a:lnTo>
                      <a:pt x="40" y="0"/>
                    </a:lnTo>
                    <a:close/>
                  </a:path>
                </a:pathLst>
              </a:cu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sp>
            <p:nvSpPr>
              <p:cNvPr id="24590" name="Freeform 20">
                <a:extLst>
                  <a:ext uri="{FF2B5EF4-FFF2-40B4-BE49-F238E27FC236}">
                    <a16:creationId xmlns:a16="http://schemas.microsoft.com/office/drawing/2014/main" id="{5D16EEF5-67D8-4278-B800-A7395DF6A9B6}"/>
                  </a:ext>
                </a:extLst>
              </p:cNvPr>
              <p:cNvSpPr>
                <a:spLocks/>
              </p:cNvSpPr>
              <p:nvPr/>
            </p:nvSpPr>
            <p:spPr bwMode="auto">
              <a:xfrm>
                <a:off x="3107" y="1997"/>
                <a:ext cx="84" cy="80"/>
              </a:xfrm>
              <a:custGeom>
                <a:avLst/>
                <a:gdLst>
                  <a:gd name="T0" fmla="*/ 5511 w 74"/>
                  <a:gd name="T1" fmla="*/ 0 h 86"/>
                  <a:gd name="T2" fmla="*/ 8061 w 74"/>
                  <a:gd name="T3" fmla="*/ 7 h 86"/>
                  <a:gd name="T4" fmla="*/ 6398 w 74"/>
                  <a:gd name="T5" fmla="*/ 7 h 86"/>
                  <a:gd name="T6" fmla="*/ 1761 w 74"/>
                  <a:gd name="T7" fmla="*/ 7 h 86"/>
                  <a:gd name="T8" fmla="*/ 0 w 74"/>
                  <a:gd name="T9" fmla="*/ 7 h 86"/>
                  <a:gd name="T10" fmla="*/ 0 w 74"/>
                  <a:gd name="T11" fmla="*/ 7 h 86"/>
                  <a:gd name="T12" fmla="*/ 3768 w 74"/>
                  <a:gd name="T13" fmla="*/ 4 h 86"/>
                  <a:gd name="T14" fmla="*/ 5511 w 74"/>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86"/>
                  <a:gd name="T26" fmla="*/ 74 w 74"/>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86">
                    <a:moveTo>
                      <a:pt x="50" y="0"/>
                    </a:moveTo>
                    <a:lnTo>
                      <a:pt x="74" y="36"/>
                    </a:lnTo>
                    <a:lnTo>
                      <a:pt x="60" y="86"/>
                    </a:lnTo>
                    <a:lnTo>
                      <a:pt x="16" y="78"/>
                    </a:lnTo>
                    <a:lnTo>
                      <a:pt x="0" y="80"/>
                    </a:lnTo>
                    <a:lnTo>
                      <a:pt x="0" y="60"/>
                    </a:lnTo>
                    <a:lnTo>
                      <a:pt x="34" y="4"/>
                    </a:lnTo>
                    <a:lnTo>
                      <a:pt x="50" y="0"/>
                    </a:lnTo>
                    <a:close/>
                  </a:path>
                </a:pathLst>
              </a:cu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latin typeface="Arial" panose="020B0604020202020204" pitchFamily="34" charset="0"/>
                  <a:ea typeface="ＭＳ Ｐゴシック" panose="020B0600070205080204" pitchFamily="34" charset="-128"/>
                  <a:cs typeface="Arial"/>
                </a:endParaRPr>
              </a:p>
            </p:txBody>
          </p:sp>
        </p:grpSp>
      </p:grpSp>
      <p:sp>
        <p:nvSpPr>
          <p:cNvPr id="24578" name="TextBox 20">
            <a:extLst>
              <a:ext uri="{FF2B5EF4-FFF2-40B4-BE49-F238E27FC236}">
                <a16:creationId xmlns:a16="http://schemas.microsoft.com/office/drawing/2014/main" id="{611DB310-7AFD-42B9-A837-C7E2C507C751}"/>
              </a:ext>
            </a:extLst>
          </p:cNvPr>
          <p:cNvSpPr txBox="1">
            <a:spLocks noChangeArrowheads="1"/>
          </p:cNvSpPr>
          <p:nvPr/>
        </p:nvSpPr>
        <p:spPr bwMode="auto">
          <a:xfrm>
            <a:off x="1524000" y="6176171"/>
            <a:ext cx="9144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pPr>
            <a:r>
              <a:rPr lang="en-GB" altLang="en-US" sz="30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“Wow – look at the size of his model !”</a:t>
            </a:r>
          </a:p>
        </p:txBody>
      </p:sp>
      <p:sp>
        <p:nvSpPr>
          <p:cNvPr id="4" name="Slide Number Placeholder 3">
            <a:extLst>
              <a:ext uri="{FF2B5EF4-FFF2-40B4-BE49-F238E27FC236}">
                <a16:creationId xmlns:a16="http://schemas.microsoft.com/office/drawing/2014/main" id="{AE012B48-80FA-4784-B281-073795F4862E}"/>
              </a:ext>
            </a:extLst>
          </p:cNvPr>
          <p:cNvSpPr>
            <a:spLocks noGrp="1"/>
          </p:cNvSpPr>
          <p:nvPr>
            <p:ph type="sldNum" sz="quarter" idx="12"/>
          </p:nvPr>
        </p:nvSpPr>
        <p:spPr/>
        <p:txBody>
          <a:bodyPr/>
          <a:lstStyle/>
          <a:p>
            <a:fld id="{9C5188A2-9321-6042-A206-4A6E154C04BE}" type="slidenum">
              <a:rPr lang="en-US" smtClean="0"/>
              <a:pPr/>
              <a:t>26</a:t>
            </a:fld>
            <a:endParaRPr lang="en-US"/>
          </a:p>
        </p:txBody>
      </p:sp>
    </p:spTree>
    <p:extLst>
      <p:ext uri="{BB962C8B-B14F-4D97-AF65-F5344CB8AC3E}">
        <p14:creationId xmlns:p14="http://schemas.microsoft.com/office/powerpoint/2010/main" val="290514379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9D31D417-833A-4747-8C69-CE814951E657}"/>
              </a:ext>
            </a:extLst>
          </p:cNvPr>
          <p:cNvSpPr>
            <a:spLocks noGrp="1"/>
          </p:cNvSpPr>
          <p:nvPr>
            <p:ph type="body" sz="quarter" idx="10"/>
          </p:nvPr>
        </p:nvSpPr>
        <p:spPr>
          <a:xfrm>
            <a:off x="4948251" y="860745"/>
            <a:ext cx="2094388" cy="557155"/>
          </a:xfrm>
        </p:spPr>
        <p:txBody>
          <a:bodyPr/>
          <a:lstStyle/>
          <a:p>
            <a:pPr algn="ctr"/>
            <a:r>
              <a:rPr lang="en-US" altLang="en-US" dirty="0">
                <a:ea typeface="ＭＳ Ｐゴシック" panose="020B0600070205080204" pitchFamily="34" charset="-128"/>
              </a:rPr>
              <a:t>Summary</a:t>
            </a:r>
          </a:p>
        </p:txBody>
      </p:sp>
      <p:sp>
        <p:nvSpPr>
          <p:cNvPr id="2" name="Text Placeholder 1">
            <a:extLst>
              <a:ext uri="{FF2B5EF4-FFF2-40B4-BE49-F238E27FC236}">
                <a16:creationId xmlns:a16="http://schemas.microsoft.com/office/drawing/2014/main" id="{6FBE9339-E548-4723-9855-96B0C80A9700}"/>
              </a:ext>
            </a:extLst>
          </p:cNvPr>
          <p:cNvSpPr>
            <a:spLocks noGrp="1"/>
          </p:cNvSpPr>
          <p:nvPr>
            <p:ph type="body" sz="quarter" idx="13"/>
          </p:nvPr>
        </p:nvSpPr>
        <p:spPr>
          <a:xfrm>
            <a:off x="1018672" y="2011124"/>
            <a:ext cx="10358573" cy="4123953"/>
          </a:xfrm>
        </p:spPr>
        <p:txBody>
          <a:bodyPr/>
          <a:lstStyle/>
          <a:p>
            <a:r>
              <a:rPr lang="en-US" altLang="en-US" sz="2800" dirty="0">
                <a:ea typeface="ＭＳ Ｐゴシック" panose="020B0600070205080204" pitchFamily="34" charset="-128"/>
              </a:rPr>
              <a:t>Very few people are ‘natural’ presenters</a:t>
            </a:r>
          </a:p>
          <a:p>
            <a:r>
              <a:rPr lang="en-US" altLang="en-US" sz="2800" dirty="0">
                <a:ea typeface="ＭＳ Ｐゴシック" panose="020B0600070205080204" pitchFamily="34" charset="-128"/>
              </a:rPr>
              <a:t>It is quite normal to be nervous about speaking in public</a:t>
            </a:r>
          </a:p>
          <a:p>
            <a:r>
              <a:rPr lang="en-US" altLang="en-US" sz="2800" dirty="0">
                <a:ea typeface="ＭＳ Ｐゴシック" panose="020B0600070205080204" pitchFamily="34" charset="-128"/>
              </a:rPr>
              <a:t>The times that you are not nervous are the ones where you risk giving a bad talk</a:t>
            </a:r>
          </a:p>
          <a:p>
            <a:r>
              <a:rPr lang="en-US" altLang="en-US" sz="2800" dirty="0">
                <a:ea typeface="ＭＳ Ｐゴシック" panose="020B0600070205080204" pitchFamily="34" charset="-128"/>
              </a:rPr>
              <a:t>The more you present, the better you will get</a:t>
            </a:r>
          </a:p>
          <a:p>
            <a:r>
              <a:rPr lang="en-US" altLang="en-US" sz="2800" dirty="0">
                <a:ea typeface="ＭＳ Ｐゴシック" panose="020B0600070205080204" pitchFamily="34" charset="-128"/>
              </a:rPr>
              <a:t>Think of it as an opportunity as well as a challenge</a:t>
            </a:r>
          </a:p>
          <a:p>
            <a:endParaRPr lang="en-US" sz="2800" dirty="0"/>
          </a:p>
        </p:txBody>
      </p:sp>
      <p:sp>
        <p:nvSpPr>
          <p:cNvPr id="3" name="Slide Number Placeholder 2">
            <a:extLst>
              <a:ext uri="{FF2B5EF4-FFF2-40B4-BE49-F238E27FC236}">
                <a16:creationId xmlns:a16="http://schemas.microsoft.com/office/drawing/2014/main" id="{51938850-874B-4E54-A50E-822E2A02D2F8}"/>
              </a:ext>
            </a:extLst>
          </p:cNvPr>
          <p:cNvSpPr>
            <a:spLocks noGrp="1"/>
          </p:cNvSpPr>
          <p:nvPr>
            <p:ph type="sldNum" sz="quarter" idx="12"/>
          </p:nvPr>
        </p:nvSpPr>
        <p:spPr/>
        <p:txBody>
          <a:bodyPr/>
          <a:lstStyle/>
          <a:p>
            <a:fld id="{9C5188A2-9321-6042-A206-4A6E154C04BE}" type="slidenum">
              <a:rPr lang="en-US" smtClean="0"/>
              <a:pPr/>
              <a:t>27</a:t>
            </a:fld>
            <a:endParaRPr lang="en-US"/>
          </a:p>
        </p:txBody>
      </p:sp>
    </p:spTree>
    <p:extLst>
      <p:ext uri="{BB962C8B-B14F-4D97-AF65-F5344CB8AC3E}">
        <p14:creationId xmlns:p14="http://schemas.microsoft.com/office/powerpoint/2010/main" val="3383174323"/>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754" y="1442368"/>
            <a:ext cx="7567246" cy="1809928"/>
          </a:xfrm>
        </p:spPr>
        <p:txBody>
          <a:bodyPr/>
          <a:lstStyle/>
          <a:p>
            <a:pPr algn="ctr"/>
            <a:r>
              <a:rPr lang="en-US" sz="4000" b="0" dirty="0"/>
              <a:t>Career Advice Across the Globe -</a:t>
            </a:r>
            <a:br>
              <a:rPr lang="en-US" sz="4000" b="0" dirty="0"/>
            </a:br>
            <a:r>
              <a:rPr lang="en-US" sz="4000" b="0" dirty="0"/>
              <a:t>“Effectively Communicating &amp; Presenting Your Research”</a:t>
            </a:r>
            <a:endParaRPr lang="en-US" sz="4000" dirty="0"/>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3</a:t>
            </a:r>
          </a:p>
        </p:txBody>
      </p:sp>
      <p:sp>
        <p:nvSpPr>
          <p:cNvPr id="4" name="TextBox 3"/>
          <p:cNvSpPr txBox="1"/>
          <p:nvPr/>
        </p:nvSpPr>
        <p:spPr>
          <a:xfrm>
            <a:off x="1016950" y="871671"/>
            <a:ext cx="2144994" cy="369332"/>
          </a:xfrm>
          <a:prstGeom prst="rect">
            <a:avLst/>
          </a:prstGeom>
          <a:noFill/>
        </p:spPr>
        <p:txBody>
          <a:bodyPr wrap="square" rtlCol="0">
            <a:spAutoFit/>
          </a:bodyPr>
          <a:lstStyle/>
          <a:p>
            <a:r>
              <a:rPr lang="en-US" dirty="0">
                <a:latin typeface="Open Sans" charset="0"/>
                <a:ea typeface="Open Sans" charset="0"/>
                <a:cs typeface="Open Sans" charset="0"/>
              </a:rPr>
              <a:t>PRESENTER</a:t>
            </a:r>
          </a:p>
        </p:txBody>
      </p:sp>
      <p:sp>
        <p:nvSpPr>
          <p:cNvPr id="5" name="Text Placeholder 3">
            <a:extLst>
              <a:ext uri="{FF2B5EF4-FFF2-40B4-BE49-F238E27FC236}">
                <a16:creationId xmlns:a16="http://schemas.microsoft.com/office/drawing/2014/main" id="{D6160E4B-BB0E-4408-999F-044FCE53670D}"/>
              </a:ext>
            </a:extLst>
          </p:cNvPr>
          <p:cNvSpPr txBox="1">
            <a:spLocks/>
          </p:cNvSpPr>
          <p:nvPr/>
        </p:nvSpPr>
        <p:spPr>
          <a:xfrm>
            <a:off x="4923692" y="4092974"/>
            <a:ext cx="7268308" cy="24045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3000" b="1" dirty="0">
                <a:solidFill>
                  <a:schemeClr val="bg1"/>
                </a:solidFill>
              </a:rPr>
              <a:t>Presenter:</a:t>
            </a:r>
          </a:p>
          <a:p>
            <a:pPr marL="0" indent="0">
              <a:lnSpc>
                <a:spcPct val="100000"/>
              </a:lnSpc>
              <a:spcBef>
                <a:spcPts val="0"/>
              </a:spcBef>
              <a:buNone/>
            </a:pPr>
            <a:r>
              <a:rPr lang="en-US" b="1" dirty="0" err="1">
                <a:solidFill>
                  <a:schemeClr val="bg1"/>
                </a:solidFill>
              </a:rPr>
              <a:t>Surachat</a:t>
            </a:r>
            <a:r>
              <a:rPr lang="en-US" b="1" dirty="0">
                <a:solidFill>
                  <a:schemeClr val="bg1"/>
                </a:solidFill>
              </a:rPr>
              <a:t> </a:t>
            </a:r>
            <a:r>
              <a:rPr lang="en-US" b="1" dirty="0" err="1">
                <a:solidFill>
                  <a:schemeClr val="bg1"/>
                </a:solidFill>
              </a:rPr>
              <a:t>Ngorsuraches</a:t>
            </a:r>
            <a:r>
              <a:rPr lang="en-US" b="1" dirty="0">
                <a:solidFill>
                  <a:schemeClr val="bg1"/>
                </a:solidFill>
              </a:rPr>
              <a:t>, PhD</a:t>
            </a:r>
          </a:p>
          <a:p>
            <a:pPr marL="0" indent="0">
              <a:lnSpc>
                <a:spcPct val="100000"/>
              </a:lnSpc>
              <a:spcBef>
                <a:spcPts val="0"/>
              </a:spcBef>
              <a:buNone/>
            </a:pPr>
            <a:r>
              <a:rPr lang="en-US" sz="2400" dirty="0">
                <a:solidFill>
                  <a:schemeClr val="bg1"/>
                </a:solidFill>
              </a:rPr>
              <a:t>Associate Professor </a:t>
            </a:r>
          </a:p>
          <a:p>
            <a:pPr marL="0" indent="0">
              <a:lnSpc>
                <a:spcPct val="100000"/>
              </a:lnSpc>
              <a:spcBef>
                <a:spcPts val="0"/>
              </a:spcBef>
              <a:buNone/>
            </a:pPr>
            <a:r>
              <a:rPr lang="en-US" sz="2400" dirty="0">
                <a:solidFill>
                  <a:schemeClr val="bg1"/>
                </a:solidFill>
              </a:rPr>
              <a:t>South Dakota State University </a:t>
            </a:r>
          </a:p>
          <a:p>
            <a:pPr marL="0" indent="0">
              <a:lnSpc>
                <a:spcPct val="100000"/>
              </a:lnSpc>
              <a:spcBef>
                <a:spcPts val="0"/>
              </a:spcBef>
              <a:buNone/>
            </a:pPr>
            <a:r>
              <a:rPr lang="en-US" sz="2400" dirty="0">
                <a:solidFill>
                  <a:schemeClr val="bg1"/>
                </a:solidFill>
              </a:rPr>
              <a:t>College of Pharmacy and Allied Health Professions Brookings, SD, USA</a:t>
            </a:r>
          </a:p>
        </p:txBody>
      </p:sp>
    </p:spTree>
    <p:extLst>
      <p:ext uri="{BB962C8B-B14F-4D97-AF65-F5344CB8AC3E}">
        <p14:creationId xmlns:p14="http://schemas.microsoft.com/office/powerpoint/2010/main" val="806829787"/>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2261055"/>
            <a:ext cx="9144000" cy="1470025"/>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70000"/>
              </a:lnSpc>
            </a:pPr>
            <a:r>
              <a:rPr lang="en-US" sz="6000" b="1" dirty="0">
                <a:solidFill>
                  <a:prstClr val="white"/>
                </a:solidFill>
                <a:latin typeface="Helvetica" charset="0"/>
                <a:ea typeface="Helvetica" charset="0"/>
                <a:cs typeface="Helvetica" charset="0"/>
              </a:rPr>
              <a:t>Patient Engagement in the Management of </a:t>
            </a:r>
          </a:p>
          <a:p>
            <a:pPr>
              <a:lnSpc>
                <a:spcPct val="170000"/>
              </a:lnSpc>
            </a:pPr>
            <a:r>
              <a:rPr lang="en-US" sz="6000" b="1" dirty="0">
                <a:solidFill>
                  <a:prstClr val="white"/>
                </a:solidFill>
                <a:latin typeface="Helvetica" charset="0"/>
                <a:ea typeface="Helvetica" charset="0"/>
                <a:cs typeface="Helvetica" charset="0"/>
              </a:rPr>
              <a:t>Multiple Chronic Conditions (MCC)</a:t>
            </a:r>
          </a:p>
        </p:txBody>
      </p:sp>
      <p:sp>
        <p:nvSpPr>
          <p:cNvPr id="2" name="Rectangle 1"/>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TextBox 2"/>
          <p:cNvSpPr txBox="1"/>
          <p:nvPr/>
        </p:nvSpPr>
        <p:spPr>
          <a:xfrm>
            <a:off x="1673088" y="4199060"/>
            <a:ext cx="8942576" cy="369332"/>
          </a:xfrm>
          <a:prstGeom prst="rect">
            <a:avLst/>
          </a:prstGeom>
          <a:noFill/>
        </p:spPr>
        <p:txBody>
          <a:bodyPr wrap="none" rtlCol="0">
            <a:spAutoFit/>
          </a:bodyPr>
          <a:lstStyle/>
          <a:p>
            <a:pPr defTabSz="457200"/>
            <a:r>
              <a:rPr lang="en-US" b="1" dirty="0">
                <a:solidFill>
                  <a:srgbClr val="FF0000"/>
                </a:solidFill>
                <a:latin typeface="Calibri"/>
              </a:rPr>
              <a:t>NOTE</a:t>
            </a:r>
            <a:r>
              <a:rPr lang="en-US" b="1">
                <a:solidFill>
                  <a:srgbClr val="FF0000"/>
                </a:solidFill>
                <a:latin typeface="Calibri"/>
              </a:rPr>
              <a:t>: For Educational </a:t>
            </a:r>
            <a:r>
              <a:rPr lang="en-US" b="1" dirty="0">
                <a:solidFill>
                  <a:srgbClr val="FF0000"/>
                </a:solidFill>
                <a:latin typeface="Calibri"/>
              </a:rPr>
              <a:t>Purpose Only. This is not a serious presentation but for example only</a:t>
            </a:r>
          </a:p>
        </p:txBody>
      </p:sp>
    </p:spTree>
    <p:extLst>
      <p:ext uri="{BB962C8B-B14F-4D97-AF65-F5344CB8AC3E}">
        <p14:creationId xmlns:p14="http://schemas.microsoft.com/office/powerpoint/2010/main" val="76032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791812" y="873379"/>
            <a:ext cx="7712827" cy="524599"/>
          </a:xfrm>
        </p:spPr>
        <p:txBody>
          <a:bodyPr/>
          <a:lstStyle/>
          <a:p>
            <a:pPr algn="ctr"/>
            <a:r>
              <a:rPr lang="en-US" dirty="0"/>
              <a:t>Objectives</a:t>
            </a:r>
          </a:p>
          <a:p>
            <a:endParaRPr lang="en-US" dirty="0"/>
          </a:p>
        </p:txBody>
      </p:sp>
      <p:sp>
        <p:nvSpPr>
          <p:cNvPr id="6" name="Text Placeholder 5"/>
          <p:cNvSpPr>
            <a:spLocks noGrp="1"/>
          </p:cNvSpPr>
          <p:nvPr>
            <p:ph type="body" sz="quarter" idx="13"/>
          </p:nvPr>
        </p:nvSpPr>
        <p:spPr>
          <a:xfrm>
            <a:off x="474784" y="1520674"/>
            <a:ext cx="11175023" cy="2373922"/>
          </a:xfrm>
        </p:spPr>
        <p:txBody>
          <a:bodyPr/>
          <a:lstStyle/>
          <a:p>
            <a:pPr>
              <a:lnSpc>
                <a:spcPct val="100000"/>
              </a:lnSpc>
              <a:spcAft>
                <a:spcPts val="0"/>
              </a:spcAft>
            </a:pPr>
            <a:r>
              <a:rPr lang="en-US" sz="2400" dirty="0"/>
              <a:t>Career Advice Across the Globe will provide an opportunity for New Professional Members, and soon to graduate students, to hear good practices and experiences straight from HEOR experts. The theme of this session will be “Effectively Communicating &amp; Presenting Your Research.”</a:t>
            </a:r>
          </a:p>
          <a:p>
            <a:pPr>
              <a:lnSpc>
                <a:spcPct val="100000"/>
              </a:lnSpc>
              <a:spcAft>
                <a:spcPts val="0"/>
              </a:spcAft>
            </a:pPr>
            <a:endParaRPr lang="en-US" sz="1800" dirty="0"/>
          </a:p>
          <a:p>
            <a:pPr>
              <a:lnSpc>
                <a:spcPct val="100000"/>
              </a:lnSpc>
              <a:spcAft>
                <a:spcPts val="0"/>
              </a:spcAft>
            </a:pPr>
            <a:r>
              <a:rPr lang="en-US" sz="2400" dirty="0"/>
              <a:t>Upon completion of the presentations there will be time for Q&amp;A and Networking.</a:t>
            </a:r>
          </a:p>
        </p:txBody>
      </p:sp>
      <p:sp>
        <p:nvSpPr>
          <p:cNvPr id="2" name="Slide Number Placeholder 1">
            <a:extLst>
              <a:ext uri="{FF2B5EF4-FFF2-40B4-BE49-F238E27FC236}">
                <a16:creationId xmlns:a16="http://schemas.microsoft.com/office/drawing/2014/main" id="{12B058F6-18B8-4474-8172-DB32CCF12193}"/>
              </a:ext>
            </a:extLst>
          </p:cNvPr>
          <p:cNvSpPr>
            <a:spLocks noGrp="1"/>
          </p:cNvSpPr>
          <p:nvPr>
            <p:ph type="sldNum" sz="quarter" idx="12"/>
          </p:nvPr>
        </p:nvSpPr>
        <p:spPr/>
        <p:txBody>
          <a:bodyPr/>
          <a:lstStyle/>
          <a:p>
            <a:fld id="{9C5188A2-9321-6042-A206-4A6E154C04BE}" type="slidenum">
              <a:rPr lang="en-US" smtClean="0"/>
              <a:pPr/>
              <a:t>3</a:t>
            </a:fld>
            <a:endParaRPr lang="en-US"/>
          </a:p>
        </p:txBody>
      </p:sp>
      <p:pic>
        <p:nvPicPr>
          <p:cNvPr id="7" name="Picture 6">
            <a:extLst>
              <a:ext uri="{FF2B5EF4-FFF2-40B4-BE49-F238E27FC236}">
                <a16:creationId xmlns:a16="http://schemas.microsoft.com/office/drawing/2014/main" id="{829635E8-38EB-4646-B1AE-0A845825C2E9}"/>
              </a:ext>
            </a:extLst>
          </p:cNvPr>
          <p:cNvPicPr>
            <a:picLocks noChangeAspect="1"/>
          </p:cNvPicPr>
          <p:nvPr/>
        </p:nvPicPr>
        <p:blipFill>
          <a:blip r:embed="rId2"/>
          <a:stretch>
            <a:fillRect/>
          </a:stretch>
        </p:blipFill>
        <p:spPr>
          <a:xfrm>
            <a:off x="4162057" y="4017292"/>
            <a:ext cx="3800475" cy="2533650"/>
          </a:xfrm>
          <a:prstGeom prst="rect">
            <a:avLst/>
          </a:prstGeom>
        </p:spPr>
      </p:pic>
    </p:spTree>
    <p:extLst>
      <p:ext uri="{BB962C8B-B14F-4D97-AF65-F5344CB8AC3E}">
        <p14:creationId xmlns:p14="http://schemas.microsoft.com/office/powerpoint/2010/main" val="47987435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35510" y="841022"/>
            <a:ext cx="3578578" cy="575733"/>
          </a:xfrm>
          <a:prstGeom prst="roundRect">
            <a:avLst>
              <a:gd name="adj" fmla="val 45977"/>
            </a:avLst>
          </a:prstGeom>
          <a:gradFill>
            <a:gsLst>
              <a:gs pos="100000">
                <a:srgbClr val="FFFF00"/>
              </a:gs>
              <a:gs pos="100000">
                <a:srgbClr val="FFC000"/>
              </a:gs>
            </a:gsLst>
          </a:gradFill>
          <a:scene3d>
            <a:camera prst="orthographicFront"/>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latin typeface="Calibri"/>
              </a:rPr>
              <a:t>Background</a:t>
            </a:r>
          </a:p>
        </p:txBody>
      </p:sp>
      <p:sp>
        <p:nvSpPr>
          <p:cNvPr id="4" name="Rounded Rectangle 3"/>
          <p:cNvSpPr/>
          <p:nvPr/>
        </p:nvSpPr>
        <p:spPr>
          <a:xfrm>
            <a:off x="6530622" y="2077157"/>
            <a:ext cx="3578578" cy="575733"/>
          </a:xfrm>
          <a:prstGeom prst="roundRect">
            <a:avLst>
              <a:gd name="adj" fmla="val 45977"/>
            </a:avLst>
          </a:prstGeom>
          <a:gradFill>
            <a:gsLst>
              <a:gs pos="10000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latin typeface="Calibri"/>
              </a:rPr>
              <a:t>Project aims</a:t>
            </a:r>
          </a:p>
        </p:txBody>
      </p:sp>
      <p:sp>
        <p:nvSpPr>
          <p:cNvPr id="5" name="Rounded Rectangle 4"/>
          <p:cNvSpPr/>
          <p:nvPr/>
        </p:nvSpPr>
        <p:spPr>
          <a:xfrm>
            <a:off x="6728178" y="3279423"/>
            <a:ext cx="3578578" cy="575733"/>
          </a:xfrm>
          <a:prstGeom prst="roundRect">
            <a:avLst>
              <a:gd name="adj" fmla="val 45977"/>
            </a:avLst>
          </a:prstGeom>
          <a:gradFill>
            <a:gsLst>
              <a:gs pos="100000">
                <a:srgbClr val="EA3AC8"/>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white"/>
                </a:solidFill>
                <a:latin typeface="Calibri"/>
              </a:rPr>
              <a:t>Methods</a:t>
            </a:r>
          </a:p>
        </p:txBody>
      </p:sp>
      <p:sp>
        <p:nvSpPr>
          <p:cNvPr id="6" name="Rounded Rectangle 5"/>
          <p:cNvSpPr/>
          <p:nvPr/>
        </p:nvSpPr>
        <p:spPr>
          <a:xfrm>
            <a:off x="6530622" y="4481689"/>
            <a:ext cx="3578578" cy="575733"/>
          </a:xfrm>
          <a:prstGeom prst="roundRect">
            <a:avLst>
              <a:gd name="adj" fmla="val 45977"/>
            </a:avLst>
          </a:prstGeom>
          <a:gradFill>
            <a:gsLst>
              <a:gs pos="100000">
                <a:srgbClr val="7030A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Calibri"/>
              </a:rPr>
              <a:t>Results &amp; Discussions</a:t>
            </a:r>
          </a:p>
        </p:txBody>
      </p:sp>
      <p:sp>
        <p:nvSpPr>
          <p:cNvPr id="7" name="Rounded Rectangle 6"/>
          <p:cNvSpPr/>
          <p:nvPr/>
        </p:nvSpPr>
        <p:spPr>
          <a:xfrm>
            <a:off x="5842000" y="5492046"/>
            <a:ext cx="3578578" cy="575733"/>
          </a:xfrm>
          <a:prstGeom prst="roundRect">
            <a:avLst>
              <a:gd name="adj" fmla="val 45977"/>
            </a:avLst>
          </a:prstGeom>
          <a:gradFill>
            <a:gsLst>
              <a:gs pos="100000">
                <a:srgbClr val="00B0F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white"/>
                </a:solidFill>
                <a:latin typeface="Calibri"/>
              </a:rPr>
              <a:t>Conclusions</a:t>
            </a:r>
          </a:p>
        </p:txBody>
      </p:sp>
      <p:sp>
        <p:nvSpPr>
          <p:cNvPr id="10" name="Donut 9"/>
          <p:cNvSpPr/>
          <p:nvPr/>
        </p:nvSpPr>
        <p:spPr>
          <a:xfrm>
            <a:off x="1670756" y="756356"/>
            <a:ext cx="4684889" cy="5091288"/>
          </a:xfrm>
          <a:prstGeom prst="donut">
            <a:avLst>
              <a:gd name="adj" fmla="val 2289"/>
            </a:avLst>
          </a:prstGeom>
          <a:gradFill>
            <a:gsLst>
              <a:gs pos="54000">
                <a:srgbClr val="EA3AC8"/>
              </a:gs>
              <a:gs pos="83000">
                <a:srgbClr val="FFC000"/>
              </a:gs>
              <a:gs pos="100000">
                <a:srgbClr val="FFFF00"/>
              </a:gs>
              <a:gs pos="1000">
                <a:srgbClr val="00B0F0"/>
              </a:gs>
              <a:gs pos="26000">
                <a:srgbClr val="7030A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11" name="Rectangle 10"/>
          <p:cNvSpPr/>
          <p:nvPr/>
        </p:nvSpPr>
        <p:spPr>
          <a:xfrm>
            <a:off x="1583267" y="434621"/>
            <a:ext cx="2672644" cy="55484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r>
              <a:rPr lang="en-US" dirty="0">
                <a:solidFill>
                  <a:prstClr val="black"/>
                </a:solidFill>
                <a:latin typeface="Calibri"/>
              </a:rPr>
              <a:t> </a:t>
            </a:r>
          </a:p>
        </p:txBody>
      </p:sp>
      <p:sp>
        <p:nvSpPr>
          <p:cNvPr id="12" name="Oval 11"/>
          <p:cNvSpPr/>
          <p:nvPr/>
        </p:nvSpPr>
        <p:spPr>
          <a:xfrm>
            <a:off x="5147733" y="1106312"/>
            <a:ext cx="270934" cy="310443"/>
          </a:xfrm>
          <a:prstGeom prst="ellipse">
            <a:avLst/>
          </a:prstGeom>
          <a:gradFill>
            <a:gsLst>
              <a:gs pos="10000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p:cNvSpPr/>
          <p:nvPr/>
        </p:nvSpPr>
        <p:spPr>
          <a:xfrm>
            <a:off x="5971822" y="2209801"/>
            <a:ext cx="270934" cy="310443"/>
          </a:xfrm>
          <a:prstGeom prst="ellipse">
            <a:avLst/>
          </a:prstGeom>
          <a:gradFill>
            <a:gsLst>
              <a:gs pos="100000">
                <a:srgbClr val="FFC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Oval 13"/>
          <p:cNvSpPr/>
          <p:nvPr/>
        </p:nvSpPr>
        <p:spPr>
          <a:xfrm>
            <a:off x="6146799" y="3412067"/>
            <a:ext cx="270934" cy="310443"/>
          </a:xfrm>
          <a:prstGeom prst="ellipse">
            <a:avLst/>
          </a:prstGeom>
          <a:gradFill>
            <a:gsLst>
              <a:gs pos="100000">
                <a:srgbClr val="EA3AC8"/>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Oval 14"/>
          <p:cNvSpPr/>
          <p:nvPr/>
        </p:nvSpPr>
        <p:spPr>
          <a:xfrm>
            <a:off x="5706533" y="4614333"/>
            <a:ext cx="270934" cy="310443"/>
          </a:xfrm>
          <a:prstGeom prst="ellipse">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Oval 15"/>
          <p:cNvSpPr/>
          <p:nvPr/>
        </p:nvSpPr>
        <p:spPr>
          <a:xfrm>
            <a:off x="4710288" y="5449714"/>
            <a:ext cx="270934" cy="310443"/>
          </a:xfrm>
          <a:prstGeom prst="ellipse">
            <a:avLst/>
          </a:prstGeom>
          <a:gradFill>
            <a:gsLst>
              <a:gs pos="10000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Oval 16"/>
          <p:cNvSpPr/>
          <p:nvPr/>
        </p:nvSpPr>
        <p:spPr>
          <a:xfrm>
            <a:off x="1984022" y="1157111"/>
            <a:ext cx="4038600" cy="4334934"/>
          </a:xfrm>
          <a:prstGeom prst="ellipse">
            <a:avLst/>
          </a:prstGeom>
          <a:gradFill>
            <a:gsLst>
              <a:gs pos="15000">
                <a:schemeClr val="bg1">
                  <a:lumMod val="65000"/>
                </a:schemeClr>
              </a:gs>
              <a:gs pos="9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400" b="1" dirty="0">
                <a:solidFill>
                  <a:prstClr val="black"/>
                </a:solidFill>
                <a:latin typeface="Calibri"/>
              </a:rPr>
              <a:t>Outline</a:t>
            </a:r>
          </a:p>
          <a:p>
            <a:pPr algn="ctr" defTabSz="457200"/>
            <a:endParaRPr lang="en-US" sz="2400" b="1" dirty="0">
              <a:solidFill>
                <a:prstClr val="black"/>
              </a:solidFill>
              <a:latin typeface="Calibri"/>
            </a:endParaRPr>
          </a:p>
        </p:txBody>
      </p:sp>
      <p:sp>
        <p:nvSpPr>
          <p:cNvPr id="19" name="Rectangle 18"/>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401373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721825" y="1727952"/>
            <a:ext cx="8889022" cy="584775"/>
          </a:xfrm>
          <a:prstGeom prst="rect">
            <a:avLst/>
          </a:prstGeom>
          <a:noFill/>
        </p:spPr>
        <p:txBody>
          <a:bodyPr wrap="square" rtlCol="0">
            <a:spAutoFit/>
          </a:bodyPr>
          <a:lstStyle/>
          <a:p>
            <a:pPr defTabSz="457200"/>
            <a:r>
              <a:rPr lang="en-US" sz="3200" dirty="0">
                <a:solidFill>
                  <a:prstClr val="black"/>
                </a:solidFill>
                <a:latin typeface="Calibri"/>
              </a:rPr>
              <a:t>As of 2014, </a:t>
            </a:r>
            <a:r>
              <a:rPr lang="en-US" sz="3200" b="1" u="sng" dirty="0">
                <a:solidFill>
                  <a:srgbClr val="FF0000"/>
                </a:solidFill>
                <a:latin typeface="Calibri"/>
              </a:rPr>
              <a:t>41 percent </a:t>
            </a:r>
            <a:r>
              <a:rPr lang="en-US" sz="3200" dirty="0">
                <a:solidFill>
                  <a:prstClr val="black"/>
                </a:solidFill>
                <a:latin typeface="Calibri"/>
              </a:rPr>
              <a:t>of American adults had MCC.</a:t>
            </a:r>
          </a:p>
        </p:txBody>
      </p:sp>
      <p:graphicFrame>
        <p:nvGraphicFramePr>
          <p:cNvPr id="17" name="Chart 16"/>
          <p:cNvGraphicFramePr/>
          <p:nvPr>
            <p:extLst/>
          </p:nvPr>
        </p:nvGraphicFramePr>
        <p:xfrm>
          <a:off x="3124199" y="2080601"/>
          <a:ext cx="6084277"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8496299" y="5808486"/>
            <a:ext cx="1154483" cy="246221"/>
          </a:xfrm>
          <a:prstGeom prst="rect">
            <a:avLst/>
          </a:prstGeom>
          <a:noFill/>
        </p:spPr>
        <p:txBody>
          <a:bodyPr wrap="none" rtlCol="0">
            <a:spAutoFit/>
          </a:bodyPr>
          <a:lstStyle/>
          <a:p>
            <a:pPr defTabSz="457200"/>
            <a:r>
              <a:rPr lang="en-US" sz="1000" dirty="0">
                <a:solidFill>
                  <a:prstClr val="black"/>
                </a:solidFill>
                <a:latin typeface="Calibri"/>
              </a:rPr>
              <a:t>RAND Health 2017</a:t>
            </a:r>
          </a:p>
        </p:txBody>
      </p:sp>
      <p:sp>
        <p:nvSpPr>
          <p:cNvPr id="3" name="TextBox 2"/>
          <p:cNvSpPr txBox="1"/>
          <p:nvPr/>
        </p:nvSpPr>
        <p:spPr>
          <a:xfrm>
            <a:off x="1721826" y="468134"/>
            <a:ext cx="2959015" cy="769441"/>
          </a:xfrm>
          <a:prstGeom prst="rect">
            <a:avLst/>
          </a:prstGeom>
          <a:noFill/>
        </p:spPr>
        <p:txBody>
          <a:bodyPr wrap="none" rtlCol="0">
            <a:spAutoFit/>
          </a:bodyPr>
          <a:lstStyle/>
          <a:p>
            <a:pPr defTabSz="457200"/>
            <a:r>
              <a:rPr lang="en-US" sz="4400" b="1" dirty="0">
                <a:solidFill>
                  <a:prstClr val="black"/>
                </a:solidFill>
                <a:latin typeface="Calibri"/>
              </a:rPr>
              <a:t>Background</a:t>
            </a:r>
          </a:p>
        </p:txBody>
      </p:sp>
      <p:sp>
        <p:nvSpPr>
          <p:cNvPr id="6" name="Rectangle 5"/>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468843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2095500" y="1688022"/>
          <a:ext cx="3683976" cy="298938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389967" y="2612547"/>
            <a:ext cx="1095043" cy="461665"/>
          </a:xfrm>
          <a:prstGeom prst="rect">
            <a:avLst/>
          </a:prstGeom>
          <a:noFill/>
        </p:spPr>
        <p:txBody>
          <a:bodyPr wrap="none" rtlCol="0">
            <a:spAutoFit/>
          </a:bodyPr>
          <a:lstStyle/>
          <a:p>
            <a:pPr defTabSz="457200"/>
            <a:r>
              <a:rPr lang="en-US" sz="2400" b="1" u="sng" dirty="0">
                <a:solidFill>
                  <a:prstClr val="black"/>
                </a:solidFill>
                <a:latin typeface="Calibri"/>
              </a:rPr>
              <a:t>&gt;</a:t>
            </a:r>
            <a:r>
              <a:rPr lang="en-US" sz="2400" b="1" dirty="0">
                <a:solidFill>
                  <a:prstClr val="black"/>
                </a:solidFill>
                <a:latin typeface="Calibri"/>
              </a:rPr>
              <a:t> 65 </a:t>
            </a:r>
            <a:r>
              <a:rPr lang="en-US" sz="2400" b="1" dirty="0" err="1">
                <a:solidFill>
                  <a:prstClr val="black"/>
                </a:solidFill>
                <a:latin typeface="Calibri"/>
              </a:rPr>
              <a:t>yo</a:t>
            </a:r>
            <a:endParaRPr lang="en-US" sz="2400" b="1" dirty="0">
              <a:solidFill>
                <a:prstClr val="black"/>
              </a:solidFill>
              <a:latin typeface="Calibri"/>
            </a:endParaRPr>
          </a:p>
        </p:txBody>
      </p:sp>
      <p:sp>
        <p:nvSpPr>
          <p:cNvPr id="8" name="TextBox 7"/>
          <p:cNvSpPr txBox="1"/>
          <p:nvPr/>
        </p:nvSpPr>
        <p:spPr>
          <a:xfrm>
            <a:off x="3577453" y="3222211"/>
            <a:ext cx="720069" cy="461665"/>
          </a:xfrm>
          <a:prstGeom prst="rect">
            <a:avLst/>
          </a:prstGeom>
          <a:noFill/>
        </p:spPr>
        <p:txBody>
          <a:bodyPr wrap="none" rtlCol="0">
            <a:spAutoFit/>
          </a:bodyPr>
          <a:lstStyle/>
          <a:p>
            <a:pPr defTabSz="457200"/>
            <a:r>
              <a:rPr lang="en-US" sz="2400" b="1" dirty="0">
                <a:solidFill>
                  <a:prstClr val="black"/>
                </a:solidFill>
                <a:latin typeface="Calibri"/>
              </a:rPr>
              <a:t>81%</a:t>
            </a:r>
          </a:p>
        </p:txBody>
      </p:sp>
      <p:graphicFrame>
        <p:nvGraphicFramePr>
          <p:cNvPr id="9" name="Chart 8"/>
          <p:cNvGraphicFramePr/>
          <p:nvPr>
            <p:extLst/>
          </p:nvPr>
        </p:nvGraphicFramePr>
        <p:xfrm>
          <a:off x="6292362" y="1655784"/>
          <a:ext cx="3683976" cy="298938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7539539" y="2612547"/>
            <a:ext cx="1277786" cy="461665"/>
          </a:xfrm>
          <a:prstGeom prst="rect">
            <a:avLst/>
          </a:prstGeom>
          <a:noFill/>
        </p:spPr>
        <p:txBody>
          <a:bodyPr wrap="none" rtlCol="0">
            <a:spAutoFit/>
          </a:bodyPr>
          <a:lstStyle/>
          <a:p>
            <a:pPr defTabSz="457200"/>
            <a:r>
              <a:rPr lang="en-US" sz="2400" b="1" dirty="0">
                <a:solidFill>
                  <a:prstClr val="black"/>
                </a:solidFill>
                <a:latin typeface="Calibri"/>
              </a:rPr>
              <a:t>45-64 </a:t>
            </a:r>
            <a:r>
              <a:rPr lang="en-US" sz="2400" b="1" dirty="0" err="1">
                <a:solidFill>
                  <a:prstClr val="black"/>
                </a:solidFill>
                <a:latin typeface="Calibri"/>
              </a:rPr>
              <a:t>yo</a:t>
            </a:r>
            <a:endParaRPr lang="en-US" sz="2400" b="1" dirty="0">
              <a:solidFill>
                <a:prstClr val="black"/>
              </a:solidFill>
              <a:latin typeface="Calibri"/>
            </a:endParaRPr>
          </a:p>
        </p:txBody>
      </p:sp>
      <p:sp>
        <p:nvSpPr>
          <p:cNvPr id="11" name="TextBox 10"/>
          <p:cNvSpPr txBox="1"/>
          <p:nvPr/>
        </p:nvSpPr>
        <p:spPr>
          <a:xfrm>
            <a:off x="7818399" y="3222210"/>
            <a:ext cx="720069" cy="461665"/>
          </a:xfrm>
          <a:prstGeom prst="rect">
            <a:avLst/>
          </a:prstGeom>
          <a:noFill/>
        </p:spPr>
        <p:txBody>
          <a:bodyPr wrap="none" rtlCol="0">
            <a:spAutoFit/>
          </a:bodyPr>
          <a:lstStyle/>
          <a:p>
            <a:pPr defTabSz="457200"/>
            <a:r>
              <a:rPr lang="en-US" sz="2400" b="1" dirty="0">
                <a:solidFill>
                  <a:prstClr val="black"/>
                </a:solidFill>
                <a:latin typeface="Calibri"/>
              </a:rPr>
              <a:t>50%</a:t>
            </a:r>
          </a:p>
        </p:txBody>
      </p:sp>
      <p:sp>
        <p:nvSpPr>
          <p:cNvPr id="12" name="TextBox 11"/>
          <p:cNvSpPr txBox="1"/>
          <p:nvPr/>
        </p:nvSpPr>
        <p:spPr>
          <a:xfrm>
            <a:off x="3937487" y="655515"/>
            <a:ext cx="4572085" cy="584775"/>
          </a:xfrm>
          <a:prstGeom prst="rect">
            <a:avLst/>
          </a:prstGeom>
          <a:noFill/>
        </p:spPr>
        <p:txBody>
          <a:bodyPr wrap="none" rtlCol="0">
            <a:spAutoFit/>
          </a:bodyPr>
          <a:lstStyle/>
          <a:p>
            <a:pPr defTabSz="457200"/>
            <a:r>
              <a:rPr lang="en-US" sz="3200" b="1" dirty="0">
                <a:solidFill>
                  <a:prstClr val="black"/>
                </a:solidFill>
                <a:latin typeface="Calibri"/>
              </a:rPr>
              <a:t>Prevalence of MCC by age</a:t>
            </a:r>
          </a:p>
        </p:txBody>
      </p:sp>
      <p:sp>
        <p:nvSpPr>
          <p:cNvPr id="13" name="TextBox 12"/>
          <p:cNvSpPr txBox="1"/>
          <p:nvPr/>
        </p:nvSpPr>
        <p:spPr>
          <a:xfrm>
            <a:off x="8439134" y="5685375"/>
            <a:ext cx="1154483" cy="246221"/>
          </a:xfrm>
          <a:prstGeom prst="rect">
            <a:avLst/>
          </a:prstGeom>
          <a:noFill/>
        </p:spPr>
        <p:txBody>
          <a:bodyPr wrap="none" rtlCol="0">
            <a:spAutoFit/>
          </a:bodyPr>
          <a:lstStyle/>
          <a:p>
            <a:pPr defTabSz="457200"/>
            <a:r>
              <a:rPr lang="en-US" sz="1000" dirty="0">
                <a:solidFill>
                  <a:prstClr val="black"/>
                </a:solidFill>
                <a:latin typeface="Calibri"/>
              </a:rPr>
              <a:t>RAND Health 2017</a:t>
            </a:r>
          </a:p>
        </p:txBody>
      </p:sp>
      <p:sp>
        <p:nvSpPr>
          <p:cNvPr id="14" name="Rectangle 13"/>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77743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1931377" y="904631"/>
          <a:ext cx="3971192" cy="2448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6125307" y="904631"/>
          <a:ext cx="3971192" cy="2448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nvPr>
        </p:nvGraphicFramePr>
        <p:xfrm>
          <a:off x="1931377" y="3520232"/>
          <a:ext cx="3971192" cy="23836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nvPr>
        </p:nvGraphicFramePr>
        <p:xfrm>
          <a:off x="6125307" y="3531166"/>
          <a:ext cx="3971192" cy="2383692"/>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8790826" y="5928347"/>
            <a:ext cx="1154483" cy="246221"/>
          </a:xfrm>
          <a:prstGeom prst="rect">
            <a:avLst/>
          </a:prstGeom>
          <a:noFill/>
        </p:spPr>
        <p:txBody>
          <a:bodyPr wrap="none" rtlCol="0">
            <a:spAutoFit/>
          </a:bodyPr>
          <a:lstStyle/>
          <a:p>
            <a:pPr defTabSz="457200"/>
            <a:r>
              <a:rPr lang="en-US" sz="1000" dirty="0">
                <a:solidFill>
                  <a:prstClr val="black"/>
                </a:solidFill>
                <a:latin typeface="Calibri"/>
              </a:rPr>
              <a:t>RAND Health 2017</a:t>
            </a:r>
          </a:p>
        </p:txBody>
      </p:sp>
      <p:sp>
        <p:nvSpPr>
          <p:cNvPr id="12" name="TextBox 11"/>
          <p:cNvSpPr txBox="1"/>
          <p:nvPr/>
        </p:nvSpPr>
        <p:spPr>
          <a:xfrm>
            <a:off x="4023045" y="152423"/>
            <a:ext cx="3984785" cy="584776"/>
          </a:xfrm>
          <a:prstGeom prst="rect">
            <a:avLst/>
          </a:prstGeom>
          <a:noFill/>
        </p:spPr>
        <p:txBody>
          <a:bodyPr wrap="none" rtlCol="0">
            <a:spAutoFit/>
          </a:bodyPr>
          <a:lstStyle/>
          <a:p>
            <a:pPr defTabSz="457200"/>
            <a:r>
              <a:rPr lang="en-US" sz="3200" b="1" dirty="0">
                <a:solidFill>
                  <a:prstClr val="black"/>
                </a:solidFill>
                <a:latin typeface="Calibri"/>
              </a:rPr>
              <a:t>Health care Utilization</a:t>
            </a:r>
          </a:p>
        </p:txBody>
      </p:sp>
      <p:sp>
        <p:nvSpPr>
          <p:cNvPr id="13" name="Rectangle 12"/>
          <p:cNvSpPr/>
          <p:nvPr/>
        </p:nvSpPr>
        <p:spPr>
          <a:xfrm>
            <a:off x="1673088" y="5928346"/>
            <a:ext cx="2226365" cy="7209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946221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nvPr>
        </p:nvGraphicFramePr>
        <p:xfrm>
          <a:off x="3062652" y="1547409"/>
          <a:ext cx="6084277" cy="4384186"/>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8496299" y="5808486"/>
            <a:ext cx="1154483" cy="246221"/>
          </a:xfrm>
          <a:prstGeom prst="rect">
            <a:avLst/>
          </a:prstGeom>
          <a:noFill/>
        </p:spPr>
        <p:txBody>
          <a:bodyPr wrap="none" rtlCol="0">
            <a:spAutoFit/>
          </a:bodyPr>
          <a:lstStyle/>
          <a:p>
            <a:pPr defTabSz="457200"/>
            <a:r>
              <a:rPr lang="en-US" sz="1000" dirty="0">
                <a:solidFill>
                  <a:prstClr val="black"/>
                </a:solidFill>
                <a:latin typeface="Calibri"/>
              </a:rPr>
              <a:t>RAND Health 2017</a:t>
            </a:r>
          </a:p>
        </p:txBody>
      </p:sp>
      <p:sp>
        <p:nvSpPr>
          <p:cNvPr id="3" name="TextBox 2"/>
          <p:cNvSpPr txBox="1"/>
          <p:nvPr/>
        </p:nvSpPr>
        <p:spPr>
          <a:xfrm>
            <a:off x="4078681" y="668216"/>
            <a:ext cx="4175310" cy="584775"/>
          </a:xfrm>
          <a:prstGeom prst="rect">
            <a:avLst/>
          </a:prstGeom>
          <a:noFill/>
        </p:spPr>
        <p:txBody>
          <a:bodyPr wrap="none" rtlCol="0">
            <a:spAutoFit/>
          </a:bodyPr>
          <a:lstStyle/>
          <a:p>
            <a:pPr defTabSz="457200"/>
            <a:r>
              <a:rPr lang="en-US" sz="3200" b="1" dirty="0">
                <a:solidFill>
                  <a:prstClr val="black"/>
                </a:solidFill>
                <a:latin typeface="Calibri"/>
              </a:rPr>
              <a:t>% of Total Expenditures</a:t>
            </a:r>
          </a:p>
        </p:txBody>
      </p:sp>
      <p:sp>
        <p:nvSpPr>
          <p:cNvPr id="5" name="Rectangle 4"/>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928048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6221" y="916579"/>
            <a:ext cx="2406203" cy="460479"/>
          </a:xfrm>
          <a:prstGeom prst="roundRect">
            <a:avLst>
              <a:gd name="adj" fmla="val 45977"/>
            </a:avLst>
          </a:prstGeom>
          <a:gradFill>
            <a:gsLst>
              <a:gs pos="100000">
                <a:srgbClr val="FFFF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latin typeface="Calibri"/>
              </a:rPr>
              <a:t>A1C</a:t>
            </a:r>
          </a:p>
        </p:txBody>
      </p:sp>
      <p:sp>
        <p:nvSpPr>
          <p:cNvPr id="4" name="Rounded Rectangle 3"/>
          <p:cNvSpPr/>
          <p:nvPr/>
        </p:nvSpPr>
        <p:spPr>
          <a:xfrm>
            <a:off x="3914913" y="1857515"/>
            <a:ext cx="2280681" cy="476413"/>
          </a:xfrm>
          <a:prstGeom prst="roundRect">
            <a:avLst>
              <a:gd name="adj" fmla="val 45977"/>
            </a:avLst>
          </a:prstGeom>
          <a:gradFill>
            <a:gsLst>
              <a:gs pos="10000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latin typeface="Calibri"/>
              </a:rPr>
              <a:t>HDL</a:t>
            </a:r>
          </a:p>
        </p:txBody>
      </p:sp>
      <p:sp>
        <p:nvSpPr>
          <p:cNvPr id="5" name="Rounded Rectangle 4"/>
          <p:cNvSpPr/>
          <p:nvPr/>
        </p:nvSpPr>
        <p:spPr>
          <a:xfrm>
            <a:off x="4173182" y="2808272"/>
            <a:ext cx="2414288" cy="494347"/>
          </a:xfrm>
          <a:prstGeom prst="roundRect">
            <a:avLst>
              <a:gd name="adj" fmla="val 45977"/>
            </a:avLst>
          </a:prstGeom>
          <a:gradFill>
            <a:gsLst>
              <a:gs pos="100000">
                <a:srgbClr val="EA3AC8"/>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white"/>
                </a:solidFill>
                <a:latin typeface="Calibri"/>
              </a:rPr>
              <a:t>Triglyceride</a:t>
            </a:r>
          </a:p>
        </p:txBody>
      </p:sp>
      <p:sp>
        <p:nvSpPr>
          <p:cNvPr id="6" name="Rounded Rectangle 5"/>
          <p:cNvSpPr/>
          <p:nvPr/>
        </p:nvSpPr>
        <p:spPr>
          <a:xfrm>
            <a:off x="4164540" y="3776962"/>
            <a:ext cx="2411058" cy="478042"/>
          </a:xfrm>
          <a:prstGeom prst="roundRect">
            <a:avLst>
              <a:gd name="adj" fmla="val 45977"/>
            </a:avLst>
          </a:prstGeom>
          <a:gradFill>
            <a:gsLst>
              <a:gs pos="100000">
                <a:srgbClr val="7030A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Calibri"/>
              </a:rPr>
              <a:t>SBP</a:t>
            </a:r>
          </a:p>
        </p:txBody>
      </p:sp>
      <p:sp>
        <p:nvSpPr>
          <p:cNvPr id="7" name="Rounded Rectangle 6"/>
          <p:cNvSpPr/>
          <p:nvPr/>
        </p:nvSpPr>
        <p:spPr>
          <a:xfrm>
            <a:off x="2631059" y="5531203"/>
            <a:ext cx="2460870" cy="487566"/>
          </a:xfrm>
          <a:prstGeom prst="roundRect">
            <a:avLst>
              <a:gd name="adj" fmla="val 45977"/>
            </a:avLst>
          </a:prstGeom>
          <a:gradFill>
            <a:gsLst>
              <a:gs pos="100000">
                <a:srgbClr val="00B0F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white"/>
                </a:solidFill>
                <a:latin typeface="Calibri"/>
              </a:rPr>
              <a:t>ED visits</a:t>
            </a:r>
          </a:p>
        </p:txBody>
      </p:sp>
      <p:sp>
        <p:nvSpPr>
          <p:cNvPr id="10" name="Donut 9"/>
          <p:cNvSpPr/>
          <p:nvPr/>
        </p:nvSpPr>
        <p:spPr>
          <a:xfrm>
            <a:off x="-828966" y="756631"/>
            <a:ext cx="4684889" cy="5091288"/>
          </a:xfrm>
          <a:prstGeom prst="donut">
            <a:avLst>
              <a:gd name="adj" fmla="val 2289"/>
            </a:avLst>
          </a:prstGeom>
          <a:gradFill>
            <a:gsLst>
              <a:gs pos="54000">
                <a:srgbClr val="EA3AC8"/>
              </a:gs>
              <a:gs pos="83000">
                <a:srgbClr val="FFC000"/>
              </a:gs>
              <a:gs pos="100000">
                <a:srgbClr val="FFFF00"/>
              </a:gs>
              <a:gs pos="1000">
                <a:srgbClr val="00B0F0"/>
              </a:gs>
              <a:gs pos="26000">
                <a:srgbClr val="7030A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12" name="Oval 11"/>
          <p:cNvSpPr/>
          <p:nvPr/>
        </p:nvSpPr>
        <p:spPr>
          <a:xfrm>
            <a:off x="2681113" y="1106312"/>
            <a:ext cx="270934" cy="310443"/>
          </a:xfrm>
          <a:prstGeom prst="ellipse">
            <a:avLst/>
          </a:prstGeom>
          <a:gradFill>
            <a:gsLst>
              <a:gs pos="10000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p:cNvSpPr/>
          <p:nvPr/>
        </p:nvSpPr>
        <p:spPr>
          <a:xfrm>
            <a:off x="3397716" y="1948637"/>
            <a:ext cx="270934" cy="310443"/>
          </a:xfrm>
          <a:prstGeom prst="ellipse">
            <a:avLst/>
          </a:prstGeom>
          <a:gradFill>
            <a:gsLst>
              <a:gs pos="100000">
                <a:srgbClr val="FFC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Oval 13"/>
          <p:cNvSpPr/>
          <p:nvPr/>
        </p:nvSpPr>
        <p:spPr>
          <a:xfrm>
            <a:off x="3652666" y="2951914"/>
            <a:ext cx="270934" cy="310443"/>
          </a:xfrm>
          <a:prstGeom prst="ellipse">
            <a:avLst/>
          </a:prstGeom>
          <a:gradFill>
            <a:gsLst>
              <a:gs pos="100000">
                <a:srgbClr val="EA3AC8"/>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Oval 14"/>
          <p:cNvSpPr/>
          <p:nvPr/>
        </p:nvSpPr>
        <p:spPr>
          <a:xfrm>
            <a:off x="3589787" y="3848551"/>
            <a:ext cx="270934" cy="310443"/>
          </a:xfrm>
          <a:prstGeom prst="ellipse">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Oval 15"/>
          <p:cNvSpPr/>
          <p:nvPr/>
        </p:nvSpPr>
        <p:spPr>
          <a:xfrm>
            <a:off x="2148769" y="5506333"/>
            <a:ext cx="270934" cy="310443"/>
          </a:xfrm>
          <a:prstGeom prst="ellipse">
            <a:avLst/>
          </a:prstGeom>
          <a:gradFill>
            <a:gsLst>
              <a:gs pos="10000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Oval 16"/>
          <p:cNvSpPr/>
          <p:nvPr/>
        </p:nvSpPr>
        <p:spPr>
          <a:xfrm>
            <a:off x="-448813" y="1128887"/>
            <a:ext cx="4038600" cy="4334934"/>
          </a:xfrm>
          <a:prstGeom prst="ellipse">
            <a:avLst/>
          </a:prstGeom>
          <a:gradFill>
            <a:gsLst>
              <a:gs pos="15000">
                <a:schemeClr val="bg1">
                  <a:lumMod val="65000"/>
                </a:schemeClr>
              </a:gs>
              <a:gs pos="9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b="1" dirty="0">
                <a:solidFill>
                  <a:prstClr val="black"/>
                </a:solidFill>
                <a:latin typeface="Calibri"/>
              </a:rPr>
              <a:t>                            </a:t>
            </a:r>
          </a:p>
          <a:p>
            <a:pPr algn="ctr" defTabSz="457200"/>
            <a:r>
              <a:rPr lang="en-US" sz="2000" b="1" dirty="0">
                <a:solidFill>
                  <a:prstClr val="black"/>
                </a:solidFill>
                <a:latin typeface="Calibri"/>
              </a:rPr>
              <a:t>                       Relationship </a:t>
            </a:r>
          </a:p>
          <a:p>
            <a:pPr algn="ctr" defTabSz="457200"/>
            <a:r>
              <a:rPr lang="en-US" sz="2000" b="1" dirty="0">
                <a:solidFill>
                  <a:prstClr val="black"/>
                </a:solidFill>
                <a:latin typeface="Calibri"/>
              </a:rPr>
              <a:t>                       with Patient     </a:t>
            </a:r>
          </a:p>
          <a:p>
            <a:pPr algn="ctr" defTabSz="457200"/>
            <a:r>
              <a:rPr lang="en-US" sz="2000" b="1" dirty="0">
                <a:solidFill>
                  <a:prstClr val="black"/>
                </a:solidFill>
                <a:latin typeface="Calibri"/>
              </a:rPr>
              <a:t>                   Activation </a:t>
            </a:r>
          </a:p>
          <a:p>
            <a:pPr algn="ctr" defTabSz="457200"/>
            <a:r>
              <a:rPr lang="en-US" sz="2000" b="1" dirty="0">
                <a:solidFill>
                  <a:prstClr val="black"/>
                </a:solidFill>
                <a:latin typeface="Calibri"/>
              </a:rPr>
              <a:t>                 Measure  </a:t>
            </a:r>
          </a:p>
          <a:p>
            <a:pPr algn="ctr" defTabSz="457200"/>
            <a:r>
              <a:rPr lang="en-US" sz="2000" b="1" dirty="0">
                <a:solidFill>
                  <a:prstClr val="black"/>
                </a:solidFill>
                <a:latin typeface="Calibri"/>
              </a:rPr>
              <a:t>             (PAM)</a:t>
            </a:r>
          </a:p>
          <a:p>
            <a:pPr algn="ctr" defTabSz="457200"/>
            <a:endParaRPr lang="en-US" sz="2400" b="1" dirty="0">
              <a:solidFill>
                <a:prstClr val="black"/>
              </a:solidFill>
              <a:latin typeface="Calibri"/>
            </a:endParaRPr>
          </a:p>
        </p:txBody>
      </p:sp>
      <p:sp>
        <p:nvSpPr>
          <p:cNvPr id="18" name="TextBox 17"/>
          <p:cNvSpPr txBox="1"/>
          <p:nvPr/>
        </p:nvSpPr>
        <p:spPr>
          <a:xfrm>
            <a:off x="9286481" y="6243395"/>
            <a:ext cx="1148071" cy="246221"/>
          </a:xfrm>
          <a:prstGeom prst="rect">
            <a:avLst/>
          </a:prstGeom>
          <a:noFill/>
        </p:spPr>
        <p:txBody>
          <a:bodyPr wrap="none" rtlCol="0">
            <a:spAutoFit/>
          </a:bodyPr>
          <a:lstStyle/>
          <a:p>
            <a:pPr defTabSz="457200"/>
            <a:r>
              <a:rPr lang="en-US" sz="1000" dirty="0">
                <a:solidFill>
                  <a:prstClr val="black"/>
                </a:solidFill>
                <a:latin typeface="Calibri"/>
              </a:rPr>
              <a:t>Greene et al. 2015</a:t>
            </a:r>
          </a:p>
        </p:txBody>
      </p:sp>
      <p:sp>
        <p:nvSpPr>
          <p:cNvPr id="19" name="Oval 18"/>
          <p:cNvSpPr/>
          <p:nvPr/>
        </p:nvSpPr>
        <p:spPr>
          <a:xfrm>
            <a:off x="3126782" y="4744749"/>
            <a:ext cx="270934" cy="310443"/>
          </a:xfrm>
          <a:prstGeom prst="ellipse">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0" name="Rounded Rectangle 19"/>
          <p:cNvSpPr/>
          <p:nvPr/>
        </p:nvSpPr>
        <p:spPr>
          <a:xfrm>
            <a:off x="3650720" y="4673330"/>
            <a:ext cx="2411058" cy="478042"/>
          </a:xfrm>
          <a:prstGeom prst="roundRect">
            <a:avLst>
              <a:gd name="adj" fmla="val 45977"/>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Calibri"/>
              </a:rPr>
              <a:t>Hospitalization</a:t>
            </a:r>
          </a:p>
        </p:txBody>
      </p:sp>
      <p:sp>
        <p:nvSpPr>
          <p:cNvPr id="21" name="Donut 20"/>
          <p:cNvSpPr/>
          <p:nvPr/>
        </p:nvSpPr>
        <p:spPr>
          <a:xfrm rot="10800000">
            <a:off x="8293947" y="829545"/>
            <a:ext cx="4684889" cy="5091288"/>
          </a:xfrm>
          <a:prstGeom prst="donut">
            <a:avLst>
              <a:gd name="adj" fmla="val 2289"/>
            </a:avLst>
          </a:prstGeom>
          <a:gradFill>
            <a:gsLst>
              <a:gs pos="54000">
                <a:srgbClr val="EA3AC8"/>
              </a:gs>
              <a:gs pos="83000">
                <a:srgbClr val="FFC000"/>
              </a:gs>
              <a:gs pos="100000">
                <a:srgbClr val="FFFF00"/>
              </a:gs>
              <a:gs pos="1000">
                <a:srgbClr val="00B0F0"/>
              </a:gs>
              <a:gs pos="26000">
                <a:srgbClr val="7030A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22" name="Oval 21"/>
          <p:cNvSpPr/>
          <p:nvPr/>
        </p:nvSpPr>
        <p:spPr>
          <a:xfrm>
            <a:off x="8617091" y="1207722"/>
            <a:ext cx="4038600" cy="4334934"/>
          </a:xfrm>
          <a:prstGeom prst="ellipse">
            <a:avLst/>
          </a:prstGeom>
          <a:gradFill>
            <a:gsLst>
              <a:gs pos="15000">
                <a:schemeClr val="bg1">
                  <a:lumMod val="65000"/>
                </a:schemeClr>
              </a:gs>
              <a:gs pos="9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2000" b="1" dirty="0">
                <a:solidFill>
                  <a:srgbClr val="FF0000"/>
                </a:solidFill>
                <a:latin typeface="Calibri"/>
              </a:rPr>
              <a:t>NO</a:t>
            </a:r>
          </a:p>
          <a:p>
            <a:pPr defTabSz="457200"/>
            <a:r>
              <a:rPr lang="en-US" sz="2000" b="1" dirty="0">
                <a:solidFill>
                  <a:prstClr val="black"/>
                </a:solidFill>
                <a:latin typeface="Calibri"/>
              </a:rPr>
              <a:t>Relationship </a:t>
            </a:r>
          </a:p>
          <a:p>
            <a:pPr defTabSz="457200"/>
            <a:r>
              <a:rPr lang="en-US" sz="2000" b="1" dirty="0">
                <a:solidFill>
                  <a:prstClr val="black"/>
                </a:solidFill>
                <a:latin typeface="Calibri"/>
              </a:rPr>
              <a:t>with Patient </a:t>
            </a:r>
          </a:p>
          <a:p>
            <a:pPr defTabSz="457200"/>
            <a:r>
              <a:rPr lang="en-US" sz="2000" b="1" dirty="0">
                <a:solidFill>
                  <a:prstClr val="black"/>
                </a:solidFill>
                <a:latin typeface="Calibri"/>
              </a:rPr>
              <a:t>Activation                  Measure  </a:t>
            </a:r>
          </a:p>
          <a:p>
            <a:pPr defTabSz="457200"/>
            <a:r>
              <a:rPr lang="en-US" sz="2000" b="1" dirty="0">
                <a:solidFill>
                  <a:prstClr val="black"/>
                </a:solidFill>
                <a:latin typeface="Calibri"/>
              </a:rPr>
              <a:t>(PAM)</a:t>
            </a:r>
          </a:p>
          <a:p>
            <a:pPr algn="ctr" defTabSz="457200"/>
            <a:endParaRPr lang="en-US" sz="2400" b="1" dirty="0">
              <a:solidFill>
                <a:prstClr val="black"/>
              </a:solidFill>
              <a:latin typeface="Calibri"/>
            </a:endParaRPr>
          </a:p>
        </p:txBody>
      </p:sp>
      <p:sp>
        <p:nvSpPr>
          <p:cNvPr id="23" name="Oval 22"/>
          <p:cNvSpPr/>
          <p:nvPr/>
        </p:nvSpPr>
        <p:spPr>
          <a:xfrm>
            <a:off x="8875664" y="4996152"/>
            <a:ext cx="270934" cy="310443"/>
          </a:xfrm>
          <a:prstGeom prst="ellipse">
            <a:avLst/>
          </a:prstGeom>
          <a:gradFill>
            <a:gsLst>
              <a:gs pos="100000">
                <a:srgbClr val="FFC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Rounded Rectangle 23"/>
          <p:cNvSpPr/>
          <p:nvPr/>
        </p:nvSpPr>
        <p:spPr>
          <a:xfrm>
            <a:off x="6361796" y="4952670"/>
            <a:ext cx="2280681" cy="476413"/>
          </a:xfrm>
          <a:prstGeom prst="roundRect">
            <a:avLst>
              <a:gd name="adj" fmla="val 45977"/>
            </a:avLst>
          </a:prstGeom>
          <a:gradFill>
            <a:gsLst>
              <a:gs pos="10000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latin typeface="Calibri"/>
              </a:rPr>
              <a:t>LDL</a:t>
            </a:r>
          </a:p>
        </p:txBody>
      </p:sp>
      <p:sp>
        <p:nvSpPr>
          <p:cNvPr id="28" name="Oval 27"/>
          <p:cNvSpPr/>
          <p:nvPr/>
        </p:nvSpPr>
        <p:spPr>
          <a:xfrm>
            <a:off x="9015546" y="1304771"/>
            <a:ext cx="270934" cy="310443"/>
          </a:xfrm>
          <a:prstGeom prst="ellipse">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Rounded Rectangle 28"/>
          <p:cNvSpPr/>
          <p:nvPr/>
        </p:nvSpPr>
        <p:spPr>
          <a:xfrm>
            <a:off x="6361795" y="1207722"/>
            <a:ext cx="2411058" cy="478042"/>
          </a:xfrm>
          <a:prstGeom prst="roundRect">
            <a:avLst>
              <a:gd name="adj" fmla="val 45977"/>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prstClr val="white"/>
                </a:solidFill>
                <a:latin typeface="Calibri"/>
              </a:rPr>
              <a:t>DBP</a:t>
            </a:r>
          </a:p>
        </p:txBody>
      </p:sp>
      <p:cxnSp>
        <p:nvCxnSpPr>
          <p:cNvPr id="30" name="Straight Connector 29"/>
          <p:cNvCxnSpPr>
            <a:stCxn id="12" idx="7"/>
            <a:endCxn id="2" idx="1"/>
          </p:cNvCxnSpPr>
          <p:nvPr/>
        </p:nvCxnSpPr>
        <p:spPr>
          <a:xfrm flipV="1">
            <a:off x="2912370" y="1146818"/>
            <a:ext cx="293850" cy="4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3" idx="6"/>
            <a:endCxn id="4" idx="1"/>
          </p:cNvCxnSpPr>
          <p:nvPr/>
        </p:nvCxnSpPr>
        <p:spPr>
          <a:xfrm flipV="1">
            <a:off x="3668650" y="2095722"/>
            <a:ext cx="246262" cy="81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939072" y="3070493"/>
            <a:ext cx="238278" cy="8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861494" y="4004252"/>
            <a:ext cx="303046" cy="28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393942" y="4912351"/>
            <a:ext cx="238278" cy="8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403669" y="5720093"/>
            <a:ext cx="238278" cy="8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781818" y="1416754"/>
            <a:ext cx="238278" cy="8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8642413" y="5151372"/>
            <a:ext cx="238278" cy="8804"/>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513082" y="82088"/>
            <a:ext cx="5664115" cy="646331"/>
          </a:xfrm>
          <a:prstGeom prst="rect">
            <a:avLst/>
          </a:prstGeom>
          <a:noFill/>
        </p:spPr>
        <p:txBody>
          <a:bodyPr wrap="none" rtlCol="0">
            <a:spAutoFit/>
          </a:bodyPr>
          <a:lstStyle/>
          <a:p>
            <a:pPr defTabSz="457200"/>
            <a:r>
              <a:rPr lang="en-US" sz="3600" b="1" dirty="0">
                <a:solidFill>
                  <a:prstClr val="black"/>
                </a:solidFill>
                <a:latin typeface="Calibri"/>
              </a:rPr>
              <a:t>Roles of Patient Engagement</a:t>
            </a:r>
          </a:p>
        </p:txBody>
      </p:sp>
      <p:sp>
        <p:nvSpPr>
          <p:cNvPr id="35" name="Rectangle 34"/>
          <p:cNvSpPr/>
          <p:nvPr/>
        </p:nvSpPr>
        <p:spPr>
          <a:xfrm>
            <a:off x="1673088" y="6030536"/>
            <a:ext cx="2226365" cy="618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193984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16200000">
            <a:off x="4249616" y="-395655"/>
            <a:ext cx="3736730" cy="7710854"/>
          </a:xfrm>
          <a:prstGeom prst="rect">
            <a:avLst/>
          </a:prstGeom>
          <a:gradFill>
            <a:gsLst>
              <a:gs pos="80000">
                <a:srgbClr val="00B050"/>
              </a:gs>
              <a:gs pos="60000">
                <a:srgbClr val="EA3AC8"/>
              </a:gs>
              <a:gs pos="20000">
                <a:srgbClr val="FFC000"/>
              </a:gs>
              <a:gs pos="0">
                <a:srgbClr val="FFFF00"/>
              </a:gs>
              <a:gs pos="100000">
                <a:srgbClr val="0070C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extBox 7"/>
          <p:cNvSpPr txBox="1"/>
          <p:nvPr/>
        </p:nvSpPr>
        <p:spPr>
          <a:xfrm>
            <a:off x="2121877" y="712177"/>
            <a:ext cx="3130537" cy="769441"/>
          </a:xfrm>
          <a:prstGeom prst="rect">
            <a:avLst/>
          </a:prstGeom>
          <a:noFill/>
        </p:spPr>
        <p:txBody>
          <a:bodyPr wrap="none" rtlCol="0">
            <a:spAutoFit/>
          </a:bodyPr>
          <a:lstStyle/>
          <a:p>
            <a:pPr defTabSz="457200"/>
            <a:r>
              <a:rPr lang="en-US" sz="4400" b="1" dirty="0">
                <a:solidFill>
                  <a:prstClr val="black"/>
                </a:solidFill>
                <a:latin typeface="Calibri"/>
              </a:rPr>
              <a:t>Project Aims</a:t>
            </a:r>
          </a:p>
        </p:txBody>
      </p:sp>
      <p:sp>
        <p:nvSpPr>
          <p:cNvPr id="9" name="TextBox 8"/>
          <p:cNvSpPr txBox="1"/>
          <p:nvPr/>
        </p:nvSpPr>
        <p:spPr>
          <a:xfrm>
            <a:off x="2194942" y="1708204"/>
            <a:ext cx="7861511" cy="1569660"/>
          </a:xfrm>
          <a:prstGeom prst="rect">
            <a:avLst/>
          </a:prstGeom>
          <a:solidFill>
            <a:schemeClr val="bg1"/>
          </a:solidFill>
        </p:spPr>
        <p:txBody>
          <a:bodyPr wrap="square" rtlCol="0">
            <a:spAutoFit/>
          </a:bodyPr>
          <a:lstStyle/>
          <a:p>
            <a:pPr defTabSz="457200"/>
            <a:r>
              <a:rPr lang="en-US" sz="3200" dirty="0">
                <a:solidFill>
                  <a:prstClr val="black"/>
                </a:solidFill>
                <a:latin typeface="Calibri"/>
              </a:rPr>
              <a:t>1. To develop a statistical model to measure </a:t>
            </a:r>
          </a:p>
          <a:p>
            <a:pPr defTabSz="457200"/>
            <a:r>
              <a:rPr lang="en-US" sz="3200" dirty="0">
                <a:solidFill>
                  <a:prstClr val="black"/>
                </a:solidFill>
                <a:latin typeface="Calibri"/>
              </a:rPr>
              <a:t>     patient engagement level using predictors </a:t>
            </a:r>
          </a:p>
          <a:p>
            <a:pPr defTabSz="457200"/>
            <a:r>
              <a:rPr lang="en-US" sz="3200" dirty="0">
                <a:solidFill>
                  <a:prstClr val="black"/>
                </a:solidFill>
                <a:latin typeface="Calibri"/>
              </a:rPr>
              <a:t>     from multiple behavioral measures. </a:t>
            </a:r>
          </a:p>
        </p:txBody>
      </p:sp>
      <p:sp>
        <p:nvSpPr>
          <p:cNvPr id="10" name="TextBox 9"/>
          <p:cNvSpPr txBox="1"/>
          <p:nvPr/>
        </p:nvSpPr>
        <p:spPr>
          <a:xfrm>
            <a:off x="2191622" y="3332760"/>
            <a:ext cx="7861511" cy="2062103"/>
          </a:xfrm>
          <a:prstGeom prst="rect">
            <a:avLst/>
          </a:prstGeom>
          <a:solidFill>
            <a:schemeClr val="bg1"/>
          </a:solidFill>
        </p:spPr>
        <p:txBody>
          <a:bodyPr wrap="none" rtlCol="0">
            <a:spAutoFit/>
          </a:bodyPr>
          <a:lstStyle/>
          <a:p>
            <a:pPr defTabSz="457200"/>
            <a:r>
              <a:rPr lang="en-US" sz="3200" dirty="0">
                <a:solidFill>
                  <a:prstClr val="black"/>
                </a:solidFill>
                <a:latin typeface="Calibri"/>
              </a:rPr>
              <a:t>2. To determine the association of patient </a:t>
            </a:r>
          </a:p>
          <a:p>
            <a:pPr defTabSz="457200"/>
            <a:r>
              <a:rPr lang="en-US" sz="3200" dirty="0">
                <a:solidFill>
                  <a:prstClr val="black"/>
                </a:solidFill>
                <a:latin typeface="Calibri"/>
              </a:rPr>
              <a:t>     engagement with health-related outcomes </a:t>
            </a:r>
          </a:p>
          <a:p>
            <a:pPr defTabSz="457200"/>
            <a:r>
              <a:rPr lang="en-US" sz="3200" dirty="0">
                <a:solidFill>
                  <a:prstClr val="black"/>
                </a:solidFill>
                <a:latin typeface="Calibri"/>
              </a:rPr>
              <a:t>     including clinical indicators and </a:t>
            </a:r>
          </a:p>
          <a:p>
            <a:pPr defTabSz="457200"/>
            <a:r>
              <a:rPr lang="en-US" sz="3200" dirty="0">
                <a:solidFill>
                  <a:prstClr val="black"/>
                </a:solidFill>
                <a:latin typeface="Calibri"/>
              </a:rPr>
              <a:t>     healthcare costs</a:t>
            </a:r>
          </a:p>
        </p:txBody>
      </p:sp>
      <p:sp>
        <p:nvSpPr>
          <p:cNvPr id="14" name="Rectangle 13"/>
          <p:cNvSpPr/>
          <p:nvPr/>
        </p:nvSpPr>
        <p:spPr>
          <a:xfrm>
            <a:off x="2191622" y="3182815"/>
            <a:ext cx="7861511" cy="219808"/>
          </a:xfrm>
          <a:prstGeom prst="rect">
            <a:avLst/>
          </a:prstGeom>
          <a:solidFill>
            <a:schemeClr val="bg1"/>
          </a:solidFill>
          <a:ln>
            <a:noFill/>
          </a:ln>
          <a:effectLst>
            <a:outerShdw blurRad="40000" dist="23000" dir="5400000" sx="1000" sy="1000" rotWithShape="0">
              <a:schemeClr val="bg1"/>
            </a:outerShdw>
          </a:effectLst>
          <a:scene3d>
            <a:camera prst="orthographicFront"/>
            <a:lightRig rig="threePt" dir="t"/>
          </a:scene3d>
          <a:sp3d contourW="12700">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Rectangle 6"/>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15913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rot="16200000">
            <a:off x="6006170" y="-3085165"/>
            <a:ext cx="118762" cy="8317372"/>
          </a:xfrm>
          <a:prstGeom prst="rect">
            <a:avLst/>
          </a:prstGeom>
          <a:gradFill>
            <a:gsLst>
              <a:gs pos="80000">
                <a:srgbClr val="00B050"/>
              </a:gs>
              <a:gs pos="60000">
                <a:srgbClr val="EA3AC8"/>
              </a:gs>
              <a:gs pos="20000">
                <a:srgbClr val="FFC000"/>
              </a:gs>
              <a:gs pos="0">
                <a:srgbClr val="FFFF00"/>
              </a:gs>
              <a:gs pos="100000">
                <a:srgbClr val="0070C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extBox 1"/>
          <p:cNvSpPr txBox="1"/>
          <p:nvPr/>
        </p:nvSpPr>
        <p:spPr>
          <a:xfrm>
            <a:off x="1808730" y="313728"/>
            <a:ext cx="4641490" cy="646331"/>
          </a:xfrm>
          <a:prstGeom prst="rect">
            <a:avLst/>
          </a:prstGeom>
          <a:noFill/>
        </p:spPr>
        <p:txBody>
          <a:bodyPr wrap="none" rtlCol="0">
            <a:spAutoFit/>
          </a:bodyPr>
          <a:lstStyle/>
          <a:p>
            <a:pPr defTabSz="457200"/>
            <a:r>
              <a:rPr lang="en-US" sz="3600" b="1" dirty="0">
                <a:solidFill>
                  <a:prstClr val="black"/>
                </a:solidFill>
                <a:latin typeface="Calibri"/>
              </a:rPr>
              <a:t>Conceptual Framework</a:t>
            </a:r>
          </a:p>
        </p:txBody>
      </p:sp>
      <p:sp>
        <p:nvSpPr>
          <p:cNvPr id="5" name="Donut 4"/>
          <p:cNvSpPr/>
          <p:nvPr/>
        </p:nvSpPr>
        <p:spPr>
          <a:xfrm>
            <a:off x="4208015" y="1597303"/>
            <a:ext cx="4147355" cy="4274382"/>
          </a:xfrm>
          <a:prstGeom prst="donut">
            <a:avLst>
              <a:gd name="adj" fmla="val 2289"/>
            </a:avLst>
          </a:prstGeom>
          <a:gradFill>
            <a:gsLst>
              <a:gs pos="54000">
                <a:srgbClr val="EA3AC8"/>
              </a:gs>
              <a:gs pos="83000">
                <a:srgbClr val="FFC000"/>
              </a:gs>
              <a:gs pos="100000">
                <a:srgbClr val="FFFF00"/>
              </a:gs>
              <a:gs pos="1000">
                <a:srgbClr val="00B0F0"/>
              </a:gs>
              <a:gs pos="26000">
                <a:srgbClr val="7030A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sp>
        <p:nvSpPr>
          <p:cNvPr id="7" name="Rounded Rectangle 6"/>
          <p:cNvSpPr/>
          <p:nvPr/>
        </p:nvSpPr>
        <p:spPr>
          <a:xfrm>
            <a:off x="7196612" y="1825037"/>
            <a:ext cx="2406203" cy="460479"/>
          </a:xfrm>
          <a:prstGeom prst="roundRect">
            <a:avLst>
              <a:gd name="adj" fmla="val 45977"/>
            </a:avLst>
          </a:prstGeom>
          <a:gradFill>
            <a:gsLst>
              <a:gs pos="100000">
                <a:srgbClr val="FFFF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PAM</a:t>
            </a:r>
          </a:p>
        </p:txBody>
      </p:sp>
      <p:sp>
        <p:nvSpPr>
          <p:cNvPr id="8" name="Rounded Rectangle 7"/>
          <p:cNvSpPr/>
          <p:nvPr/>
        </p:nvSpPr>
        <p:spPr>
          <a:xfrm>
            <a:off x="2502850" y="1744747"/>
            <a:ext cx="2937554" cy="540769"/>
          </a:xfrm>
          <a:prstGeom prst="roundRect">
            <a:avLst>
              <a:gd name="adj" fmla="val 45977"/>
            </a:avLst>
          </a:prstGeom>
          <a:gradFill>
            <a:gsLst>
              <a:gs pos="10000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Predisposing factors</a:t>
            </a:r>
            <a:endParaRPr lang="en-US" dirty="0">
              <a:solidFill>
                <a:prstClr val="black"/>
              </a:solidFill>
              <a:latin typeface="Calibri"/>
            </a:endParaRPr>
          </a:p>
        </p:txBody>
      </p:sp>
      <p:sp>
        <p:nvSpPr>
          <p:cNvPr id="9" name="Rounded Rectangle 8"/>
          <p:cNvSpPr/>
          <p:nvPr/>
        </p:nvSpPr>
        <p:spPr>
          <a:xfrm>
            <a:off x="1651587" y="3132595"/>
            <a:ext cx="2896718" cy="575733"/>
          </a:xfrm>
          <a:prstGeom prst="roundRect">
            <a:avLst>
              <a:gd name="adj" fmla="val 45977"/>
            </a:avLst>
          </a:prstGeom>
          <a:gradFill>
            <a:gsLst>
              <a:gs pos="100000">
                <a:srgbClr val="EA3AC8"/>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Enabling factors</a:t>
            </a:r>
          </a:p>
        </p:txBody>
      </p:sp>
      <p:sp>
        <p:nvSpPr>
          <p:cNvPr id="10" name="Rounded Rectangle 9"/>
          <p:cNvSpPr/>
          <p:nvPr/>
        </p:nvSpPr>
        <p:spPr>
          <a:xfrm>
            <a:off x="2235765" y="4772226"/>
            <a:ext cx="2801738" cy="575733"/>
          </a:xfrm>
          <a:prstGeom prst="roundRect">
            <a:avLst>
              <a:gd name="adj" fmla="val 45977"/>
            </a:avLst>
          </a:prstGeom>
          <a:gradFill>
            <a:gsLst>
              <a:gs pos="100000">
                <a:srgbClr val="7030A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Need factors</a:t>
            </a:r>
          </a:p>
        </p:txBody>
      </p:sp>
      <p:sp>
        <p:nvSpPr>
          <p:cNvPr id="11" name="Rounded Rectangle 10"/>
          <p:cNvSpPr/>
          <p:nvPr/>
        </p:nvSpPr>
        <p:spPr>
          <a:xfrm>
            <a:off x="7813179" y="5368958"/>
            <a:ext cx="2411058" cy="478042"/>
          </a:xfrm>
          <a:prstGeom prst="roundRect">
            <a:avLst>
              <a:gd name="adj" fmla="val 45977"/>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white"/>
                </a:solidFill>
                <a:latin typeface="Calibri"/>
              </a:rPr>
              <a:t>Behaviors</a:t>
            </a:r>
          </a:p>
        </p:txBody>
      </p:sp>
      <p:sp>
        <p:nvSpPr>
          <p:cNvPr id="12" name="Rounded Rectangle 11"/>
          <p:cNvSpPr/>
          <p:nvPr/>
        </p:nvSpPr>
        <p:spPr>
          <a:xfrm>
            <a:off x="7803566" y="4138213"/>
            <a:ext cx="2460870" cy="487566"/>
          </a:xfrm>
          <a:prstGeom prst="roundRect">
            <a:avLst>
              <a:gd name="adj" fmla="val 45977"/>
            </a:avLst>
          </a:prstGeom>
          <a:gradFill>
            <a:gsLst>
              <a:gs pos="100000">
                <a:srgbClr val="00B0F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Patient Engagement Score (PES)</a:t>
            </a:r>
          </a:p>
        </p:txBody>
      </p:sp>
      <p:sp>
        <p:nvSpPr>
          <p:cNvPr id="13" name="Oval 12"/>
          <p:cNvSpPr/>
          <p:nvPr/>
        </p:nvSpPr>
        <p:spPr>
          <a:xfrm>
            <a:off x="4530746" y="1859245"/>
            <a:ext cx="3547533" cy="3732873"/>
          </a:xfrm>
          <a:prstGeom prst="ellipse">
            <a:avLst/>
          </a:prstGeom>
          <a:gradFill>
            <a:gsLst>
              <a:gs pos="15000">
                <a:schemeClr val="bg1">
                  <a:lumMod val="65000"/>
                </a:schemeClr>
              </a:gs>
              <a:gs pos="9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prstClr val="black"/>
                </a:solidFill>
                <a:latin typeface="Calibri"/>
              </a:rPr>
              <a:t> </a:t>
            </a:r>
          </a:p>
          <a:p>
            <a:pPr defTabSz="457200"/>
            <a:endParaRPr lang="en-US" b="1" dirty="0">
              <a:solidFill>
                <a:prstClr val="black"/>
              </a:solidFill>
              <a:latin typeface="Calibri"/>
            </a:endParaRPr>
          </a:p>
          <a:p>
            <a:pPr defTabSz="457200"/>
            <a:r>
              <a:rPr lang="en-US" b="1" i="1" dirty="0">
                <a:solidFill>
                  <a:prstClr val="black"/>
                </a:solidFill>
                <a:latin typeface="Calibri"/>
              </a:rPr>
              <a:t> Clinical outcomes</a:t>
            </a:r>
            <a:r>
              <a:rPr lang="en-US" b="1" dirty="0">
                <a:solidFill>
                  <a:prstClr val="black"/>
                </a:solidFill>
                <a:latin typeface="Calibri"/>
              </a:rPr>
              <a:t>:- BP,   </a:t>
            </a:r>
          </a:p>
          <a:p>
            <a:pPr defTabSz="457200"/>
            <a:r>
              <a:rPr lang="en-US" b="1" dirty="0">
                <a:solidFill>
                  <a:prstClr val="black"/>
                </a:solidFill>
                <a:latin typeface="Calibri"/>
              </a:rPr>
              <a:t> HDL, LDL, Triglyceride, </a:t>
            </a:r>
          </a:p>
          <a:p>
            <a:pPr defTabSz="457200"/>
            <a:r>
              <a:rPr lang="en-US" b="1" dirty="0">
                <a:solidFill>
                  <a:prstClr val="black"/>
                </a:solidFill>
                <a:latin typeface="Calibri"/>
              </a:rPr>
              <a:t> A1C, </a:t>
            </a:r>
            <a:r>
              <a:rPr lang="en-US" b="1" dirty="0" err="1">
                <a:solidFill>
                  <a:prstClr val="black"/>
                </a:solidFill>
                <a:latin typeface="Calibri"/>
              </a:rPr>
              <a:t>eGFR</a:t>
            </a:r>
            <a:r>
              <a:rPr lang="en-US" b="1" dirty="0">
                <a:solidFill>
                  <a:prstClr val="black"/>
                </a:solidFill>
                <a:latin typeface="Calibri"/>
              </a:rPr>
              <a:t>, ER visit </a:t>
            </a:r>
          </a:p>
          <a:p>
            <a:pPr defTabSz="457200"/>
            <a:r>
              <a:rPr lang="en-US" b="1" dirty="0">
                <a:solidFill>
                  <a:prstClr val="black"/>
                </a:solidFill>
                <a:latin typeface="Calibri"/>
              </a:rPr>
              <a:t> hospitalization </a:t>
            </a:r>
          </a:p>
          <a:p>
            <a:pPr defTabSz="457200"/>
            <a:endParaRPr lang="en-US" b="1" dirty="0">
              <a:solidFill>
                <a:prstClr val="black"/>
              </a:solidFill>
              <a:latin typeface="Calibri"/>
            </a:endParaRPr>
          </a:p>
          <a:p>
            <a:pPr defTabSz="457200"/>
            <a:r>
              <a:rPr lang="en-US" b="1" i="1" dirty="0">
                <a:solidFill>
                  <a:prstClr val="black"/>
                </a:solidFill>
                <a:latin typeface="Calibri"/>
              </a:rPr>
              <a:t> Healthcare costs</a:t>
            </a:r>
            <a:r>
              <a:rPr lang="en-US" b="1" dirty="0">
                <a:solidFill>
                  <a:prstClr val="black"/>
                </a:solidFill>
                <a:latin typeface="Calibri"/>
              </a:rPr>
              <a:t>:- </a:t>
            </a:r>
          </a:p>
          <a:p>
            <a:pPr defTabSz="457200"/>
            <a:r>
              <a:rPr lang="en-US" b="1" dirty="0">
                <a:solidFill>
                  <a:prstClr val="black"/>
                </a:solidFill>
                <a:latin typeface="Calibri"/>
              </a:rPr>
              <a:t> clinic charge, hospital   </a:t>
            </a:r>
          </a:p>
          <a:p>
            <a:pPr defTabSz="457200"/>
            <a:r>
              <a:rPr lang="en-US" b="1" dirty="0">
                <a:solidFill>
                  <a:prstClr val="black"/>
                </a:solidFill>
                <a:latin typeface="Calibri"/>
              </a:rPr>
              <a:t> charge </a:t>
            </a:r>
          </a:p>
          <a:p>
            <a:pPr algn="ctr" defTabSz="457200"/>
            <a:endParaRPr lang="en-US" sz="2800" b="1" dirty="0">
              <a:solidFill>
                <a:prstClr val="black"/>
              </a:solidFill>
              <a:latin typeface="Calibri"/>
            </a:endParaRPr>
          </a:p>
        </p:txBody>
      </p:sp>
      <p:sp>
        <p:nvSpPr>
          <p:cNvPr id="3" name="TextBox 2"/>
          <p:cNvSpPr txBox="1"/>
          <p:nvPr/>
        </p:nvSpPr>
        <p:spPr>
          <a:xfrm>
            <a:off x="4250116" y="1168478"/>
            <a:ext cx="517770" cy="369332"/>
          </a:xfrm>
          <a:prstGeom prst="rect">
            <a:avLst/>
          </a:prstGeom>
          <a:noFill/>
        </p:spPr>
        <p:txBody>
          <a:bodyPr wrap="none" rtlCol="0">
            <a:spAutoFit/>
          </a:bodyPr>
          <a:lstStyle/>
          <a:p>
            <a:pPr defTabSz="457200"/>
            <a:r>
              <a:rPr lang="en-US" b="1" dirty="0">
                <a:solidFill>
                  <a:prstClr val="black"/>
                </a:solidFill>
                <a:latin typeface="Calibri"/>
              </a:rPr>
              <a:t>age</a:t>
            </a:r>
          </a:p>
        </p:txBody>
      </p:sp>
      <p:sp>
        <p:nvSpPr>
          <p:cNvPr id="14" name="TextBox 13"/>
          <p:cNvSpPr txBox="1"/>
          <p:nvPr/>
        </p:nvSpPr>
        <p:spPr>
          <a:xfrm>
            <a:off x="3115516" y="1161620"/>
            <a:ext cx="846386" cy="369332"/>
          </a:xfrm>
          <a:prstGeom prst="rect">
            <a:avLst/>
          </a:prstGeom>
          <a:noFill/>
        </p:spPr>
        <p:txBody>
          <a:bodyPr wrap="none" rtlCol="0">
            <a:spAutoFit/>
          </a:bodyPr>
          <a:lstStyle/>
          <a:p>
            <a:pPr defTabSz="457200"/>
            <a:r>
              <a:rPr lang="en-US" b="1" dirty="0">
                <a:solidFill>
                  <a:prstClr val="black"/>
                </a:solidFill>
                <a:latin typeface="Calibri"/>
              </a:rPr>
              <a:t>gender</a:t>
            </a:r>
          </a:p>
        </p:txBody>
      </p:sp>
      <p:sp>
        <p:nvSpPr>
          <p:cNvPr id="15" name="TextBox 14"/>
          <p:cNvSpPr txBox="1"/>
          <p:nvPr/>
        </p:nvSpPr>
        <p:spPr>
          <a:xfrm>
            <a:off x="1800589" y="2336303"/>
            <a:ext cx="1497974" cy="369332"/>
          </a:xfrm>
          <a:prstGeom prst="rect">
            <a:avLst/>
          </a:prstGeom>
          <a:noFill/>
        </p:spPr>
        <p:txBody>
          <a:bodyPr wrap="none" rtlCol="0">
            <a:spAutoFit/>
          </a:bodyPr>
          <a:lstStyle/>
          <a:p>
            <a:pPr defTabSz="457200"/>
            <a:r>
              <a:rPr lang="en-US" b="1" dirty="0">
                <a:solidFill>
                  <a:prstClr val="black"/>
                </a:solidFill>
                <a:latin typeface="Calibri"/>
              </a:rPr>
              <a:t>marital status</a:t>
            </a:r>
          </a:p>
        </p:txBody>
      </p:sp>
      <p:sp>
        <p:nvSpPr>
          <p:cNvPr id="16" name="TextBox 15"/>
          <p:cNvSpPr txBox="1"/>
          <p:nvPr/>
        </p:nvSpPr>
        <p:spPr>
          <a:xfrm>
            <a:off x="2022567" y="1174257"/>
            <a:ext cx="583878" cy="369332"/>
          </a:xfrm>
          <a:prstGeom prst="rect">
            <a:avLst/>
          </a:prstGeom>
          <a:noFill/>
        </p:spPr>
        <p:txBody>
          <a:bodyPr wrap="none" rtlCol="0">
            <a:spAutoFit/>
          </a:bodyPr>
          <a:lstStyle/>
          <a:p>
            <a:pPr defTabSz="457200"/>
            <a:r>
              <a:rPr lang="en-US" b="1" dirty="0">
                <a:solidFill>
                  <a:prstClr val="black"/>
                </a:solidFill>
                <a:latin typeface="Calibri"/>
              </a:rPr>
              <a:t>race</a:t>
            </a:r>
          </a:p>
        </p:txBody>
      </p:sp>
      <p:cxnSp>
        <p:nvCxnSpPr>
          <p:cNvPr id="6" name="Straight Connector 5"/>
          <p:cNvCxnSpPr>
            <a:stCxn id="3" idx="3"/>
          </p:cNvCxnSpPr>
          <p:nvPr/>
        </p:nvCxnSpPr>
        <p:spPr>
          <a:xfrm>
            <a:off x="4767887" y="1353144"/>
            <a:ext cx="269617" cy="3916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4" idx="3"/>
          </p:cNvCxnSpPr>
          <p:nvPr/>
        </p:nvCxnSpPr>
        <p:spPr>
          <a:xfrm>
            <a:off x="3961902" y="1346286"/>
            <a:ext cx="246112" cy="398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6" idx="3"/>
          </p:cNvCxnSpPr>
          <p:nvPr/>
        </p:nvCxnSpPr>
        <p:spPr>
          <a:xfrm>
            <a:off x="2606445" y="1358924"/>
            <a:ext cx="288214" cy="385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5" idx="3"/>
          </p:cNvCxnSpPr>
          <p:nvPr/>
        </p:nvCxnSpPr>
        <p:spPr>
          <a:xfrm flipV="1">
            <a:off x="3298563" y="2309609"/>
            <a:ext cx="246112" cy="2113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800590" y="3822665"/>
            <a:ext cx="1777025" cy="369332"/>
          </a:xfrm>
          <a:prstGeom prst="rect">
            <a:avLst/>
          </a:prstGeom>
          <a:noFill/>
        </p:spPr>
        <p:txBody>
          <a:bodyPr wrap="none" rtlCol="0">
            <a:spAutoFit/>
          </a:bodyPr>
          <a:lstStyle/>
          <a:p>
            <a:pPr defTabSz="457200"/>
            <a:r>
              <a:rPr lang="en-US" b="1" dirty="0">
                <a:solidFill>
                  <a:prstClr val="black"/>
                </a:solidFill>
                <a:latin typeface="Calibri"/>
              </a:rPr>
              <a:t>1</a:t>
            </a:r>
            <a:r>
              <a:rPr lang="en-US" b="1" baseline="30000" dirty="0">
                <a:solidFill>
                  <a:prstClr val="black"/>
                </a:solidFill>
                <a:latin typeface="Calibri"/>
              </a:rPr>
              <a:t>O</a:t>
            </a:r>
            <a:r>
              <a:rPr lang="en-US" b="1" dirty="0">
                <a:solidFill>
                  <a:prstClr val="black"/>
                </a:solidFill>
                <a:latin typeface="Calibri"/>
              </a:rPr>
              <a:t> care provider</a:t>
            </a:r>
          </a:p>
        </p:txBody>
      </p:sp>
      <p:sp>
        <p:nvSpPr>
          <p:cNvPr id="25" name="TextBox 24"/>
          <p:cNvSpPr txBox="1"/>
          <p:nvPr/>
        </p:nvSpPr>
        <p:spPr>
          <a:xfrm>
            <a:off x="1759602" y="2678214"/>
            <a:ext cx="1769780" cy="369332"/>
          </a:xfrm>
          <a:prstGeom prst="rect">
            <a:avLst/>
          </a:prstGeom>
          <a:noFill/>
        </p:spPr>
        <p:txBody>
          <a:bodyPr wrap="none" rtlCol="0">
            <a:spAutoFit/>
          </a:bodyPr>
          <a:lstStyle/>
          <a:p>
            <a:pPr defTabSz="457200"/>
            <a:r>
              <a:rPr lang="en-US" b="1" dirty="0">
                <a:solidFill>
                  <a:prstClr val="black"/>
                </a:solidFill>
                <a:latin typeface="Calibri"/>
              </a:rPr>
              <a:t>health insurance</a:t>
            </a:r>
          </a:p>
        </p:txBody>
      </p:sp>
      <p:cxnSp>
        <p:nvCxnSpPr>
          <p:cNvPr id="29" name="Straight Connector 28"/>
          <p:cNvCxnSpPr>
            <a:stCxn id="25" idx="3"/>
          </p:cNvCxnSpPr>
          <p:nvPr/>
        </p:nvCxnSpPr>
        <p:spPr>
          <a:xfrm>
            <a:off x="3529382" y="2862880"/>
            <a:ext cx="287148" cy="2622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4" idx="3"/>
          </p:cNvCxnSpPr>
          <p:nvPr/>
        </p:nvCxnSpPr>
        <p:spPr>
          <a:xfrm flipV="1">
            <a:off x="3577615" y="3700273"/>
            <a:ext cx="220603" cy="3070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947064" y="4294668"/>
            <a:ext cx="577402" cy="369332"/>
          </a:xfrm>
          <a:prstGeom prst="rect">
            <a:avLst/>
          </a:prstGeom>
          <a:noFill/>
        </p:spPr>
        <p:txBody>
          <a:bodyPr wrap="none" rtlCol="0">
            <a:spAutoFit/>
          </a:bodyPr>
          <a:lstStyle/>
          <a:p>
            <a:pPr defTabSz="457200"/>
            <a:r>
              <a:rPr lang="en-US" b="1" dirty="0">
                <a:solidFill>
                  <a:prstClr val="black"/>
                </a:solidFill>
                <a:latin typeface="Calibri"/>
              </a:rPr>
              <a:t>BMI</a:t>
            </a:r>
          </a:p>
        </p:txBody>
      </p:sp>
      <p:sp>
        <p:nvSpPr>
          <p:cNvPr id="35" name="TextBox 34"/>
          <p:cNvSpPr txBox="1"/>
          <p:nvPr/>
        </p:nvSpPr>
        <p:spPr>
          <a:xfrm>
            <a:off x="1800590" y="5487799"/>
            <a:ext cx="986167" cy="369332"/>
          </a:xfrm>
          <a:prstGeom prst="rect">
            <a:avLst/>
          </a:prstGeom>
          <a:noFill/>
        </p:spPr>
        <p:txBody>
          <a:bodyPr wrap="none" rtlCol="0">
            <a:spAutoFit/>
          </a:bodyPr>
          <a:lstStyle/>
          <a:p>
            <a:pPr defTabSz="457200"/>
            <a:r>
              <a:rPr lang="en-US" b="1" dirty="0">
                <a:solidFill>
                  <a:prstClr val="black"/>
                </a:solidFill>
                <a:latin typeface="Calibri"/>
              </a:rPr>
              <a:t>smoking</a:t>
            </a:r>
          </a:p>
        </p:txBody>
      </p:sp>
      <p:sp>
        <p:nvSpPr>
          <p:cNvPr id="36" name="TextBox 35"/>
          <p:cNvSpPr txBox="1"/>
          <p:nvPr/>
        </p:nvSpPr>
        <p:spPr>
          <a:xfrm>
            <a:off x="3253467" y="5543666"/>
            <a:ext cx="876009" cy="369332"/>
          </a:xfrm>
          <a:prstGeom prst="rect">
            <a:avLst/>
          </a:prstGeom>
          <a:noFill/>
        </p:spPr>
        <p:txBody>
          <a:bodyPr wrap="none" rtlCol="0">
            <a:spAutoFit/>
          </a:bodyPr>
          <a:lstStyle/>
          <a:p>
            <a:pPr defTabSz="457200"/>
            <a:r>
              <a:rPr lang="en-US" b="1" dirty="0">
                <a:solidFill>
                  <a:prstClr val="black"/>
                </a:solidFill>
                <a:latin typeface="Calibri"/>
              </a:rPr>
              <a:t>alcohol</a:t>
            </a:r>
          </a:p>
        </p:txBody>
      </p:sp>
      <p:sp>
        <p:nvSpPr>
          <p:cNvPr id="37" name="TextBox 36"/>
          <p:cNvSpPr txBox="1"/>
          <p:nvPr/>
        </p:nvSpPr>
        <p:spPr>
          <a:xfrm>
            <a:off x="2796663" y="4295102"/>
            <a:ext cx="1151277" cy="369332"/>
          </a:xfrm>
          <a:prstGeom prst="rect">
            <a:avLst/>
          </a:prstGeom>
          <a:noFill/>
        </p:spPr>
        <p:txBody>
          <a:bodyPr wrap="none" rtlCol="0">
            <a:spAutoFit/>
          </a:bodyPr>
          <a:lstStyle/>
          <a:p>
            <a:pPr defTabSz="457200"/>
            <a:r>
              <a:rPr lang="en-US" b="1" dirty="0">
                <a:solidFill>
                  <a:prstClr val="black"/>
                </a:solidFill>
                <a:latin typeface="Calibri"/>
              </a:rPr>
              <a:t># diseases</a:t>
            </a:r>
          </a:p>
        </p:txBody>
      </p:sp>
      <p:cxnSp>
        <p:nvCxnSpPr>
          <p:cNvPr id="39" name="Straight Connector 38"/>
          <p:cNvCxnSpPr>
            <a:stCxn id="34" idx="3"/>
          </p:cNvCxnSpPr>
          <p:nvPr/>
        </p:nvCxnSpPr>
        <p:spPr>
          <a:xfrm>
            <a:off x="2524466" y="4479335"/>
            <a:ext cx="272196" cy="292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7" idx="3"/>
          </p:cNvCxnSpPr>
          <p:nvPr/>
        </p:nvCxnSpPr>
        <p:spPr>
          <a:xfrm>
            <a:off x="3947940" y="4479768"/>
            <a:ext cx="260075" cy="2990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5" idx="3"/>
          </p:cNvCxnSpPr>
          <p:nvPr/>
        </p:nvCxnSpPr>
        <p:spPr>
          <a:xfrm flipV="1">
            <a:off x="2786757" y="5333405"/>
            <a:ext cx="222791" cy="3390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6" idx="3"/>
          </p:cNvCxnSpPr>
          <p:nvPr/>
        </p:nvCxnSpPr>
        <p:spPr>
          <a:xfrm flipV="1">
            <a:off x="4129476" y="5385532"/>
            <a:ext cx="260075" cy="3428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Right Arrow 47"/>
          <p:cNvSpPr/>
          <p:nvPr/>
        </p:nvSpPr>
        <p:spPr>
          <a:xfrm rot="2662446">
            <a:off x="5211804" y="2092230"/>
            <a:ext cx="457200" cy="210941"/>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9" name="Right Arrow 48"/>
          <p:cNvSpPr/>
          <p:nvPr/>
        </p:nvSpPr>
        <p:spPr>
          <a:xfrm>
            <a:off x="4319705" y="3233136"/>
            <a:ext cx="457200" cy="210941"/>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0" name="Right Arrow 49"/>
          <p:cNvSpPr/>
          <p:nvPr/>
        </p:nvSpPr>
        <p:spPr>
          <a:xfrm rot="20118480">
            <a:off x="4694397" y="4814830"/>
            <a:ext cx="457200" cy="210941"/>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1" name="Right Arrow 50"/>
          <p:cNvSpPr/>
          <p:nvPr/>
        </p:nvSpPr>
        <p:spPr>
          <a:xfrm rot="7913795">
            <a:off x="7005066" y="2116520"/>
            <a:ext cx="457200" cy="210941"/>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3" name="Right Arrow 52"/>
          <p:cNvSpPr/>
          <p:nvPr/>
        </p:nvSpPr>
        <p:spPr>
          <a:xfrm rot="13103638">
            <a:off x="7683546" y="4180551"/>
            <a:ext cx="457200" cy="2109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5" name="Right Arrow 54"/>
          <p:cNvSpPr/>
          <p:nvPr/>
        </p:nvSpPr>
        <p:spPr>
          <a:xfrm rot="2309247">
            <a:off x="5029379" y="2220297"/>
            <a:ext cx="457200" cy="2109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6" name="Right Arrow 55"/>
          <p:cNvSpPr/>
          <p:nvPr/>
        </p:nvSpPr>
        <p:spPr>
          <a:xfrm>
            <a:off x="4312376" y="3428844"/>
            <a:ext cx="457200" cy="2109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7" name="Right Arrow 56"/>
          <p:cNvSpPr/>
          <p:nvPr/>
        </p:nvSpPr>
        <p:spPr>
          <a:xfrm rot="20202150">
            <a:off x="4790961" y="5002113"/>
            <a:ext cx="457200" cy="2109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8" name="Right Arrow 57"/>
          <p:cNvSpPr/>
          <p:nvPr/>
        </p:nvSpPr>
        <p:spPr>
          <a:xfrm rot="16200000">
            <a:off x="8797683" y="4901902"/>
            <a:ext cx="457200" cy="210941"/>
          </a:xfrm>
          <a:prstGeom prst="rightArrow">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9" name="TextBox 58"/>
          <p:cNvSpPr txBox="1"/>
          <p:nvPr/>
        </p:nvSpPr>
        <p:spPr>
          <a:xfrm>
            <a:off x="7355801" y="6004671"/>
            <a:ext cx="999569" cy="369332"/>
          </a:xfrm>
          <a:prstGeom prst="rect">
            <a:avLst/>
          </a:prstGeom>
          <a:noFill/>
        </p:spPr>
        <p:txBody>
          <a:bodyPr wrap="none" rtlCol="0">
            <a:spAutoFit/>
          </a:bodyPr>
          <a:lstStyle/>
          <a:p>
            <a:pPr defTabSz="457200"/>
            <a:r>
              <a:rPr lang="en-US" b="1" dirty="0">
                <a:solidFill>
                  <a:prstClr val="black"/>
                </a:solidFill>
                <a:latin typeface="Calibri"/>
              </a:rPr>
              <a:t>Rx refills</a:t>
            </a:r>
          </a:p>
        </p:txBody>
      </p:sp>
      <p:sp>
        <p:nvSpPr>
          <p:cNvPr id="60" name="TextBox 59"/>
          <p:cNvSpPr txBox="1"/>
          <p:nvPr/>
        </p:nvSpPr>
        <p:spPr>
          <a:xfrm>
            <a:off x="9602814" y="5998005"/>
            <a:ext cx="993734" cy="369332"/>
          </a:xfrm>
          <a:prstGeom prst="rect">
            <a:avLst/>
          </a:prstGeom>
          <a:noFill/>
        </p:spPr>
        <p:txBody>
          <a:bodyPr wrap="none" rtlCol="0">
            <a:spAutoFit/>
          </a:bodyPr>
          <a:lstStyle/>
          <a:p>
            <a:pPr defTabSz="457200"/>
            <a:r>
              <a:rPr lang="en-US" b="1" dirty="0">
                <a:solidFill>
                  <a:prstClr val="black"/>
                </a:solidFill>
                <a:latin typeface="Calibri"/>
              </a:rPr>
              <a:t>no show</a:t>
            </a:r>
          </a:p>
        </p:txBody>
      </p:sp>
      <p:sp>
        <p:nvSpPr>
          <p:cNvPr id="61" name="TextBox 60"/>
          <p:cNvSpPr txBox="1"/>
          <p:nvPr/>
        </p:nvSpPr>
        <p:spPr>
          <a:xfrm>
            <a:off x="8179712" y="6356921"/>
            <a:ext cx="1670394" cy="369332"/>
          </a:xfrm>
          <a:prstGeom prst="rect">
            <a:avLst/>
          </a:prstGeom>
          <a:noFill/>
        </p:spPr>
        <p:txBody>
          <a:bodyPr wrap="none" rtlCol="0">
            <a:spAutoFit/>
          </a:bodyPr>
          <a:lstStyle/>
          <a:p>
            <a:pPr defTabSz="457200"/>
            <a:r>
              <a:rPr lang="en-US" b="1" dirty="0">
                <a:solidFill>
                  <a:prstClr val="black"/>
                </a:solidFill>
                <a:latin typeface="Calibri"/>
              </a:rPr>
              <a:t># immunization</a:t>
            </a:r>
          </a:p>
        </p:txBody>
      </p:sp>
      <p:cxnSp>
        <p:nvCxnSpPr>
          <p:cNvPr id="63" name="Straight Connector 62"/>
          <p:cNvCxnSpPr>
            <a:stCxn id="59" idx="3"/>
          </p:cNvCxnSpPr>
          <p:nvPr/>
        </p:nvCxnSpPr>
        <p:spPr>
          <a:xfrm flipV="1">
            <a:off x="8355369" y="5871685"/>
            <a:ext cx="310836" cy="31765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0" idx="1"/>
          </p:cNvCxnSpPr>
          <p:nvPr/>
        </p:nvCxnSpPr>
        <p:spPr>
          <a:xfrm flipH="1" flipV="1">
            <a:off x="9284044" y="5871685"/>
            <a:ext cx="318771" cy="3109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1" idx="0"/>
            <a:endCxn id="11" idx="2"/>
          </p:cNvCxnSpPr>
          <p:nvPr/>
        </p:nvCxnSpPr>
        <p:spPr>
          <a:xfrm flipV="1">
            <a:off x="9014910" y="5847001"/>
            <a:ext cx="3799" cy="50992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9338743" y="4840043"/>
            <a:ext cx="853119" cy="369332"/>
          </a:xfrm>
          <a:prstGeom prst="rect">
            <a:avLst/>
          </a:prstGeom>
          <a:noFill/>
        </p:spPr>
        <p:txBody>
          <a:bodyPr wrap="none" rtlCol="0">
            <a:spAutoFit/>
          </a:bodyPr>
          <a:lstStyle/>
          <a:p>
            <a:pPr defTabSz="457200"/>
            <a:r>
              <a:rPr lang="en-US" b="1" dirty="0">
                <a:solidFill>
                  <a:prstClr val="black"/>
                </a:solidFill>
                <a:latin typeface="Calibri"/>
              </a:rPr>
              <a:t>Aim #1</a:t>
            </a:r>
          </a:p>
        </p:txBody>
      </p:sp>
      <p:sp>
        <p:nvSpPr>
          <p:cNvPr id="76" name="TextBox 75"/>
          <p:cNvSpPr txBox="1"/>
          <p:nvPr/>
        </p:nvSpPr>
        <p:spPr>
          <a:xfrm>
            <a:off x="5875147" y="2124942"/>
            <a:ext cx="853119" cy="369332"/>
          </a:xfrm>
          <a:prstGeom prst="rect">
            <a:avLst/>
          </a:prstGeom>
          <a:noFill/>
        </p:spPr>
        <p:txBody>
          <a:bodyPr wrap="none" rtlCol="0">
            <a:spAutoFit/>
          </a:bodyPr>
          <a:lstStyle/>
          <a:p>
            <a:pPr defTabSz="457200"/>
            <a:r>
              <a:rPr lang="en-US" b="1" dirty="0">
                <a:solidFill>
                  <a:prstClr val="black"/>
                </a:solidFill>
                <a:latin typeface="Calibri"/>
              </a:rPr>
              <a:t>Aim #2</a:t>
            </a:r>
          </a:p>
        </p:txBody>
      </p:sp>
      <p:sp>
        <p:nvSpPr>
          <p:cNvPr id="52" name="Rectangle 51"/>
          <p:cNvSpPr/>
          <p:nvPr/>
        </p:nvSpPr>
        <p:spPr>
          <a:xfrm>
            <a:off x="1673088" y="5959802"/>
            <a:ext cx="2226365" cy="689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4123937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83267" y="434622"/>
            <a:ext cx="7733011" cy="13743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r>
              <a:rPr lang="en-US" dirty="0">
                <a:solidFill>
                  <a:prstClr val="black"/>
                </a:solidFill>
                <a:latin typeface="Calibri"/>
              </a:rPr>
              <a:t> </a:t>
            </a:r>
          </a:p>
        </p:txBody>
      </p:sp>
      <p:sp>
        <p:nvSpPr>
          <p:cNvPr id="12" name="TextBox 11"/>
          <p:cNvSpPr txBox="1"/>
          <p:nvPr/>
        </p:nvSpPr>
        <p:spPr>
          <a:xfrm>
            <a:off x="2025624" y="603086"/>
            <a:ext cx="2287165" cy="769441"/>
          </a:xfrm>
          <a:prstGeom prst="rect">
            <a:avLst/>
          </a:prstGeom>
          <a:noFill/>
        </p:spPr>
        <p:txBody>
          <a:bodyPr wrap="none" rtlCol="0">
            <a:spAutoFit/>
          </a:bodyPr>
          <a:lstStyle/>
          <a:p>
            <a:pPr defTabSz="457200"/>
            <a:r>
              <a:rPr lang="en-US" sz="4400" b="1" dirty="0">
                <a:solidFill>
                  <a:prstClr val="black"/>
                </a:solidFill>
                <a:latin typeface="Calibri"/>
              </a:rPr>
              <a:t>Methods</a:t>
            </a:r>
          </a:p>
        </p:txBody>
      </p:sp>
      <p:sp>
        <p:nvSpPr>
          <p:cNvPr id="16" name="Rectangle 15"/>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extBox 1"/>
          <p:cNvSpPr txBox="1"/>
          <p:nvPr/>
        </p:nvSpPr>
        <p:spPr>
          <a:xfrm>
            <a:off x="2091090" y="1540991"/>
            <a:ext cx="7861851" cy="5139869"/>
          </a:xfrm>
          <a:prstGeom prst="rect">
            <a:avLst/>
          </a:prstGeom>
          <a:noFill/>
        </p:spPr>
        <p:txBody>
          <a:bodyPr wrap="square" rtlCol="0">
            <a:spAutoFit/>
          </a:bodyPr>
          <a:lstStyle/>
          <a:p>
            <a:pPr marL="903185" indent="-903185" defTabSz="1504672" eaLnBrk="0" hangingPunct="0">
              <a:spcBef>
                <a:spcPts val="1200"/>
              </a:spcBef>
              <a:buSzPct val="100000"/>
              <a:buFont typeface="Arial" panose="020B0604020202020204" pitchFamily="34" charset="0"/>
              <a:buChar char="•"/>
            </a:pPr>
            <a:r>
              <a:rPr lang="en-US" sz="2400" dirty="0">
                <a:solidFill>
                  <a:prstClr val="black"/>
                </a:solidFill>
                <a:latin typeface="Calibri"/>
                <a:cs typeface="Arial" panose="020B0604020202020204" pitchFamily="34" charset="0"/>
              </a:rPr>
              <a:t>De-identified data over 3 years (2014-2016) were obtained.</a:t>
            </a:r>
          </a:p>
          <a:p>
            <a:pPr marL="903185" indent="-903185" defTabSz="1504672" eaLnBrk="0" hangingPunct="0">
              <a:spcBef>
                <a:spcPts val="1200"/>
              </a:spcBef>
              <a:buSzPct val="100000"/>
              <a:buFont typeface="Arial" panose="020B0604020202020204" pitchFamily="34" charset="0"/>
              <a:buChar char="•"/>
            </a:pPr>
            <a:r>
              <a:rPr lang="en-US" sz="2400" dirty="0">
                <a:solidFill>
                  <a:prstClr val="black"/>
                </a:solidFill>
                <a:latin typeface="Calibri"/>
                <a:cs typeface="Arial" panose="020B0604020202020204" pitchFamily="34" charset="0"/>
              </a:rPr>
              <a:t>Study was reviewed by a privacy board and approved by IRB.</a:t>
            </a:r>
          </a:p>
          <a:p>
            <a:pPr marL="903185" indent="-903185" defTabSz="1504672" eaLnBrk="0" hangingPunct="0">
              <a:spcBef>
                <a:spcPts val="1200"/>
              </a:spcBef>
              <a:buSzPct val="100000"/>
              <a:buFont typeface="Arial" panose="020B0604020202020204" pitchFamily="34" charset="0"/>
              <a:buChar char="•"/>
            </a:pPr>
            <a:r>
              <a:rPr lang="en-US" sz="2400" dirty="0">
                <a:solidFill>
                  <a:prstClr val="black"/>
                </a:solidFill>
                <a:latin typeface="Calibri"/>
                <a:cs typeface="Arial" panose="020B0604020202020204" pitchFamily="34" charset="0"/>
              </a:rPr>
              <a:t>Only patients aged 18 years old or above with 2 or more chronic conditions were included. </a:t>
            </a:r>
          </a:p>
          <a:p>
            <a:pPr marL="903185" indent="-903185" defTabSz="1504672" eaLnBrk="0" hangingPunct="0">
              <a:spcBef>
                <a:spcPts val="1200"/>
              </a:spcBef>
              <a:buSzPct val="100000"/>
              <a:buFont typeface="Arial" panose="020B0604020202020204" pitchFamily="34" charset="0"/>
              <a:buChar char="•"/>
            </a:pPr>
            <a:r>
              <a:rPr lang="en-US" sz="2400" dirty="0">
                <a:solidFill>
                  <a:prstClr val="black"/>
                </a:solidFill>
                <a:latin typeface="Calibri"/>
                <a:cs typeface="Arial" panose="020B0604020202020204" pitchFamily="34" charset="0"/>
              </a:rPr>
              <a:t>A Gaussian finite mixture model was used to create a patient engagement score. </a:t>
            </a:r>
          </a:p>
          <a:p>
            <a:pPr marL="903185" indent="-903185" defTabSz="1504672" eaLnBrk="0" hangingPunct="0">
              <a:spcBef>
                <a:spcPts val="1200"/>
              </a:spcBef>
              <a:buSzPct val="100000"/>
              <a:buFont typeface="Arial" panose="020B0604020202020204" pitchFamily="34" charset="0"/>
              <a:buChar char="•"/>
            </a:pPr>
            <a:r>
              <a:rPr lang="en-US" sz="2400" dirty="0">
                <a:solidFill>
                  <a:prstClr val="black"/>
                </a:solidFill>
                <a:latin typeface="Calibri"/>
                <a:cs typeface="Arial" panose="020B0604020202020204" pitchFamily="34" charset="0"/>
              </a:rPr>
              <a:t>Multiple logistic and multiple linear regressions were used to examine association between patient engagement and health outcome.</a:t>
            </a:r>
          </a:p>
          <a:p>
            <a:pPr defTabSz="457200"/>
            <a:endParaRPr lang="en-US" sz="2400" dirty="0">
              <a:solidFill>
                <a:prstClr val="black"/>
              </a:solidFill>
              <a:latin typeface="Calibri"/>
            </a:endParaRPr>
          </a:p>
        </p:txBody>
      </p:sp>
      <p:sp>
        <p:nvSpPr>
          <p:cNvPr id="18" name="Rectangle 17"/>
          <p:cNvSpPr/>
          <p:nvPr/>
        </p:nvSpPr>
        <p:spPr>
          <a:xfrm rot="16200000">
            <a:off x="6190394" y="-2786160"/>
            <a:ext cx="118762" cy="8317372"/>
          </a:xfrm>
          <a:prstGeom prst="rect">
            <a:avLst/>
          </a:prstGeom>
          <a:gradFill>
            <a:gsLst>
              <a:gs pos="80000">
                <a:srgbClr val="00B050"/>
              </a:gs>
              <a:gs pos="60000">
                <a:srgbClr val="EA3AC8"/>
              </a:gs>
              <a:gs pos="20000">
                <a:srgbClr val="FFC000"/>
              </a:gs>
              <a:gs pos="0">
                <a:srgbClr val="FFFF00"/>
              </a:gs>
              <a:gs pos="100000">
                <a:srgbClr val="0070C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711548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614309"/>
            <a:ext cx="2672644" cy="55484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r>
              <a:rPr lang="en-US" dirty="0">
                <a:solidFill>
                  <a:prstClr val="black"/>
                </a:solidFill>
                <a:latin typeface="Calibri"/>
              </a:rPr>
              <a:t> </a:t>
            </a:r>
          </a:p>
        </p:txBody>
      </p:sp>
      <p:sp>
        <p:nvSpPr>
          <p:cNvPr id="3" name="TextBox 2"/>
          <p:cNvSpPr txBox="1"/>
          <p:nvPr/>
        </p:nvSpPr>
        <p:spPr>
          <a:xfrm>
            <a:off x="1686228" y="105901"/>
            <a:ext cx="5204570" cy="769441"/>
          </a:xfrm>
          <a:prstGeom prst="rect">
            <a:avLst/>
          </a:prstGeom>
          <a:noFill/>
        </p:spPr>
        <p:txBody>
          <a:bodyPr wrap="none" rtlCol="0">
            <a:spAutoFit/>
          </a:bodyPr>
          <a:lstStyle/>
          <a:p>
            <a:pPr defTabSz="457200"/>
            <a:r>
              <a:rPr lang="en-US" sz="4400" b="1" dirty="0">
                <a:solidFill>
                  <a:prstClr val="black"/>
                </a:solidFill>
                <a:latin typeface="Calibri"/>
              </a:rPr>
              <a:t>Results &amp; Discussions</a:t>
            </a:r>
          </a:p>
        </p:txBody>
      </p:sp>
      <p:sp>
        <p:nvSpPr>
          <p:cNvPr id="20" name="Rectangle 19"/>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1" name="Rectangle 20"/>
          <p:cNvSpPr/>
          <p:nvPr/>
        </p:nvSpPr>
        <p:spPr>
          <a:xfrm rot="16200000">
            <a:off x="5906778" y="-3203928"/>
            <a:ext cx="118762" cy="8317372"/>
          </a:xfrm>
          <a:prstGeom prst="rect">
            <a:avLst/>
          </a:prstGeom>
          <a:gradFill>
            <a:gsLst>
              <a:gs pos="80000">
                <a:srgbClr val="00B050"/>
              </a:gs>
              <a:gs pos="60000">
                <a:srgbClr val="EA3AC8"/>
              </a:gs>
              <a:gs pos="20000">
                <a:srgbClr val="FFC000"/>
              </a:gs>
              <a:gs pos="0">
                <a:srgbClr val="FFFF00"/>
              </a:gs>
              <a:gs pos="100000">
                <a:srgbClr val="0070C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7" name="TextBox 46"/>
          <p:cNvSpPr txBox="1"/>
          <p:nvPr/>
        </p:nvSpPr>
        <p:spPr>
          <a:xfrm>
            <a:off x="1701492" y="950232"/>
            <a:ext cx="3151900" cy="646331"/>
          </a:xfrm>
          <a:prstGeom prst="rect">
            <a:avLst/>
          </a:prstGeom>
          <a:noFill/>
        </p:spPr>
        <p:txBody>
          <a:bodyPr wrap="none" rtlCol="0">
            <a:spAutoFit/>
          </a:bodyPr>
          <a:lstStyle/>
          <a:p>
            <a:pPr defTabSz="457200"/>
            <a:r>
              <a:rPr lang="en-US" sz="3600" b="1" dirty="0">
                <a:solidFill>
                  <a:prstClr val="black"/>
                </a:solidFill>
                <a:latin typeface="Calibri"/>
              </a:rPr>
              <a:t>Data extraction</a:t>
            </a:r>
          </a:p>
        </p:txBody>
      </p:sp>
      <p:grpSp>
        <p:nvGrpSpPr>
          <p:cNvPr id="48" name="Group 47"/>
          <p:cNvGrpSpPr/>
          <p:nvPr/>
        </p:nvGrpSpPr>
        <p:grpSpPr>
          <a:xfrm>
            <a:off x="1856187" y="1671453"/>
            <a:ext cx="8419683" cy="4523849"/>
            <a:chOff x="332186" y="248292"/>
            <a:chExt cx="8419683" cy="5947009"/>
          </a:xfrm>
        </p:grpSpPr>
        <p:sp>
          <p:nvSpPr>
            <p:cNvPr id="49" name="Rounded Rectangle 48"/>
            <p:cNvSpPr/>
            <p:nvPr/>
          </p:nvSpPr>
          <p:spPr>
            <a:xfrm>
              <a:off x="3195262" y="248292"/>
              <a:ext cx="2137025" cy="5342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1,143,028 records</a:t>
              </a:r>
            </a:p>
          </p:txBody>
        </p:sp>
        <p:sp>
          <p:nvSpPr>
            <p:cNvPr id="50" name="Rounded Rectangle 49"/>
            <p:cNvSpPr/>
            <p:nvPr/>
          </p:nvSpPr>
          <p:spPr>
            <a:xfrm>
              <a:off x="5524071" y="861317"/>
              <a:ext cx="3227798" cy="5342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&lt;2 conditions; 981,392 records</a:t>
              </a:r>
            </a:p>
          </p:txBody>
        </p:sp>
        <p:sp>
          <p:nvSpPr>
            <p:cNvPr id="51" name="Rounded Rectangle 50"/>
            <p:cNvSpPr/>
            <p:nvPr/>
          </p:nvSpPr>
          <p:spPr>
            <a:xfrm>
              <a:off x="3183267" y="1421257"/>
              <a:ext cx="2137025" cy="534256"/>
            </a:xfrm>
            <a:prstGeom prst="roundRect">
              <a:avLst/>
            </a:prstGeom>
            <a:noFill/>
          </p:spPr>
          <p:style>
            <a:lnRef idx="1">
              <a:schemeClr val="accent6"/>
            </a:lnRef>
            <a:fillRef idx="3">
              <a:schemeClr val="accent6"/>
            </a:fillRef>
            <a:effectRef idx="2">
              <a:schemeClr val="accent6"/>
            </a:effectRef>
            <a:fontRef idx="minor">
              <a:schemeClr val="lt1"/>
            </a:fontRef>
          </p:style>
          <p:txBody>
            <a:bodyPr rtlCol="0" anchor="ctr"/>
            <a:lstStyle/>
            <a:p>
              <a:pPr algn="ctr" defTabSz="457200"/>
              <a:r>
                <a:rPr lang="en-US" b="1" dirty="0">
                  <a:solidFill>
                    <a:prstClr val="black"/>
                  </a:solidFill>
                  <a:latin typeface="Calibri"/>
                </a:rPr>
                <a:t>161,636 records</a:t>
              </a:r>
            </a:p>
          </p:txBody>
        </p:sp>
        <p:sp>
          <p:nvSpPr>
            <p:cNvPr id="52" name="Rounded Rectangle 51"/>
            <p:cNvSpPr/>
            <p:nvPr/>
          </p:nvSpPr>
          <p:spPr>
            <a:xfrm>
              <a:off x="3195263" y="2590794"/>
              <a:ext cx="2137025" cy="5342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161,060 records</a:t>
              </a:r>
            </a:p>
          </p:txBody>
        </p:sp>
        <p:sp>
          <p:nvSpPr>
            <p:cNvPr id="53" name="Rounded Rectangle 52"/>
            <p:cNvSpPr/>
            <p:nvPr/>
          </p:nvSpPr>
          <p:spPr>
            <a:xfrm>
              <a:off x="3195263" y="3731232"/>
              <a:ext cx="2137025" cy="534256"/>
            </a:xfrm>
            <a:prstGeom prst="roundRect">
              <a:avLst/>
            </a:prstGeom>
            <a:noFill/>
            <a:ln>
              <a:solidFill>
                <a:srgbClr val="B054B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147,687 records</a:t>
              </a:r>
            </a:p>
          </p:txBody>
        </p:sp>
        <p:sp>
          <p:nvSpPr>
            <p:cNvPr id="54" name="Rounded Rectangle 53"/>
            <p:cNvSpPr/>
            <p:nvPr/>
          </p:nvSpPr>
          <p:spPr>
            <a:xfrm>
              <a:off x="5524071" y="2023151"/>
              <a:ext cx="3227798" cy="568501"/>
            </a:xfrm>
            <a:prstGeom prst="roundRect">
              <a:avLst/>
            </a:prstGeom>
            <a:noFill/>
          </p:spPr>
          <p:style>
            <a:lnRef idx="1">
              <a:schemeClr val="accent6"/>
            </a:lnRef>
            <a:fillRef idx="3">
              <a:schemeClr val="accent6"/>
            </a:fillRef>
            <a:effectRef idx="2">
              <a:schemeClr val="accent6"/>
            </a:effectRef>
            <a:fontRef idx="minor">
              <a:schemeClr val="lt1"/>
            </a:fontRef>
          </p:style>
          <p:txBody>
            <a:bodyPr rtlCol="0" anchor="ctr"/>
            <a:lstStyle/>
            <a:p>
              <a:pPr algn="ctr" defTabSz="457200"/>
              <a:r>
                <a:rPr lang="en-US" b="1" dirty="0">
                  <a:solidFill>
                    <a:prstClr val="black"/>
                  </a:solidFill>
                  <a:latin typeface="Calibri"/>
                </a:rPr>
                <a:t>Updated for age, added ICD-10, selected age 18 and above</a:t>
              </a:r>
            </a:p>
          </p:txBody>
        </p:sp>
        <p:cxnSp>
          <p:nvCxnSpPr>
            <p:cNvPr id="55" name="Straight Connector 54"/>
            <p:cNvCxnSpPr/>
            <p:nvPr/>
          </p:nvCxnSpPr>
          <p:spPr>
            <a:xfrm flipH="1">
              <a:off x="4251775" y="3102791"/>
              <a:ext cx="1" cy="628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Rounded Rectangle 55"/>
            <p:cNvSpPr/>
            <p:nvPr/>
          </p:nvSpPr>
          <p:spPr>
            <a:xfrm>
              <a:off x="5524071" y="3186698"/>
              <a:ext cx="3227798" cy="5342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Took the deceased off</a:t>
              </a:r>
            </a:p>
          </p:txBody>
        </p:sp>
        <p:sp>
          <p:nvSpPr>
            <p:cNvPr id="57" name="Rounded Rectangle 56"/>
            <p:cNvSpPr/>
            <p:nvPr/>
          </p:nvSpPr>
          <p:spPr>
            <a:xfrm>
              <a:off x="332186" y="4693579"/>
              <a:ext cx="3787749" cy="5342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146,245 records without PAM score</a:t>
              </a:r>
            </a:p>
          </p:txBody>
        </p:sp>
        <p:sp>
          <p:nvSpPr>
            <p:cNvPr id="58" name="Rounded Rectangle 57"/>
            <p:cNvSpPr/>
            <p:nvPr/>
          </p:nvSpPr>
          <p:spPr>
            <a:xfrm>
              <a:off x="2661851" y="5661045"/>
              <a:ext cx="3430723" cy="534256"/>
            </a:xfrm>
            <a:prstGeom prst="roundRect">
              <a:avLst/>
            </a:prstGeom>
            <a:noFill/>
            <a:scene3d>
              <a:camera prst="orthographicFront"/>
              <a:lightRig rig="threePt" dir="t"/>
            </a:scene3d>
            <a:sp3d>
              <a:bevelB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5,095 records with generated PES</a:t>
              </a:r>
            </a:p>
          </p:txBody>
        </p:sp>
        <p:cxnSp>
          <p:nvCxnSpPr>
            <p:cNvPr id="59" name="Straight Connector 58"/>
            <p:cNvCxnSpPr/>
            <p:nvPr/>
          </p:nvCxnSpPr>
          <p:spPr>
            <a:xfrm flipH="1">
              <a:off x="4251780" y="767136"/>
              <a:ext cx="1" cy="628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4251781" y="1963216"/>
              <a:ext cx="1" cy="628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4563428" y="4704707"/>
              <a:ext cx="3787749" cy="5342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1,442 records with PAM score</a:t>
              </a:r>
            </a:p>
          </p:txBody>
        </p:sp>
        <p:cxnSp>
          <p:nvCxnSpPr>
            <p:cNvPr id="62" name="Straight Connector 61"/>
            <p:cNvCxnSpPr>
              <a:stCxn id="53" idx="2"/>
            </p:cNvCxnSpPr>
            <p:nvPr/>
          </p:nvCxnSpPr>
          <p:spPr>
            <a:xfrm flipH="1">
              <a:off x="4263774" y="4265488"/>
              <a:ext cx="2" cy="2345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226060" y="4490654"/>
              <a:ext cx="449323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57" idx="0"/>
            </p:cNvCxnSpPr>
            <p:nvPr/>
          </p:nvCxnSpPr>
          <p:spPr>
            <a:xfrm>
              <a:off x="2226060" y="4500081"/>
              <a:ext cx="1" cy="1934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719298" y="4481228"/>
              <a:ext cx="1" cy="1934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226061" y="5444439"/>
              <a:ext cx="449323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241465" y="5238108"/>
              <a:ext cx="1" cy="1934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719284" y="5244952"/>
              <a:ext cx="1" cy="1934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263773" y="5449109"/>
              <a:ext cx="1" cy="1934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50" idx="1"/>
            </p:cNvCxnSpPr>
            <p:nvPr/>
          </p:nvCxnSpPr>
          <p:spPr>
            <a:xfrm>
              <a:off x="4251782" y="1108364"/>
              <a:ext cx="1272289" cy="200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4251775" y="2287247"/>
              <a:ext cx="1272289" cy="200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251774" y="3475699"/>
              <a:ext cx="1272289" cy="200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5048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791812" y="873379"/>
            <a:ext cx="7712827" cy="524599"/>
          </a:xfrm>
        </p:spPr>
        <p:txBody>
          <a:bodyPr/>
          <a:lstStyle/>
          <a:p>
            <a:pPr algn="ctr"/>
            <a:r>
              <a:rPr lang="en-US" dirty="0"/>
              <a:t>PANEL SPEAKERS:</a:t>
            </a:r>
          </a:p>
          <a:p>
            <a:endParaRPr lang="en-US" dirty="0"/>
          </a:p>
        </p:txBody>
      </p:sp>
      <p:sp>
        <p:nvSpPr>
          <p:cNvPr id="6" name="Text Placeholder 5"/>
          <p:cNvSpPr>
            <a:spLocks noGrp="1"/>
          </p:cNvSpPr>
          <p:nvPr>
            <p:ph type="body" sz="quarter" idx="13"/>
          </p:nvPr>
        </p:nvSpPr>
        <p:spPr>
          <a:xfrm>
            <a:off x="474784" y="1955695"/>
            <a:ext cx="11175023" cy="3258144"/>
          </a:xfrm>
        </p:spPr>
        <p:txBody>
          <a:bodyPr/>
          <a:lstStyle/>
          <a:p>
            <a:pPr>
              <a:lnSpc>
                <a:spcPct val="100000"/>
              </a:lnSpc>
              <a:spcAft>
                <a:spcPts val="0"/>
              </a:spcAft>
            </a:pPr>
            <a:r>
              <a:rPr lang="en-US" sz="2000" b="1" dirty="0"/>
              <a:t>Laura T. Pizzi, MPH, </a:t>
            </a:r>
            <a:r>
              <a:rPr lang="en-US" sz="2000" b="1" dirty="0" err="1"/>
              <a:t>RPh</a:t>
            </a:r>
            <a:r>
              <a:rPr lang="en-US" sz="2000" b="1" dirty="0"/>
              <a:t>, PharmD </a:t>
            </a:r>
          </a:p>
          <a:p>
            <a:pPr marL="0" indent="0">
              <a:lnSpc>
                <a:spcPct val="100000"/>
              </a:lnSpc>
              <a:spcAft>
                <a:spcPts val="0"/>
              </a:spcAft>
              <a:buNone/>
            </a:pPr>
            <a:r>
              <a:rPr lang="en-US" sz="2000" dirty="0"/>
              <a:t>Professor and Director, Center for Health Outcomes, Policy &amp; Economics, Rutgers University, Ernest Mario School of Pharmacy, Piscataway, NJ, USA</a:t>
            </a:r>
          </a:p>
          <a:p>
            <a:pPr marL="0" indent="0">
              <a:lnSpc>
                <a:spcPct val="100000"/>
              </a:lnSpc>
              <a:spcAft>
                <a:spcPts val="0"/>
              </a:spcAft>
              <a:buNone/>
            </a:pPr>
            <a:endParaRPr lang="en-US" sz="2000" dirty="0"/>
          </a:p>
          <a:p>
            <a:pPr>
              <a:lnSpc>
                <a:spcPct val="100000"/>
              </a:lnSpc>
              <a:spcAft>
                <a:spcPts val="0"/>
              </a:spcAft>
            </a:pPr>
            <a:r>
              <a:rPr lang="en-US" sz="2000" b="1" dirty="0"/>
              <a:t>Michael Drummond, PhD</a:t>
            </a:r>
          </a:p>
          <a:p>
            <a:pPr marL="0" indent="0">
              <a:lnSpc>
                <a:spcPct val="100000"/>
              </a:lnSpc>
              <a:spcAft>
                <a:spcPts val="0"/>
              </a:spcAft>
              <a:buNone/>
            </a:pPr>
            <a:r>
              <a:rPr lang="en-US" sz="2000" dirty="0"/>
              <a:t>Professor, University of York, Centre for Health Economics, </a:t>
            </a:r>
            <a:r>
              <a:rPr lang="en-US" sz="2000" dirty="0" err="1"/>
              <a:t>Heslington</a:t>
            </a:r>
            <a:r>
              <a:rPr lang="en-US" sz="2000" dirty="0"/>
              <a:t>, York, United Kingdom</a:t>
            </a:r>
          </a:p>
          <a:p>
            <a:pPr marL="0" indent="0">
              <a:lnSpc>
                <a:spcPct val="100000"/>
              </a:lnSpc>
              <a:spcAft>
                <a:spcPts val="0"/>
              </a:spcAft>
              <a:buNone/>
            </a:pPr>
            <a:endParaRPr lang="en-US" sz="2000" dirty="0"/>
          </a:p>
          <a:p>
            <a:pPr>
              <a:lnSpc>
                <a:spcPct val="100000"/>
              </a:lnSpc>
              <a:spcAft>
                <a:spcPts val="0"/>
              </a:spcAft>
            </a:pPr>
            <a:r>
              <a:rPr lang="en-US" sz="2000" b="1" dirty="0"/>
              <a:t>Surachat Ngorsuraches, PhD</a:t>
            </a:r>
          </a:p>
          <a:p>
            <a:pPr marL="0" indent="0">
              <a:lnSpc>
                <a:spcPct val="100000"/>
              </a:lnSpc>
              <a:spcAft>
                <a:spcPts val="0"/>
              </a:spcAft>
              <a:buNone/>
            </a:pPr>
            <a:r>
              <a:rPr lang="en-US" sz="2000" dirty="0"/>
              <a:t>Associate Professor, South Dakota State University, College of Pharmacy &amp; Allied Health Professions, Brookings, SD, USA</a:t>
            </a:r>
          </a:p>
          <a:p>
            <a:pPr marL="0" indent="0">
              <a:lnSpc>
                <a:spcPct val="100000"/>
              </a:lnSpc>
              <a:spcAft>
                <a:spcPts val="0"/>
              </a:spcAft>
              <a:buNone/>
            </a:pPr>
            <a:endParaRPr lang="en-US" sz="2000" dirty="0"/>
          </a:p>
          <a:p>
            <a:pPr>
              <a:lnSpc>
                <a:spcPct val="100000"/>
              </a:lnSpc>
              <a:spcAft>
                <a:spcPts val="0"/>
              </a:spcAft>
            </a:pPr>
            <a:endParaRPr lang="en-US" sz="2000" dirty="0"/>
          </a:p>
          <a:p>
            <a:pPr marL="0" indent="0">
              <a:lnSpc>
                <a:spcPct val="100000"/>
              </a:lnSpc>
              <a:spcAft>
                <a:spcPts val="0"/>
              </a:spcAft>
              <a:buNone/>
            </a:pPr>
            <a:endParaRPr lang="en-US" sz="2000" dirty="0"/>
          </a:p>
          <a:p>
            <a:pPr marL="0" indent="0">
              <a:lnSpc>
                <a:spcPct val="100000"/>
              </a:lnSpc>
              <a:spcAft>
                <a:spcPts val="0"/>
              </a:spcAft>
              <a:buNone/>
            </a:pPr>
            <a:endParaRPr lang="en-US" sz="2000" dirty="0"/>
          </a:p>
          <a:p>
            <a:pPr marL="0" indent="0">
              <a:lnSpc>
                <a:spcPct val="100000"/>
              </a:lnSpc>
              <a:spcAft>
                <a:spcPts val="0"/>
              </a:spcAft>
              <a:buNone/>
            </a:pPr>
            <a:endParaRPr lang="en-US" sz="2000" dirty="0"/>
          </a:p>
        </p:txBody>
      </p:sp>
      <p:sp>
        <p:nvSpPr>
          <p:cNvPr id="2" name="Slide Number Placeholder 1">
            <a:extLst>
              <a:ext uri="{FF2B5EF4-FFF2-40B4-BE49-F238E27FC236}">
                <a16:creationId xmlns:a16="http://schemas.microsoft.com/office/drawing/2014/main" id="{12B058F6-18B8-4474-8172-DB32CCF12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Tree>
    <p:extLst>
      <p:ext uri="{BB962C8B-B14F-4D97-AF65-F5344CB8AC3E}">
        <p14:creationId xmlns:p14="http://schemas.microsoft.com/office/powerpoint/2010/main" val="762940346"/>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071956" y="1283980"/>
          <a:ext cx="8120055" cy="4490519"/>
        </p:xfrm>
        <a:graphic>
          <a:graphicData uri="http://schemas.openxmlformats.org/drawingml/2006/table">
            <a:tbl>
              <a:tblPr firstRow="1" bandRow="1">
                <a:tableStyleId>{69CF1AB2-1976-4502-BF36-3FF5EA218861}</a:tableStyleId>
              </a:tblPr>
              <a:tblGrid>
                <a:gridCol w="3128218">
                  <a:extLst>
                    <a:ext uri="{9D8B030D-6E8A-4147-A177-3AD203B41FA5}">
                      <a16:colId xmlns:a16="http://schemas.microsoft.com/office/drawing/2014/main" val="2557877756"/>
                    </a:ext>
                  </a:extLst>
                </a:gridCol>
                <a:gridCol w="2285152">
                  <a:extLst>
                    <a:ext uri="{9D8B030D-6E8A-4147-A177-3AD203B41FA5}">
                      <a16:colId xmlns:a16="http://schemas.microsoft.com/office/drawing/2014/main" val="339276789"/>
                    </a:ext>
                  </a:extLst>
                </a:gridCol>
                <a:gridCol w="2706685">
                  <a:extLst>
                    <a:ext uri="{9D8B030D-6E8A-4147-A177-3AD203B41FA5}">
                      <a16:colId xmlns:a16="http://schemas.microsoft.com/office/drawing/2014/main" val="2151211402"/>
                    </a:ext>
                  </a:extLst>
                </a:gridCol>
              </a:tblGrid>
              <a:tr h="408229">
                <a:tc>
                  <a:txBody>
                    <a:bodyPr/>
                    <a:lstStyle/>
                    <a:p>
                      <a:endParaRPr lang="en-US" sz="1800" b="1" dirty="0">
                        <a:solidFill>
                          <a:schemeClr val="bg1"/>
                        </a:solidFill>
                      </a:endParaRPr>
                    </a:p>
                  </a:txBody>
                  <a:tcPr>
                    <a:solidFill>
                      <a:schemeClr val="accent1"/>
                    </a:solidFill>
                  </a:tcPr>
                </a:tc>
                <a:tc>
                  <a:txBody>
                    <a:bodyPr/>
                    <a:lstStyle/>
                    <a:p>
                      <a:pPr algn="ctr"/>
                      <a:r>
                        <a:rPr lang="en-US" sz="1800" dirty="0">
                          <a:solidFill>
                            <a:schemeClr val="bg1"/>
                          </a:solidFill>
                        </a:rPr>
                        <a:t>All patients (146,687)</a:t>
                      </a:r>
                    </a:p>
                  </a:txBody>
                  <a:tcPr>
                    <a:solidFill>
                      <a:schemeClr val="accent1"/>
                    </a:solidFill>
                  </a:tcPr>
                </a:tc>
                <a:tc>
                  <a:txBody>
                    <a:bodyPr/>
                    <a:lstStyle/>
                    <a:p>
                      <a:r>
                        <a:rPr lang="en-US" sz="1800" dirty="0">
                          <a:solidFill>
                            <a:schemeClr val="bg1"/>
                          </a:solidFill>
                        </a:rPr>
                        <a:t>Patients with PAM</a:t>
                      </a:r>
                      <a:r>
                        <a:rPr lang="en-US" sz="1800" baseline="0" dirty="0">
                          <a:solidFill>
                            <a:schemeClr val="bg1"/>
                          </a:solidFill>
                        </a:rPr>
                        <a:t> (1,442)</a:t>
                      </a:r>
                      <a:endParaRPr lang="en-US" sz="1800" dirty="0">
                        <a:solidFill>
                          <a:schemeClr val="bg1"/>
                        </a:solidFill>
                      </a:endParaRPr>
                    </a:p>
                  </a:txBody>
                  <a:tcPr>
                    <a:solidFill>
                      <a:schemeClr val="accent1"/>
                    </a:solidFill>
                  </a:tcPr>
                </a:tc>
                <a:extLst>
                  <a:ext uri="{0D108BD9-81ED-4DB2-BD59-A6C34878D82A}">
                    <a16:rowId xmlns:a16="http://schemas.microsoft.com/office/drawing/2014/main" val="917268026"/>
                  </a:ext>
                </a:extLst>
              </a:tr>
              <a:tr h="408229">
                <a:tc>
                  <a:txBody>
                    <a:bodyPr/>
                    <a:lstStyle/>
                    <a:p>
                      <a:r>
                        <a:rPr lang="en-US" sz="1800" b="1" dirty="0"/>
                        <a:t>Average age</a:t>
                      </a:r>
                    </a:p>
                  </a:txBody>
                  <a:tcPr/>
                </a:tc>
                <a:tc>
                  <a:txBody>
                    <a:bodyPr/>
                    <a:lstStyle/>
                    <a:p>
                      <a:pPr algn="ctr"/>
                      <a:r>
                        <a:rPr lang="en-US" sz="1800" dirty="0"/>
                        <a:t>67 </a:t>
                      </a:r>
                      <a:r>
                        <a:rPr lang="en-US" sz="1800" dirty="0" err="1"/>
                        <a:t>yo</a:t>
                      </a:r>
                      <a:endParaRPr lang="en-US" sz="1800" dirty="0"/>
                    </a:p>
                  </a:txBody>
                  <a:tcPr/>
                </a:tc>
                <a:tc>
                  <a:txBody>
                    <a:bodyPr/>
                    <a:lstStyle/>
                    <a:p>
                      <a:pPr algn="ctr"/>
                      <a:r>
                        <a:rPr lang="en-US" sz="1800" dirty="0"/>
                        <a:t>67 </a:t>
                      </a:r>
                      <a:r>
                        <a:rPr lang="en-US" sz="1800" dirty="0" err="1"/>
                        <a:t>yo</a:t>
                      </a:r>
                      <a:endParaRPr lang="en-US" sz="1800" dirty="0"/>
                    </a:p>
                  </a:txBody>
                  <a:tcPr/>
                </a:tc>
                <a:extLst>
                  <a:ext uri="{0D108BD9-81ED-4DB2-BD59-A6C34878D82A}">
                    <a16:rowId xmlns:a16="http://schemas.microsoft.com/office/drawing/2014/main" val="1600881398"/>
                  </a:ext>
                </a:extLst>
              </a:tr>
              <a:tr h="408229">
                <a:tc>
                  <a:txBody>
                    <a:bodyPr/>
                    <a:lstStyle/>
                    <a:p>
                      <a:r>
                        <a:rPr lang="en-US" sz="1800" b="1" dirty="0"/>
                        <a:t>Male</a:t>
                      </a:r>
                      <a:r>
                        <a:rPr lang="en-US" sz="1800" b="1" baseline="0" dirty="0"/>
                        <a:t> </a:t>
                      </a:r>
                      <a:endParaRPr lang="en-US" sz="1800" b="1" dirty="0"/>
                    </a:p>
                  </a:txBody>
                  <a:tcPr/>
                </a:tc>
                <a:tc>
                  <a:txBody>
                    <a:bodyPr/>
                    <a:lstStyle/>
                    <a:p>
                      <a:pPr algn="ctr"/>
                      <a:r>
                        <a:rPr lang="en-US" sz="1800" dirty="0"/>
                        <a:t>52%</a:t>
                      </a:r>
                    </a:p>
                  </a:txBody>
                  <a:tcPr/>
                </a:tc>
                <a:tc>
                  <a:txBody>
                    <a:bodyPr/>
                    <a:lstStyle/>
                    <a:p>
                      <a:pPr algn="ctr"/>
                      <a:r>
                        <a:rPr lang="en-US" sz="1800" dirty="0"/>
                        <a:t>37%</a:t>
                      </a:r>
                    </a:p>
                  </a:txBody>
                  <a:tcPr/>
                </a:tc>
                <a:extLst>
                  <a:ext uri="{0D108BD9-81ED-4DB2-BD59-A6C34878D82A}">
                    <a16:rowId xmlns:a16="http://schemas.microsoft.com/office/drawing/2014/main" val="788466459"/>
                  </a:ext>
                </a:extLst>
              </a:tr>
              <a:tr h="408229">
                <a:tc>
                  <a:txBody>
                    <a:bodyPr/>
                    <a:lstStyle/>
                    <a:p>
                      <a:r>
                        <a:rPr lang="en-US" sz="1800" b="1" dirty="0"/>
                        <a:t>White</a:t>
                      </a:r>
                    </a:p>
                  </a:txBody>
                  <a:tcPr/>
                </a:tc>
                <a:tc>
                  <a:txBody>
                    <a:bodyPr/>
                    <a:lstStyle/>
                    <a:p>
                      <a:pPr algn="ctr"/>
                      <a:r>
                        <a:rPr lang="en-US" sz="1800" dirty="0"/>
                        <a:t>94%</a:t>
                      </a:r>
                    </a:p>
                  </a:txBody>
                  <a:tcPr/>
                </a:tc>
                <a:tc>
                  <a:txBody>
                    <a:bodyPr/>
                    <a:lstStyle/>
                    <a:p>
                      <a:pPr algn="ctr"/>
                      <a:r>
                        <a:rPr lang="en-US" sz="1800" dirty="0"/>
                        <a:t>94%</a:t>
                      </a:r>
                    </a:p>
                  </a:txBody>
                  <a:tcPr/>
                </a:tc>
                <a:extLst>
                  <a:ext uri="{0D108BD9-81ED-4DB2-BD59-A6C34878D82A}">
                    <a16:rowId xmlns:a16="http://schemas.microsoft.com/office/drawing/2014/main" val="3234305230"/>
                  </a:ext>
                </a:extLst>
              </a:tr>
              <a:tr h="408229">
                <a:tc>
                  <a:txBody>
                    <a:bodyPr/>
                    <a:lstStyle/>
                    <a:p>
                      <a:r>
                        <a:rPr lang="en-US" sz="1800" b="1" dirty="0"/>
                        <a:t>Married</a:t>
                      </a:r>
                    </a:p>
                  </a:txBody>
                  <a:tcPr/>
                </a:tc>
                <a:tc>
                  <a:txBody>
                    <a:bodyPr/>
                    <a:lstStyle/>
                    <a:p>
                      <a:pPr algn="ctr"/>
                      <a:r>
                        <a:rPr lang="en-US" sz="1800" dirty="0"/>
                        <a:t>63%</a:t>
                      </a:r>
                    </a:p>
                  </a:txBody>
                  <a:tcPr/>
                </a:tc>
                <a:tc>
                  <a:txBody>
                    <a:bodyPr/>
                    <a:lstStyle/>
                    <a:p>
                      <a:pPr algn="ctr"/>
                      <a:r>
                        <a:rPr lang="en-US" sz="1800" dirty="0"/>
                        <a:t>55%</a:t>
                      </a:r>
                    </a:p>
                  </a:txBody>
                  <a:tcPr/>
                </a:tc>
                <a:extLst>
                  <a:ext uri="{0D108BD9-81ED-4DB2-BD59-A6C34878D82A}">
                    <a16:rowId xmlns:a16="http://schemas.microsoft.com/office/drawing/2014/main" val="37962833"/>
                  </a:ext>
                </a:extLst>
              </a:tr>
              <a:tr h="408229">
                <a:tc>
                  <a:txBody>
                    <a:bodyPr/>
                    <a:lstStyle/>
                    <a:p>
                      <a:r>
                        <a:rPr lang="en-US" sz="1800" b="1" dirty="0" err="1"/>
                        <a:t>Govt</a:t>
                      </a:r>
                      <a:r>
                        <a:rPr lang="en-US" sz="1800" b="1" baseline="0" dirty="0"/>
                        <a:t> health insurance</a:t>
                      </a:r>
                      <a:endParaRPr lang="en-US" sz="1800" b="1" dirty="0"/>
                    </a:p>
                  </a:txBody>
                  <a:tcPr/>
                </a:tc>
                <a:tc>
                  <a:txBody>
                    <a:bodyPr/>
                    <a:lstStyle/>
                    <a:p>
                      <a:pPr algn="ctr"/>
                      <a:r>
                        <a:rPr lang="en-US" sz="1800" dirty="0"/>
                        <a:t>58%</a:t>
                      </a:r>
                    </a:p>
                  </a:txBody>
                  <a:tcPr/>
                </a:tc>
                <a:tc>
                  <a:txBody>
                    <a:bodyPr/>
                    <a:lstStyle/>
                    <a:p>
                      <a:pPr algn="ctr"/>
                      <a:r>
                        <a:rPr lang="en-US" sz="1800" dirty="0"/>
                        <a:t>66%</a:t>
                      </a:r>
                    </a:p>
                  </a:txBody>
                  <a:tcPr/>
                </a:tc>
                <a:extLst>
                  <a:ext uri="{0D108BD9-81ED-4DB2-BD59-A6C34878D82A}">
                    <a16:rowId xmlns:a16="http://schemas.microsoft.com/office/drawing/2014/main" val="536780210"/>
                  </a:ext>
                </a:extLst>
              </a:tr>
              <a:tr h="408229">
                <a:tc>
                  <a:txBody>
                    <a:bodyPr/>
                    <a:lstStyle/>
                    <a:p>
                      <a:r>
                        <a:rPr lang="en-US" sz="1800" b="1" dirty="0"/>
                        <a:t>Primary care provider</a:t>
                      </a:r>
                    </a:p>
                  </a:txBody>
                  <a:tcPr/>
                </a:tc>
                <a:tc>
                  <a:txBody>
                    <a:bodyPr/>
                    <a:lstStyle/>
                    <a:p>
                      <a:pPr algn="ctr"/>
                      <a:r>
                        <a:rPr lang="en-US" sz="1800" dirty="0"/>
                        <a:t>79%</a:t>
                      </a:r>
                    </a:p>
                  </a:txBody>
                  <a:tcPr/>
                </a:tc>
                <a:tc>
                  <a:txBody>
                    <a:bodyPr/>
                    <a:lstStyle/>
                    <a:p>
                      <a:pPr algn="ctr"/>
                      <a:r>
                        <a:rPr lang="en-US" sz="1800" dirty="0"/>
                        <a:t>94%</a:t>
                      </a:r>
                    </a:p>
                  </a:txBody>
                  <a:tcPr/>
                </a:tc>
                <a:extLst>
                  <a:ext uri="{0D108BD9-81ED-4DB2-BD59-A6C34878D82A}">
                    <a16:rowId xmlns:a16="http://schemas.microsoft.com/office/drawing/2014/main" val="306436152"/>
                  </a:ext>
                </a:extLst>
              </a:tr>
              <a:tr h="408229">
                <a:tc>
                  <a:txBody>
                    <a:bodyPr/>
                    <a:lstStyle/>
                    <a:p>
                      <a:r>
                        <a:rPr lang="en-US" sz="1800" b="1" dirty="0"/>
                        <a:t>Smoking</a:t>
                      </a:r>
                    </a:p>
                  </a:txBody>
                  <a:tcPr/>
                </a:tc>
                <a:tc>
                  <a:txBody>
                    <a:bodyPr/>
                    <a:lstStyle/>
                    <a:p>
                      <a:pPr algn="ctr"/>
                      <a:r>
                        <a:rPr lang="en-US" sz="1800" dirty="0"/>
                        <a:t>13%</a:t>
                      </a:r>
                    </a:p>
                  </a:txBody>
                  <a:tcPr/>
                </a:tc>
                <a:tc>
                  <a:txBody>
                    <a:bodyPr/>
                    <a:lstStyle/>
                    <a:p>
                      <a:pPr algn="ctr"/>
                      <a:r>
                        <a:rPr lang="en-US" sz="1800" dirty="0"/>
                        <a:t>10%</a:t>
                      </a:r>
                    </a:p>
                  </a:txBody>
                  <a:tcPr/>
                </a:tc>
                <a:extLst>
                  <a:ext uri="{0D108BD9-81ED-4DB2-BD59-A6C34878D82A}">
                    <a16:rowId xmlns:a16="http://schemas.microsoft.com/office/drawing/2014/main" val="3182516117"/>
                  </a:ext>
                </a:extLst>
              </a:tr>
              <a:tr h="408229">
                <a:tc>
                  <a:txBody>
                    <a:bodyPr/>
                    <a:lstStyle/>
                    <a:p>
                      <a:r>
                        <a:rPr lang="en-US" sz="1800" b="1" dirty="0"/>
                        <a:t>Alcohol use</a:t>
                      </a:r>
                    </a:p>
                  </a:txBody>
                  <a:tcPr/>
                </a:tc>
                <a:tc>
                  <a:txBody>
                    <a:bodyPr/>
                    <a:lstStyle/>
                    <a:p>
                      <a:pPr algn="ctr"/>
                      <a:r>
                        <a:rPr lang="en-US" sz="1800" dirty="0"/>
                        <a:t>45%</a:t>
                      </a:r>
                    </a:p>
                  </a:txBody>
                  <a:tcPr/>
                </a:tc>
                <a:tc>
                  <a:txBody>
                    <a:bodyPr/>
                    <a:lstStyle/>
                    <a:p>
                      <a:pPr algn="ctr"/>
                      <a:r>
                        <a:rPr lang="en-US" sz="1800" dirty="0"/>
                        <a:t>39%</a:t>
                      </a:r>
                    </a:p>
                  </a:txBody>
                  <a:tcPr/>
                </a:tc>
                <a:extLst>
                  <a:ext uri="{0D108BD9-81ED-4DB2-BD59-A6C34878D82A}">
                    <a16:rowId xmlns:a16="http://schemas.microsoft.com/office/drawing/2014/main" val="3679464769"/>
                  </a:ext>
                </a:extLst>
              </a:tr>
              <a:tr h="408229">
                <a:tc>
                  <a:txBody>
                    <a:bodyPr/>
                    <a:lstStyle/>
                    <a:p>
                      <a:r>
                        <a:rPr lang="en-US" sz="1800" b="1" dirty="0"/>
                        <a:t>Average BMI</a:t>
                      </a:r>
                    </a:p>
                  </a:txBody>
                  <a:tcPr/>
                </a:tc>
                <a:tc>
                  <a:txBody>
                    <a:bodyPr/>
                    <a:lstStyle/>
                    <a:p>
                      <a:pPr algn="ctr"/>
                      <a:r>
                        <a:rPr lang="en-US" sz="1800" dirty="0"/>
                        <a:t>31</a:t>
                      </a:r>
                    </a:p>
                  </a:txBody>
                  <a:tcPr/>
                </a:tc>
                <a:tc>
                  <a:txBody>
                    <a:bodyPr/>
                    <a:lstStyle/>
                    <a:p>
                      <a:pPr algn="ctr"/>
                      <a:r>
                        <a:rPr lang="en-US" sz="1800" dirty="0"/>
                        <a:t>32</a:t>
                      </a:r>
                    </a:p>
                  </a:txBody>
                  <a:tcPr/>
                </a:tc>
                <a:extLst>
                  <a:ext uri="{0D108BD9-81ED-4DB2-BD59-A6C34878D82A}">
                    <a16:rowId xmlns:a16="http://schemas.microsoft.com/office/drawing/2014/main" val="3374950872"/>
                  </a:ext>
                </a:extLst>
              </a:tr>
              <a:tr h="408229">
                <a:tc>
                  <a:txBody>
                    <a:bodyPr/>
                    <a:lstStyle/>
                    <a:p>
                      <a:r>
                        <a:rPr lang="en-US" sz="1800" b="1" dirty="0"/>
                        <a:t>Average # chronic</a:t>
                      </a:r>
                      <a:r>
                        <a:rPr lang="en-US" sz="1800" b="1" baseline="0" dirty="0"/>
                        <a:t> conditions</a:t>
                      </a:r>
                      <a:endParaRPr lang="en-US" sz="1800" b="1" dirty="0"/>
                    </a:p>
                  </a:txBody>
                  <a:tcPr/>
                </a:tc>
                <a:tc>
                  <a:txBody>
                    <a:bodyPr/>
                    <a:lstStyle/>
                    <a:p>
                      <a:pPr algn="ctr"/>
                      <a:r>
                        <a:rPr lang="en-US" sz="1800" dirty="0"/>
                        <a:t>3</a:t>
                      </a:r>
                    </a:p>
                  </a:txBody>
                  <a:tcPr/>
                </a:tc>
                <a:tc>
                  <a:txBody>
                    <a:bodyPr/>
                    <a:lstStyle/>
                    <a:p>
                      <a:pPr algn="ctr"/>
                      <a:r>
                        <a:rPr lang="en-US" sz="1800" dirty="0"/>
                        <a:t>5</a:t>
                      </a:r>
                    </a:p>
                  </a:txBody>
                  <a:tcPr/>
                </a:tc>
                <a:extLst>
                  <a:ext uri="{0D108BD9-81ED-4DB2-BD59-A6C34878D82A}">
                    <a16:rowId xmlns:a16="http://schemas.microsoft.com/office/drawing/2014/main" val="1367029732"/>
                  </a:ext>
                </a:extLst>
              </a:tr>
            </a:tbl>
          </a:graphicData>
        </a:graphic>
      </p:graphicFrame>
      <p:sp>
        <p:nvSpPr>
          <p:cNvPr id="4" name="TextBox 3"/>
          <p:cNvSpPr txBox="1"/>
          <p:nvPr/>
        </p:nvSpPr>
        <p:spPr>
          <a:xfrm>
            <a:off x="2071956" y="168721"/>
            <a:ext cx="4110395" cy="646331"/>
          </a:xfrm>
          <a:prstGeom prst="rect">
            <a:avLst/>
          </a:prstGeom>
          <a:noFill/>
        </p:spPr>
        <p:txBody>
          <a:bodyPr wrap="none" rtlCol="0">
            <a:spAutoFit/>
          </a:bodyPr>
          <a:lstStyle/>
          <a:p>
            <a:pPr defTabSz="457200"/>
            <a:r>
              <a:rPr lang="en-US" sz="3600" b="1" dirty="0">
                <a:solidFill>
                  <a:prstClr val="black"/>
                </a:solidFill>
                <a:latin typeface="Calibri"/>
              </a:rPr>
              <a:t>Descriptive statistics</a:t>
            </a:r>
          </a:p>
        </p:txBody>
      </p:sp>
      <p:sp>
        <p:nvSpPr>
          <p:cNvPr id="5" name="Rectangle 4"/>
          <p:cNvSpPr/>
          <p:nvPr/>
        </p:nvSpPr>
        <p:spPr>
          <a:xfrm>
            <a:off x="1673088" y="5883966"/>
            <a:ext cx="2226365" cy="765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377078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748" y="1572569"/>
            <a:ext cx="7530498" cy="3539431"/>
          </a:xfrm>
          <a:prstGeom prst="rect">
            <a:avLst/>
          </a:prstGeom>
          <a:noFill/>
        </p:spPr>
        <p:txBody>
          <a:bodyPr wrap="square" rtlCol="0">
            <a:spAutoFit/>
          </a:bodyPr>
          <a:lstStyle/>
          <a:p>
            <a:pPr marL="285750" indent="-285750" defTabSz="457200">
              <a:buFont typeface="Arial" panose="020B0604020202020204" pitchFamily="34" charset="0"/>
              <a:buChar char="•"/>
            </a:pPr>
            <a:r>
              <a:rPr lang="en-US" sz="2800" dirty="0">
                <a:solidFill>
                  <a:prstClr val="black"/>
                </a:solidFill>
                <a:latin typeface="Calibri"/>
              </a:rPr>
              <a:t>5,095 patients</a:t>
            </a:r>
          </a:p>
          <a:p>
            <a:pPr marL="742950" lvl="1" indent="-285750" defTabSz="457200">
              <a:buFont typeface="Arial" panose="020B0604020202020204" pitchFamily="34" charset="0"/>
              <a:buChar char="•"/>
            </a:pPr>
            <a:r>
              <a:rPr lang="en-US" sz="2800" dirty="0">
                <a:solidFill>
                  <a:prstClr val="black"/>
                </a:solidFill>
                <a:latin typeface="Calibri"/>
              </a:rPr>
              <a:t>Patient adherence to prescription refills</a:t>
            </a:r>
          </a:p>
          <a:p>
            <a:pPr marL="742950" lvl="1" indent="-285750" defTabSz="457200">
              <a:buFont typeface="Arial" panose="020B0604020202020204" pitchFamily="34" charset="0"/>
              <a:buChar char="•"/>
            </a:pPr>
            <a:r>
              <a:rPr lang="en-US" sz="2800" dirty="0">
                <a:solidFill>
                  <a:prstClr val="black"/>
                </a:solidFill>
                <a:latin typeface="Calibri"/>
              </a:rPr>
              <a:t>Patient attending to scheduled visits</a:t>
            </a:r>
          </a:p>
          <a:p>
            <a:pPr marL="742950" lvl="1" indent="-285750" defTabSz="457200">
              <a:buFont typeface="Arial" panose="020B0604020202020204" pitchFamily="34" charset="0"/>
              <a:buChar char="•"/>
            </a:pPr>
            <a:r>
              <a:rPr lang="en-US" sz="2800" dirty="0">
                <a:solidFill>
                  <a:prstClr val="black"/>
                </a:solidFill>
                <a:latin typeface="Calibri"/>
              </a:rPr>
              <a:t>Number of immunization over 3-years. </a:t>
            </a:r>
          </a:p>
          <a:p>
            <a:pPr marL="285750" indent="-285750" defTabSz="457200">
              <a:buFont typeface="Arial" panose="020B0604020202020204" pitchFamily="34" charset="0"/>
              <a:buChar char="•"/>
            </a:pPr>
            <a:endParaRPr lang="en-US" sz="2800" dirty="0">
              <a:solidFill>
                <a:prstClr val="black"/>
              </a:solidFill>
              <a:latin typeface="Calibri"/>
            </a:endParaRPr>
          </a:p>
          <a:p>
            <a:pPr marL="285750" indent="-285750" defTabSz="457200">
              <a:buFont typeface="Arial" panose="020B0604020202020204" pitchFamily="34" charset="0"/>
              <a:buChar char="•"/>
            </a:pPr>
            <a:r>
              <a:rPr lang="en-US" sz="2800" dirty="0">
                <a:solidFill>
                  <a:prstClr val="black"/>
                </a:solidFill>
                <a:latin typeface="Calibri"/>
              </a:rPr>
              <a:t>low (1), medium (2), and high (3) level of engagement. </a:t>
            </a:r>
          </a:p>
          <a:p>
            <a:pPr defTabSz="457200"/>
            <a:endParaRPr lang="en-US" sz="2800" dirty="0">
              <a:solidFill>
                <a:prstClr val="black"/>
              </a:solidFill>
              <a:latin typeface="Calibri"/>
            </a:endParaRPr>
          </a:p>
        </p:txBody>
      </p:sp>
      <p:sp>
        <p:nvSpPr>
          <p:cNvPr id="4" name="TextBox 3"/>
          <p:cNvSpPr txBox="1"/>
          <p:nvPr/>
        </p:nvSpPr>
        <p:spPr>
          <a:xfrm>
            <a:off x="2188749" y="491034"/>
            <a:ext cx="6621813" cy="646331"/>
          </a:xfrm>
          <a:prstGeom prst="rect">
            <a:avLst/>
          </a:prstGeom>
          <a:noFill/>
        </p:spPr>
        <p:txBody>
          <a:bodyPr wrap="none" rtlCol="0">
            <a:spAutoFit/>
          </a:bodyPr>
          <a:lstStyle/>
          <a:p>
            <a:pPr defTabSz="457200"/>
            <a:r>
              <a:rPr lang="en-US" sz="3600" b="1" dirty="0">
                <a:solidFill>
                  <a:prstClr val="black"/>
                </a:solidFill>
                <a:latin typeface="Calibri"/>
              </a:rPr>
              <a:t>Aim#1: Patient engagement score</a:t>
            </a:r>
          </a:p>
        </p:txBody>
      </p:sp>
      <p:sp>
        <p:nvSpPr>
          <p:cNvPr id="5" name="Rectangle 4"/>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16557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58574" y="766141"/>
            <a:ext cx="7970708" cy="1077218"/>
          </a:xfrm>
          <a:prstGeom prst="rect">
            <a:avLst/>
          </a:prstGeom>
          <a:noFill/>
        </p:spPr>
        <p:txBody>
          <a:bodyPr wrap="none" rtlCol="0">
            <a:spAutoFit/>
          </a:bodyPr>
          <a:lstStyle/>
          <a:p>
            <a:pPr defTabSz="457200"/>
            <a:r>
              <a:rPr lang="en-US" sz="3200" b="1" dirty="0">
                <a:solidFill>
                  <a:prstClr val="black"/>
                </a:solidFill>
                <a:latin typeface="Calibri"/>
              </a:rPr>
              <a:t>Association between PAM and health-related </a:t>
            </a:r>
          </a:p>
          <a:p>
            <a:pPr defTabSz="457200"/>
            <a:r>
              <a:rPr lang="en-US" sz="3200" b="1" dirty="0">
                <a:solidFill>
                  <a:prstClr val="black"/>
                </a:solidFill>
                <a:latin typeface="Calibri"/>
              </a:rPr>
              <a:t>outcomes or cost</a:t>
            </a:r>
          </a:p>
        </p:txBody>
      </p:sp>
      <p:sp>
        <p:nvSpPr>
          <p:cNvPr id="4" name="TextBox 3"/>
          <p:cNvSpPr txBox="1"/>
          <p:nvPr/>
        </p:nvSpPr>
        <p:spPr>
          <a:xfrm>
            <a:off x="1717346" y="1920320"/>
            <a:ext cx="8011937" cy="461665"/>
          </a:xfrm>
          <a:prstGeom prst="rect">
            <a:avLst/>
          </a:prstGeom>
          <a:noFill/>
        </p:spPr>
        <p:txBody>
          <a:bodyPr wrap="none" rtlCol="0">
            <a:spAutoFit/>
          </a:bodyPr>
          <a:lstStyle/>
          <a:p>
            <a:pPr marL="457200" indent="-457200" defTabSz="457200">
              <a:buFont typeface="Arial" panose="020B0604020202020204" pitchFamily="34" charset="0"/>
              <a:buChar char="•"/>
            </a:pPr>
            <a:r>
              <a:rPr lang="en-US" sz="2400" dirty="0">
                <a:solidFill>
                  <a:prstClr val="black"/>
                </a:solidFill>
                <a:latin typeface="Calibri"/>
              </a:rPr>
              <a:t>PAM was </a:t>
            </a:r>
            <a:r>
              <a:rPr lang="en-US" sz="2400" u="sng" dirty="0">
                <a:solidFill>
                  <a:prstClr val="black"/>
                </a:solidFill>
                <a:latin typeface="Calibri"/>
              </a:rPr>
              <a:t>not associated </a:t>
            </a:r>
            <a:r>
              <a:rPr lang="en-US" sz="2400" dirty="0">
                <a:solidFill>
                  <a:prstClr val="black"/>
                </a:solidFill>
                <a:latin typeface="Calibri"/>
              </a:rPr>
              <a:t>with any health-related outcomes.</a:t>
            </a:r>
          </a:p>
        </p:txBody>
      </p:sp>
      <p:sp>
        <p:nvSpPr>
          <p:cNvPr id="7" name="TextBox 6"/>
          <p:cNvSpPr txBox="1"/>
          <p:nvPr/>
        </p:nvSpPr>
        <p:spPr>
          <a:xfrm>
            <a:off x="1717344" y="2469680"/>
            <a:ext cx="8038932" cy="830997"/>
          </a:xfrm>
          <a:prstGeom prst="rect">
            <a:avLst/>
          </a:prstGeom>
          <a:noFill/>
        </p:spPr>
        <p:txBody>
          <a:bodyPr wrap="none" rtlCol="0">
            <a:spAutoFit/>
          </a:bodyPr>
          <a:lstStyle/>
          <a:p>
            <a:pPr marL="457200" indent="-457200" defTabSz="457200">
              <a:buFont typeface="Arial" panose="020B0604020202020204" pitchFamily="34" charset="0"/>
              <a:buChar char="•"/>
            </a:pPr>
            <a:r>
              <a:rPr lang="en-US" sz="2400" dirty="0">
                <a:solidFill>
                  <a:prstClr val="black"/>
                </a:solidFill>
                <a:latin typeface="Calibri"/>
              </a:rPr>
              <a:t>Patients with lowest PAM likely had higher hospital charge, </a:t>
            </a:r>
          </a:p>
          <a:p>
            <a:pPr defTabSz="457200"/>
            <a:r>
              <a:rPr lang="en-US" sz="2400" dirty="0">
                <a:solidFill>
                  <a:prstClr val="black"/>
                </a:solidFill>
                <a:latin typeface="Calibri"/>
              </a:rPr>
              <a:t>       compared to patients with highest level of PAM.</a:t>
            </a:r>
          </a:p>
        </p:txBody>
      </p:sp>
      <p:graphicFrame>
        <p:nvGraphicFramePr>
          <p:cNvPr id="5" name="Table 4"/>
          <p:cNvGraphicFramePr>
            <a:graphicFrameLocks noGrp="1"/>
          </p:cNvGraphicFramePr>
          <p:nvPr>
            <p:extLst/>
          </p:nvPr>
        </p:nvGraphicFramePr>
        <p:xfrm>
          <a:off x="2588712" y="3273091"/>
          <a:ext cx="6096000" cy="2204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880212305"/>
                    </a:ext>
                  </a:extLst>
                </a:gridCol>
                <a:gridCol w="2032000">
                  <a:extLst>
                    <a:ext uri="{9D8B030D-6E8A-4147-A177-3AD203B41FA5}">
                      <a16:colId xmlns:a16="http://schemas.microsoft.com/office/drawing/2014/main" val="2217910515"/>
                    </a:ext>
                  </a:extLst>
                </a:gridCol>
                <a:gridCol w="2032000">
                  <a:extLst>
                    <a:ext uri="{9D8B030D-6E8A-4147-A177-3AD203B41FA5}">
                      <a16:colId xmlns:a16="http://schemas.microsoft.com/office/drawing/2014/main" val="2158882653"/>
                    </a:ext>
                  </a:extLst>
                </a:gridCol>
              </a:tblGrid>
              <a:tr h="370840">
                <a:tc>
                  <a:txBody>
                    <a:bodyPr/>
                    <a:lstStyle/>
                    <a:p>
                      <a:endParaRPr lang="en-US" dirty="0"/>
                    </a:p>
                  </a:txBody>
                  <a:tcPr/>
                </a:tc>
                <a:tc gridSpan="2">
                  <a:txBody>
                    <a:bodyPr/>
                    <a:lstStyle/>
                    <a:p>
                      <a:pPr algn="ctr"/>
                      <a:r>
                        <a:rPr lang="en-US" dirty="0"/>
                        <a:t>Ln(Hospital</a:t>
                      </a:r>
                      <a:r>
                        <a:rPr lang="en-US" baseline="0" dirty="0"/>
                        <a:t> Charge)</a:t>
                      </a:r>
                      <a:endParaRPr lang="en-US" dirty="0"/>
                    </a:p>
                  </a:txBody>
                  <a:tcPr/>
                </a:tc>
                <a:tc hMerge="1">
                  <a:txBody>
                    <a:bodyPr/>
                    <a:lstStyle/>
                    <a:p>
                      <a:endParaRPr lang="en-US" dirty="0"/>
                    </a:p>
                  </a:txBody>
                  <a:tcPr/>
                </a:tc>
                <a:extLst>
                  <a:ext uri="{0D108BD9-81ED-4DB2-BD59-A6C34878D82A}">
                    <a16:rowId xmlns:a16="http://schemas.microsoft.com/office/drawing/2014/main" val="267522658"/>
                  </a:ext>
                </a:extLst>
              </a:tr>
              <a:tr h="370840">
                <a:tc>
                  <a:txBody>
                    <a:bodyPr/>
                    <a:lstStyle/>
                    <a:p>
                      <a:endParaRPr lang="en-US" dirty="0"/>
                    </a:p>
                  </a:txBody>
                  <a:tcPr/>
                </a:tc>
                <a:tc>
                  <a:txBody>
                    <a:bodyPr/>
                    <a:lstStyle/>
                    <a:p>
                      <a:pPr algn="ctr"/>
                      <a:r>
                        <a:rPr lang="en-US" b="1" dirty="0"/>
                        <a:t>Coefficient (SE)</a:t>
                      </a:r>
                    </a:p>
                  </a:txBody>
                  <a:tcPr/>
                </a:tc>
                <a:tc>
                  <a:txBody>
                    <a:bodyPr/>
                    <a:lstStyle/>
                    <a:p>
                      <a:pPr algn="ctr"/>
                      <a:r>
                        <a:rPr lang="en-US" b="1" dirty="0"/>
                        <a:t>P-value</a:t>
                      </a:r>
                    </a:p>
                  </a:txBody>
                  <a:tcPr/>
                </a:tc>
                <a:extLst>
                  <a:ext uri="{0D108BD9-81ED-4DB2-BD59-A6C34878D82A}">
                    <a16:rowId xmlns:a16="http://schemas.microsoft.com/office/drawing/2014/main" val="1011713920"/>
                  </a:ext>
                </a:extLst>
              </a:tr>
              <a:tr h="370840">
                <a:tc>
                  <a:txBody>
                    <a:bodyPr/>
                    <a:lstStyle/>
                    <a:p>
                      <a:r>
                        <a:rPr lang="en-US" b="1" dirty="0"/>
                        <a:t>PAM*</a:t>
                      </a:r>
                    </a:p>
                    <a:p>
                      <a:r>
                        <a:rPr lang="en-US" dirty="0"/>
                        <a:t>    1</a:t>
                      </a:r>
                    </a:p>
                    <a:p>
                      <a:r>
                        <a:rPr lang="en-US" dirty="0"/>
                        <a:t>    2</a:t>
                      </a:r>
                    </a:p>
                    <a:p>
                      <a:r>
                        <a:rPr lang="en-US" dirty="0"/>
                        <a:t>    3</a:t>
                      </a:r>
                    </a:p>
                    <a:p>
                      <a:r>
                        <a:rPr lang="en-US" baseline="0" dirty="0"/>
                        <a:t>    4 (reference)</a:t>
                      </a:r>
                      <a:endParaRPr lang="en-US" dirty="0"/>
                    </a:p>
                  </a:txBody>
                  <a:tcPr/>
                </a:tc>
                <a:tc>
                  <a:txBody>
                    <a:bodyPr/>
                    <a:lstStyle/>
                    <a:p>
                      <a:pPr algn="ctr"/>
                      <a:endParaRPr lang="en-US" dirty="0"/>
                    </a:p>
                    <a:p>
                      <a:pPr algn="ctr"/>
                      <a:r>
                        <a:rPr lang="en-US" dirty="0"/>
                        <a:t>0.288 (0.145)</a:t>
                      </a:r>
                    </a:p>
                    <a:p>
                      <a:pPr algn="ctr"/>
                      <a:r>
                        <a:rPr lang="en-US" dirty="0"/>
                        <a:t>0.036 (0.101)</a:t>
                      </a:r>
                    </a:p>
                    <a:p>
                      <a:pPr algn="ctr"/>
                      <a:r>
                        <a:rPr lang="en-US" dirty="0"/>
                        <a:t>0.169 (0.109)</a:t>
                      </a:r>
                    </a:p>
                  </a:txBody>
                  <a:tcPr/>
                </a:tc>
                <a:tc>
                  <a:txBody>
                    <a:bodyPr/>
                    <a:lstStyle/>
                    <a:p>
                      <a:pPr algn="ctr"/>
                      <a:endParaRPr lang="en-US" dirty="0"/>
                    </a:p>
                    <a:p>
                      <a:pPr algn="ctr"/>
                      <a:r>
                        <a:rPr lang="en-US" b="1" u="sng" dirty="0"/>
                        <a:t>0.046</a:t>
                      </a:r>
                    </a:p>
                    <a:p>
                      <a:pPr algn="ctr"/>
                      <a:r>
                        <a:rPr lang="en-US" dirty="0"/>
                        <a:t>0.719</a:t>
                      </a:r>
                    </a:p>
                    <a:p>
                      <a:pPr algn="ctr"/>
                      <a:r>
                        <a:rPr lang="en-US" dirty="0"/>
                        <a:t>0.123</a:t>
                      </a:r>
                    </a:p>
                  </a:txBody>
                  <a:tcPr/>
                </a:tc>
                <a:extLst>
                  <a:ext uri="{0D108BD9-81ED-4DB2-BD59-A6C34878D82A}">
                    <a16:rowId xmlns:a16="http://schemas.microsoft.com/office/drawing/2014/main" val="3182360781"/>
                  </a:ext>
                </a:extLst>
              </a:tr>
            </a:tbl>
          </a:graphicData>
        </a:graphic>
      </p:graphicFrame>
      <p:sp>
        <p:nvSpPr>
          <p:cNvPr id="6" name="TextBox 5"/>
          <p:cNvSpPr txBox="1"/>
          <p:nvPr/>
        </p:nvSpPr>
        <p:spPr>
          <a:xfrm>
            <a:off x="2588713" y="5477812"/>
            <a:ext cx="6732805" cy="646331"/>
          </a:xfrm>
          <a:prstGeom prst="rect">
            <a:avLst/>
          </a:prstGeom>
          <a:noFill/>
        </p:spPr>
        <p:txBody>
          <a:bodyPr wrap="none" rtlCol="0">
            <a:spAutoFit/>
          </a:bodyPr>
          <a:lstStyle/>
          <a:p>
            <a:pPr defTabSz="457200"/>
            <a:r>
              <a:rPr lang="en-US" dirty="0">
                <a:solidFill>
                  <a:prstClr val="black"/>
                </a:solidFill>
                <a:latin typeface="Calibri"/>
              </a:rPr>
              <a:t>*control variables: age, gender, race, marital status, health insurance, </a:t>
            </a:r>
          </a:p>
          <a:p>
            <a:pPr defTabSz="457200"/>
            <a:r>
              <a:rPr lang="en-US" dirty="0">
                <a:solidFill>
                  <a:prstClr val="black"/>
                </a:solidFill>
                <a:latin typeface="Calibri"/>
              </a:rPr>
              <a:t>PC provider, BMI, smoking, alcohol use, # chronic conditions</a:t>
            </a:r>
          </a:p>
        </p:txBody>
      </p:sp>
      <p:sp>
        <p:nvSpPr>
          <p:cNvPr id="9" name="TextBox 8"/>
          <p:cNvSpPr txBox="1"/>
          <p:nvPr/>
        </p:nvSpPr>
        <p:spPr>
          <a:xfrm>
            <a:off x="1717345" y="139822"/>
            <a:ext cx="5461303" cy="646331"/>
          </a:xfrm>
          <a:prstGeom prst="rect">
            <a:avLst/>
          </a:prstGeom>
          <a:noFill/>
        </p:spPr>
        <p:txBody>
          <a:bodyPr wrap="none" rtlCol="0">
            <a:spAutoFit/>
          </a:bodyPr>
          <a:lstStyle/>
          <a:p>
            <a:pPr defTabSz="457200"/>
            <a:r>
              <a:rPr lang="en-US" sz="3600" b="1" dirty="0">
                <a:solidFill>
                  <a:prstClr val="black"/>
                </a:solidFill>
                <a:latin typeface="Calibri"/>
              </a:rPr>
              <a:t>Aim#2: Regression analyses</a:t>
            </a:r>
          </a:p>
        </p:txBody>
      </p:sp>
      <p:sp>
        <p:nvSpPr>
          <p:cNvPr id="2" name="Oval 1"/>
          <p:cNvSpPr/>
          <p:nvPr/>
        </p:nvSpPr>
        <p:spPr>
          <a:xfrm>
            <a:off x="7318514" y="4184374"/>
            <a:ext cx="815009" cy="50689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Rectangle 9"/>
          <p:cNvSpPr/>
          <p:nvPr/>
        </p:nvSpPr>
        <p:spPr>
          <a:xfrm>
            <a:off x="1673088" y="6023114"/>
            <a:ext cx="2226365" cy="626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4205275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886282" y="448344"/>
            <a:ext cx="7781297" cy="1077218"/>
          </a:xfrm>
          <a:prstGeom prst="rect">
            <a:avLst/>
          </a:prstGeom>
          <a:noFill/>
        </p:spPr>
        <p:txBody>
          <a:bodyPr wrap="none" rtlCol="0">
            <a:spAutoFit/>
          </a:bodyPr>
          <a:lstStyle/>
          <a:p>
            <a:pPr defTabSz="457200"/>
            <a:r>
              <a:rPr lang="en-US" sz="3200" b="1" dirty="0">
                <a:solidFill>
                  <a:prstClr val="black"/>
                </a:solidFill>
                <a:latin typeface="Calibri"/>
              </a:rPr>
              <a:t>Association between PES and health-related </a:t>
            </a:r>
          </a:p>
          <a:p>
            <a:pPr defTabSz="457200"/>
            <a:r>
              <a:rPr lang="en-US" sz="3200" b="1" dirty="0">
                <a:solidFill>
                  <a:prstClr val="black"/>
                </a:solidFill>
                <a:latin typeface="Calibri"/>
              </a:rPr>
              <a:t>outcomes or cost</a:t>
            </a:r>
          </a:p>
        </p:txBody>
      </p:sp>
      <p:sp>
        <p:nvSpPr>
          <p:cNvPr id="8" name="TextBox 7"/>
          <p:cNvSpPr txBox="1"/>
          <p:nvPr/>
        </p:nvSpPr>
        <p:spPr>
          <a:xfrm>
            <a:off x="1717345" y="1920320"/>
            <a:ext cx="8877430" cy="1384995"/>
          </a:xfrm>
          <a:prstGeom prst="rect">
            <a:avLst/>
          </a:prstGeom>
          <a:noFill/>
        </p:spPr>
        <p:txBody>
          <a:bodyPr wrap="none" rtlCol="0">
            <a:spAutoFit/>
          </a:bodyPr>
          <a:lstStyle/>
          <a:p>
            <a:pPr marL="457200" indent="-457200" defTabSz="457200">
              <a:buFont typeface="Arial" panose="020B0604020202020204" pitchFamily="34" charset="0"/>
              <a:buChar char="•"/>
            </a:pPr>
            <a:r>
              <a:rPr lang="en-US" sz="2800" dirty="0">
                <a:solidFill>
                  <a:prstClr val="black"/>
                </a:solidFill>
                <a:latin typeface="Calibri"/>
              </a:rPr>
              <a:t>PES was associated with some health-related outcomes, </a:t>
            </a:r>
          </a:p>
          <a:p>
            <a:pPr defTabSz="457200"/>
            <a:r>
              <a:rPr lang="en-US" sz="2800" dirty="0">
                <a:solidFill>
                  <a:prstClr val="black"/>
                </a:solidFill>
                <a:latin typeface="Calibri"/>
              </a:rPr>
              <a:t>      e.g. LDL, A1C, ED visits, </a:t>
            </a:r>
            <a:r>
              <a:rPr lang="en-US" sz="2800" dirty="0" err="1">
                <a:solidFill>
                  <a:prstClr val="black"/>
                </a:solidFill>
                <a:latin typeface="Calibri"/>
              </a:rPr>
              <a:t>eGFR</a:t>
            </a:r>
            <a:r>
              <a:rPr lang="en-US" sz="2800" dirty="0">
                <a:solidFill>
                  <a:prstClr val="black"/>
                </a:solidFill>
                <a:latin typeface="Calibri"/>
              </a:rPr>
              <a:t>, hospitalization, and </a:t>
            </a:r>
          </a:p>
          <a:p>
            <a:pPr defTabSz="457200"/>
            <a:r>
              <a:rPr lang="en-US" sz="2800" dirty="0">
                <a:solidFill>
                  <a:prstClr val="black"/>
                </a:solidFill>
                <a:latin typeface="Calibri"/>
              </a:rPr>
              <a:t>     hospital charge</a:t>
            </a:r>
          </a:p>
        </p:txBody>
      </p:sp>
      <p:sp>
        <p:nvSpPr>
          <p:cNvPr id="9" name="TextBox 8"/>
          <p:cNvSpPr txBox="1"/>
          <p:nvPr/>
        </p:nvSpPr>
        <p:spPr>
          <a:xfrm>
            <a:off x="1721610" y="3576960"/>
            <a:ext cx="6633675" cy="523220"/>
          </a:xfrm>
          <a:prstGeom prst="rect">
            <a:avLst/>
          </a:prstGeom>
          <a:noFill/>
        </p:spPr>
        <p:txBody>
          <a:bodyPr wrap="none" rtlCol="0">
            <a:spAutoFit/>
          </a:bodyPr>
          <a:lstStyle/>
          <a:p>
            <a:pPr marL="457200" indent="-457200" defTabSz="457200">
              <a:buFont typeface="Arial" panose="020B0604020202020204" pitchFamily="34" charset="0"/>
              <a:buChar char="•"/>
            </a:pPr>
            <a:r>
              <a:rPr lang="en-US" sz="2800" dirty="0">
                <a:solidFill>
                  <a:prstClr val="black"/>
                </a:solidFill>
                <a:latin typeface="Calibri"/>
              </a:rPr>
              <a:t>But, some results were </a:t>
            </a:r>
            <a:r>
              <a:rPr lang="en-US" sz="2800" b="1" u="sng" dirty="0">
                <a:solidFill>
                  <a:prstClr val="black"/>
                </a:solidFill>
                <a:latin typeface="Calibri"/>
              </a:rPr>
              <a:t>counterintuitive</a:t>
            </a:r>
            <a:r>
              <a:rPr lang="en-US" sz="2800" dirty="0">
                <a:solidFill>
                  <a:prstClr val="black"/>
                </a:solidFill>
                <a:latin typeface="Calibri"/>
              </a:rPr>
              <a:t>. </a:t>
            </a:r>
          </a:p>
        </p:txBody>
      </p:sp>
      <p:sp>
        <p:nvSpPr>
          <p:cNvPr id="5" name="Rectangle 4"/>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927860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75822" y="1643252"/>
            <a:ext cx="8622873" cy="2677656"/>
          </a:xfrm>
          <a:prstGeom prst="rect">
            <a:avLst/>
          </a:prstGeom>
          <a:noFill/>
        </p:spPr>
        <p:txBody>
          <a:bodyPr wrap="none" rtlCol="0">
            <a:spAutoFit/>
          </a:bodyPr>
          <a:lstStyle/>
          <a:p>
            <a:pPr marL="457200" indent="-457200" defTabSz="457200">
              <a:buFont typeface="Arial"/>
              <a:buChar char="•"/>
            </a:pPr>
            <a:r>
              <a:rPr lang="en-US" sz="2800" dirty="0">
                <a:solidFill>
                  <a:prstClr val="black"/>
                </a:solidFill>
                <a:latin typeface="Calibri"/>
              </a:rPr>
              <a:t>Potential Patient Engagement Score (PES)</a:t>
            </a:r>
          </a:p>
          <a:p>
            <a:pPr marL="457200" indent="-457200" defTabSz="457200">
              <a:buFont typeface="Arial"/>
              <a:buChar char="•"/>
            </a:pPr>
            <a:endParaRPr lang="en-US" sz="2800" dirty="0">
              <a:solidFill>
                <a:prstClr val="black"/>
              </a:solidFill>
              <a:latin typeface="Calibri"/>
            </a:endParaRPr>
          </a:p>
          <a:p>
            <a:pPr marL="457200" indent="-457200" defTabSz="457200">
              <a:buFont typeface="Arial"/>
              <a:buChar char="•"/>
            </a:pPr>
            <a:r>
              <a:rPr lang="en-US" sz="2800" dirty="0">
                <a:solidFill>
                  <a:prstClr val="black"/>
                </a:solidFill>
                <a:latin typeface="Calibri"/>
              </a:rPr>
              <a:t>Patients with higher engagement level likely had lower</a:t>
            </a:r>
          </a:p>
          <a:p>
            <a:pPr defTabSz="457200"/>
            <a:r>
              <a:rPr lang="en-US" sz="2800" dirty="0">
                <a:solidFill>
                  <a:prstClr val="black"/>
                </a:solidFill>
                <a:latin typeface="Calibri"/>
              </a:rPr>
              <a:t>      hospital costs. </a:t>
            </a:r>
          </a:p>
          <a:p>
            <a:pPr defTabSz="457200"/>
            <a:endParaRPr lang="en-US" sz="2800" dirty="0">
              <a:solidFill>
                <a:prstClr val="black"/>
              </a:solidFill>
              <a:latin typeface="Calibri"/>
            </a:endParaRPr>
          </a:p>
          <a:p>
            <a:pPr marL="457200" indent="-457200" defTabSz="457200">
              <a:buFont typeface="Arial"/>
              <a:buChar char="•"/>
            </a:pPr>
            <a:r>
              <a:rPr lang="en-US" sz="2800" dirty="0">
                <a:solidFill>
                  <a:prstClr val="black"/>
                </a:solidFill>
                <a:latin typeface="Calibri"/>
              </a:rPr>
              <a:t>Sanford Data Collaborative and SDSU</a:t>
            </a:r>
          </a:p>
        </p:txBody>
      </p:sp>
      <p:sp>
        <p:nvSpPr>
          <p:cNvPr id="4" name="TextBox 3"/>
          <p:cNvSpPr txBox="1"/>
          <p:nvPr/>
        </p:nvSpPr>
        <p:spPr>
          <a:xfrm>
            <a:off x="2049845" y="657384"/>
            <a:ext cx="2460930" cy="646331"/>
          </a:xfrm>
          <a:prstGeom prst="rect">
            <a:avLst/>
          </a:prstGeom>
          <a:noFill/>
        </p:spPr>
        <p:txBody>
          <a:bodyPr wrap="none" rtlCol="0">
            <a:spAutoFit/>
          </a:bodyPr>
          <a:lstStyle/>
          <a:p>
            <a:pPr defTabSz="457200"/>
            <a:r>
              <a:rPr lang="en-US" sz="3600" b="1" dirty="0">
                <a:solidFill>
                  <a:prstClr val="black"/>
                </a:solidFill>
                <a:latin typeface="Calibri"/>
              </a:rPr>
              <a:t>Conclusions</a:t>
            </a:r>
          </a:p>
        </p:txBody>
      </p:sp>
      <p:sp>
        <p:nvSpPr>
          <p:cNvPr id="5" name="Rectangle 4"/>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762211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030955" y="2883885"/>
            <a:ext cx="5784620" cy="393449"/>
          </a:xfrm>
        </p:spPr>
        <p:txBody>
          <a:bodyPr/>
          <a:lstStyle/>
          <a:p>
            <a:pPr algn="ctr"/>
            <a:r>
              <a:rPr lang="en-US" dirty="0"/>
              <a:t>THANK YOU FOR ATTENDING</a:t>
            </a:r>
          </a:p>
        </p:txBody>
      </p:sp>
      <p:sp>
        <p:nvSpPr>
          <p:cNvPr id="2" name="Slide Number Placeholder 1">
            <a:extLst>
              <a:ext uri="{FF2B5EF4-FFF2-40B4-BE49-F238E27FC236}">
                <a16:creationId xmlns:a16="http://schemas.microsoft.com/office/drawing/2014/main" id="{B51BF3C1-3C98-4A90-9175-F3843EFDF486}"/>
              </a:ext>
            </a:extLst>
          </p:cNvPr>
          <p:cNvSpPr>
            <a:spLocks noGrp="1"/>
          </p:cNvSpPr>
          <p:nvPr>
            <p:ph type="sldNum" sz="quarter" idx="12"/>
          </p:nvPr>
        </p:nvSpPr>
        <p:spPr/>
        <p:txBody>
          <a:bodyPr/>
          <a:lstStyle/>
          <a:p>
            <a:pPr defTabSz="685800"/>
            <a:fld id="{9C5188A2-9321-6042-A206-4A6E154C04BE}" type="slidenum">
              <a:rPr lang="en-US"/>
              <a:pPr defTabSz="685800"/>
              <a:t>45</a:t>
            </a:fld>
            <a:endParaRPr lang="en-US"/>
          </a:p>
        </p:txBody>
      </p:sp>
    </p:spTree>
    <p:extLst>
      <p:ext uri="{BB962C8B-B14F-4D97-AF65-F5344CB8AC3E}">
        <p14:creationId xmlns:p14="http://schemas.microsoft.com/office/powerpoint/2010/main" val="626191357"/>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03" y="1107781"/>
            <a:ext cx="3028950" cy="2059532"/>
          </a:xfrm>
        </p:spPr>
        <p:txBody>
          <a:bodyPr/>
          <a:lstStyle/>
          <a:p>
            <a:r>
              <a:rPr lang="en-US" sz="3000" dirty="0">
                <a:solidFill>
                  <a:schemeClr val="tx1"/>
                </a:solidFill>
              </a:rPr>
              <a:t>Q&amp;A PERIOD </a:t>
            </a:r>
            <a:br>
              <a:rPr lang="en-US" sz="3000" dirty="0">
                <a:solidFill>
                  <a:schemeClr val="tx1"/>
                </a:solidFill>
              </a:rPr>
            </a:br>
            <a:br>
              <a:rPr lang="en-US" sz="3000" dirty="0">
                <a:solidFill>
                  <a:schemeClr val="tx1"/>
                </a:solidFill>
              </a:rPr>
            </a:br>
            <a:endParaRPr lang="en-US" sz="3000" dirty="0">
              <a:solidFill>
                <a:schemeClr val="tx1"/>
              </a:solidFill>
            </a:endParaRPr>
          </a:p>
        </p:txBody>
      </p:sp>
    </p:spTree>
    <p:extLst>
      <p:ext uri="{BB962C8B-B14F-4D97-AF65-F5344CB8AC3E}">
        <p14:creationId xmlns:p14="http://schemas.microsoft.com/office/powerpoint/2010/main" val="245516907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TextBox 2"/>
          <p:cNvSpPr txBox="1"/>
          <p:nvPr/>
        </p:nvSpPr>
        <p:spPr>
          <a:xfrm>
            <a:off x="5042452" y="2733262"/>
            <a:ext cx="2480744" cy="830997"/>
          </a:xfrm>
          <a:prstGeom prst="rect">
            <a:avLst/>
          </a:prstGeom>
          <a:noFill/>
        </p:spPr>
        <p:txBody>
          <a:bodyPr wrap="none" rtlCol="0">
            <a:spAutoFit/>
          </a:bodyPr>
          <a:lstStyle/>
          <a:p>
            <a:pPr defTabSz="457200"/>
            <a:r>
              <a:rPr lang="en-US" sz="4800" b="1" dirty="0">
                <a:solidFill>
                  <a:prstClr val="black"/>
                </a:solidFill>
                <a:latin typeface="Calibri"/>
              </a:rPr>
              <a:t>Exercises</a:t>
            </a:r>
          </a:p>
        </p:txBody>
      </p:sp>
    </p:spTree>
    <p:extLst>
      <p:ext uri="{BB962C8B-B14F-4D97-AF65-F5344CB8AC3E}">
        <p14:creationId xmlns:p14="http://schemas.microsoft.com/office/powerpoint/2010/main" val="379584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1839" y="268288"/>
            <a:ext cx="8308975" cy="5981700"/>
          </a:xfrm>
          <a:prstGeom prst="rect">
            <a:avLst/>
          </a:prstGeom>
          <a:noFill/>
        </p:spPr>
        <p:txBody>
          <a:bodyPr>
            <a:spAutoFit/>
          </a:bodyPr>
          <a:lstStyle/>
          <a:p>
            <a:pPr defTabSz="457200">
              <a:defRPr/>
            </a:pPr>
            <a:r>
              <a:rPr lang="en-US" sz="2800" b="1" dirty="0">
                <a:solidFill>
                  <a:prstClr val="black"/>
                </a:solidFill>
                <a:latin typeface="Calibri"/>
              </a:rPr>
              <a:t>Epidemiology &amp; Demographics</a:t>
            </a:r>
          </a:p>
          <a:p>
            <a:pPr defTabSz="457200">
              <a:defRPr/>
            </a:pPr>
            <a:endParaRPr lang="en-US" sz="2800" b="1"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2 million patients worldwide; 450,000 patients  in US.</a:t>
            </a:r>
            <a:r>
              <a:rPr lang="en-US" sz="2800" baseline="30000" dirty="0">
                <a:solidFill>
                  <a:prstClr val="black"/>
                </a:solidFill>
                <a:latin typeface="Calibri"/>
              </a:rPr>
              <a:t>1</a:t>
            </a:r>
          </a:p>
          <a:p>
            <a:pPr marL="285750" indent="-285750" defTabSz="457200">
              <a:buFont typeface="Arial" panose="020B0604020202020204" pitchFamily="34" charset="0"/>
              <a:buChar char="•"/>
              <a:defRPr/>
            </a:pPr>
            <a:endParaRPr lang="en-US" sz="2800" baseline="300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Olmstead County, MN: 191.2 per 100,000 (highest prevalence in US)</a:t>
            </a:r>
            <a:r>
              <a:rPr lang="en-US" sz="2800" baseline="30000" dirty="0">
                <a:solidFill>
                  <a:prstClr val="black"/>
                </a:solidFill>
                <a:latin typeface="Calibri"/>
              </a:rPr>
              <a:t>2</a:t>
            </a:r>
          </a:p>
          <a:p>
            <a:pPr marL="285750" indent="-285750" defTabSz="457200">
              <a:buFont typeface="Arial" panose="020B0604020202020204" pitchFamily="34" charset="0"/>
              <a:buChar char="•"/>
              <a:defRPr/>
            </a:pPr>
            <a:endParaRPr lang="en-US" sz="28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Women: 3 times more than men.</a:t>
            </a:r>
            <a:r>
              <a:rPr lang="en-US" sz="2800" baseline="30000" dirty="0">
                <a:solidFill>
                  <a:prstClr val="black"/>
                </a:solidFill>
                <a:latin typeface="Calibri"/>
              </a:rPr>
              <a:t>3</a:t>
            </a:r>
          </a:p>
          <a:p>
            <a:pPr marL="285750" indent="-285750" defTabSz="457200">
              <a:buFont typeface="Arial" panose="020B0604020202020204" pitchFamily="34" charset="0"/>
              <a:buChar char="•"/>
              <a:defRPr/>
            </a:pPr>
            <a:endParaRPr lang="en-US" sz="28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Majority of MS patients is Caucasian.</a:t>
            </a:r>
            <a:r>
              <a:rPr lang="en-US" sz="2800" baseline="30000" dirty="0">
                <a:solidFill>
                  <a:prstClr val="black"/>
                </a:solidFill>
                <a:latin typeface="Calibri"/>
              </a:rPr>
              <a:t>3</a:t>
            </a:r>
          </a:p>
          <a:p>
            <a:pPr marL="285750" indent="-285750" defTabSz="457200">
              <a:buFont typeface="Arial" panose="020B0604020202020204" pitchFamily="34" charset="0"/>
              <a:buChar char="•"/>
              <a:defRPr/>
            </a:pPr>
            <a:endParaRPr lang="en-US" sz="28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African-American women have more active and rapidly progressive course of MS.</a:t>
            </a:r>
            <a:r>
              <a:rPr lang="en-US" sz="2800" baseline="30000" dirty="0">
                <a:solidFill>
                  <a:prstClr val="black"/>
                </a:solidFill>
                <a:latin typeface="Calibri"/>
              </a:rPr>
              <a:t>4</a:t>
            </a:r>
          </a:p>
          <a:p>
            <a:pPr defTabSz="457200">
              <a:defRPr/>
            </a:pPr>
            <a:endParaRPr lang="en-US" sz="2800" dirty="0">
              <a:solidFill>
                <a:prstClr val="black"/>
              </a:solidFill>
              <a:latin typeface="Calibri"/>
            </a:endParaRPr>
          </a:p>
        </p:txBody>
      </p:sp>
      <p:sp>
        <p:nvSpPr>
          <p:cNvPr id="22531" name="TextBox 2"/>
          <p:cNvSpPr txBox="1">
            <a:spLocks noChangeArrowheads="1"/>
          </p:cNvSpPr>
          <p:nvPr/>
        </p:nvSpPr>
        <p:spPr bwMode="auto">
          <a:xfrm>
            <a:off x="4581526" y="6122989"/>
            <a:ext cx="5953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pPr>
            <a:r>
              <a:rPr lang="en-US" altLang="en-US" sz="1200">
                <a:solidFill>
                  <a:prstClr val="black"/>
                </a:solidFill>
              </a:rPr>
              <a:t>(</a:t>
            </a:r>
            <a:r>
              <a:rPr lang="en-US" altLang="en-US" sz="1200" baseline="30000">
                <a:solidFill>
                  <a:prstClr val="black"/>
                </a:solidFill>
              </a:rPr>
              <a:t>1</a:t>
            </a:r>
            <a:r>
              <a:rPr lang="en-US" altLang="en-US" sz="1200">
                <a:solidFill>
                  <a:prstClr val="black"/>
                </a:solidFill>
              </a:rPr>
              <a:t>MS Coalition, 2017; </a:t>
            </a:r>
            <a:r>
              <a:rPr lang="en-US" altLang="en-US" sz="1200" baseline="30000">
                <a:solidFill>
                  <a:prstClr val="black"/>
                </a:solidFill>
              </a:rPr>
              <a:t>2</a:t>
            </a:r>
            <a:r>
              <a:rPr lang="en-US" altLang="en-US" sz="1200">
                <a:solidFill>
                  <a:prstClr val="black"/>
                </a:solidFill>
              </a:rPr>
              <a:t>Howard et al., 2016; </a:t>
            </a:r>
            <a:r>
              <a:rPr lang="en-US" altLang="en-US" sz="1200" baseline="30000">
                <a:solidFill>
                  <a:prstClr val="black"/>
                </a:solidFill>
              </a:rPr>
              <a:t>3</a:t>
            </a:r>
            <a:r>
              <a:rPr lang="en-US" altLang="en-US" sz="1200">
                <a:solidFill>
                  <a:prstClr val="black"/>
                </a:solidFill>
              </a:rPr>
              <a:t> Evans et al. 2016; </a:t>
            </a:r>
            <a:r>
              <a:rPr lang="en-US" altLang="en-US" sz="1200" baseline="30000">
                <a:solidFill>
                  <a:prstClr val="black"/>
                </a:solidFill>
              </a:rPr>
              <a:t>4</a:t>
            </a:r>
            <a:r>
              <a:rPr lang="en-US" altLang="en-US" sz="1200">
                <a:solidFill>
                  <a:prstClr val="black"/>
                </a:solidFill>
              </a:rPr>
              <a:t>Langer-Gould et al., 2013)</a:t>
            </a:r>
          </a:p>
        </p:txBody>
      </p:sp>
      <p:pic>
        <p:nvPicPr>
          <p:cNvPr id="225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82695">
            <a:off x="9655175" y="4162426"/>
            <a:ext cx="17589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p:cNvSpPr txBox="1">
            <a:spLocks noChangeArrowheads="1"/>
          </p:cNvSpPr>
          <p:nvPr/>
        </p:nvSpPr>
        <p:spPr bwMode="auto">
          <a:xfrm>
            <a:off x="4937126" y="6445251"/>
            <a:ext cx="222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pPr>
            <a:r>
              <a:rPr lang="en-US" altLang="en-US" sz="1200">
                <a:solidFill>
                  <a:prstClr val="black"/>
                </a:solidFill>
              </a:rPr>
              <a:t>Picture from www.pinterest.com</a:t>
            </a:r>
          </a:p>
        </p:txBody>
      </p:sp>
      <p:sp>
        <p:nvSpPr>
          <p:cNvPr id="6" name="Rectangle 5"/>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536928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82695">
            <a:off x="452438" y="-433388"/>
            <a:ext cx="1757363" cy="19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97064" y="249239"/>
            <a:ext cx="8340725" cy="5837237"/>
          </a:xfrm>
          <a:prstGeom prst="rect">
            <a:avLst/>
          </a:prstGeom>
          <a:noFill/>
        </p:spPr>
        <p:txBody>
          <a:bodyPr wrap="none">
            <a:spAutoFit/>
          </a:bodyPr>
          <a:lstStyle/>
          <a:p>
            <a:pPr defTabSz="457200">
              <a:defRPr/>
            </a:pPr>
            <a:r>
              <a:rPr lang="en-US" sz="2800" b="1" dirty="0">
                <a:solidFill>
                  <a:prstClr val="black"/>
                </a:solidFill>
                <a:latin typeface="Calibri"/>
              </a:rPr>
              <a:t>Impacts of MS</a:t>
            </a:r>
          </a:p>
          <a:p>
            <a:pPr defTabSz="457200">
              <a:defRPr/>
            </a:pPr>
            <a:endParaRPr lang="en-US" sz="2800" b="1"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Annual cost of MS in the US: $2.5 billion.</a:t>
            </a:r>
            <a:r>
              <a:rPr lang="en-US" sz="2800" baseline="30000" dirty="0">
                <a:solidFill>
                  <a:prstClr val="black"/>
                </a:solidFill>
                <a:latin typeface="Calibri"/>
              </a:rPr>
              <a:t>1</a:t>
            </a:r>
          </a:p>
          <a:p>
            <a:pPr marL="285750" indent="-285750" defTabSz="457200">
              <a:buFont typeface="Arial" panose="020B0604020202020204" pitchFamily="34" charset="0"/>
              <a:buChar char="•"/>
              <a:defRPr/>
            </a:pPr>
            <a:endParaRPr lang="en-US" sz="28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Lifetime cost per patient: $4.1 million.</a:t>
            </a:r>
            <a:r>
              <a:rPr lang="en-US" sz="2800" baseline="30000" dirty="0">
                <a:solidFill>
                  <a:prstClr val="black"/>
                </a:solidFill>
                <a:latin typeface="Calibri"/>
              </a:rPr>
              <a:t>2</a:t>
            </a:r>
          </a:p>
          <a:p>
            <a:pPr marL="285750" indent="-285750" defTabSz="457200">
              <a:buFont typeface="Arial" panose="020B0604020202020204" pitchFamily="34" charset="0"/>
              <a:buChar char="•"/>
              <a:defRPr/>
            </a:pPr>
            <a:endParaRPr lang="en-US" sz="28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A 3.3-fold increase in the odds of being unemployed.</a:t>
            </a:r>
            <a:r>
              <a:rPr lang="en-US" sz="2800" baseline="30000" dirty="0">
                <a:solidFill>
                  <a:prstClr val="black"/>
                </a:solidFill>
                <a:latin typeface="Calibri"/>
              </a:rPr>
              <a:t>3</a:t>
            </a:r>
          </a:p>
          <a:p>
            <a:pPr defTabSz="457200">
              <a:defRPr/>
            </a:pPr>
            <a:r>
              <a:rPr lang="en-US" sz="2800" dirty="0">
                <a:solidFill>
                  <a:prstClr val="black"/>
                </a:solidFill>
                <a:latin typeface="Calibri"/>
              </a:rPr>
              <a:t> </a:t>
            </a:r>
          </a:p>
          <a:p>
            <a:pPr marL="285750" indent="-285750" defTabSz="457200">
              <a:buFont typeface="Arial" panose="020B0604020202020204" pitchFamily="34" charset="0"/>
              <a:buChar char="•"/>
              <a:defRPr/>
            </a:pPr>
            <a:r>
              <a:rPr lang="en-US" sz="2800" dirty="0">
                <a:solidFill>
                  <a:prstClr val="black"/>
                </a:solidFill>
                <a:latin typeface="Calibri"/>
              </a:rPr>
              <a:t>Lost on average 10.04 quality-adjusted life years.</a:t>
            </a:r>
            <a:r>
              <a:rPr lang="en-US" sz="2800" baseline="30000" dirty="0">
                <a:solidFill>
                  <a:prstClr val="black"/>
                </a:solidFill>
                <a:latin typeface="Calibri"/>
              </a:rPr>
              <a:t>3</a:t>
            </a:r>
          </a:p>
          <a:p>
            <a:pPr marL="285750" indent="-285750" defTabSz="457200">
              <a:buFont typeface="Arial" panose="020B0604020202020204" pitchFamily="34" charset="0"/>
              <a:buChar char="•"/>
              <a:defRPr/>
            </a:pPr>
            <a:endParaRPr lang="en-US" sz="2800" baseline="30000" dirty="0">
              <a:solidFill>
                <a:prstClr val="black"/>
              </a:solidFill>
              <a:latin typeface="Calibri"/>
            </a:endParaRPr>
          </a:p>
          <a:p>
            <a:pPr marL="285750" indent="-285750" defTabSz="457200">
              <a:buFont typeface="Arial" panose="020B0604020202020204" pitchFamily="34" charset="0"/>
              <a:buChar char="•"/>
              <a:defRPr/>
            </a:pPr>
            <a:r>
              <a:rPr lang="en-US" sz="2800" dirty="0">
                <a:solidFill>
                  <a:prstClr val="black"/>
                </a:solidFill>
                <a:latin typeface="Calibri"/>
              </a:rPr>
              <a:t>Family members:</a:t>
            </a:r>
          </a:p>
          <a:p>
            <a:pPr marL="742950" lvl="1" indent="-285750" defTabSz="457200">
              <a:buFont typeface="Arial" panose="020B0604020202020204" pitchFamily="34" charset="0"/>
              <a:buChar char="•"/>
              <a:defRPr/>
            </a:pPr>
            <a:r>
              <a:rPr lang="en-US" sz="2400" dirty="0">
                <a:solidFill>
                  <a:prstClr val="black"/>
                </a:solidFill>
                <a:latin typeface="Calibri"/>
              </a:rPr>
              <a:t>Physical burden &amp; psychological stress</a:t>
            </a:r>
          </a:p>
          <a:p>
            <a:pPr marL="742950" lvl="1" indent="-285750" defTabSz="457200">
              <a:buFont typeface="Arial" panose="020B0604020202020204" pitchFamily="34" charset="0"/>
              <a:buChar char="•"/>
              <a:defRPr/>
            </a:pPr>
            <a:r>
              <a:rPr lang="en-US" sz="2400" dirty="0">
                <a:solidFill>
                  <a:prstClr val="black"/>
                </a:solidFill>
                <a:latin typeface="Calibri"/>
              </a:rPr>
              <a:t>missed 7 working days per year</a:t>
            </a:r>
            <a:r>
              <a:rPr lang="en-US" sz="2400" baseline="30000" dirty="0">
                <a:solidFill>
                  <a:prstClr val="black"/>
                </a:solidFill>
                <a:latin typeface="Calibri"/>
              </a:rPr>
              <a:t>4</a:t>
            </a:r>
            <a:endParaRPr lang="en-US" sz="2400" dirty="0">
              <a:solidFill>
                <a:prstClr val="black"/>
              </a:solidFill>
              <a:latin typeface="Calibri"/>
            </a:endParaRPr>
          </a:p>
          <a:p>
            <a:pPr marL="457200" indent="-457200" defTabSz="457200">
              <a:buFont typeface="Arial" panose="020B0604020202020204" pitchFamily="34" charset="0"/>
              <a:buChar char="•"/>
              <a:defRPr/>
            </a:pPr>
            <a:endParaRPr lang="en-US" sz="2800" baseline="30000" dirty="0">
              <a:solidFill>
                <a:prstClr val="black"/>
              </a:solidFill>
              <a:latin typeface="Calibri"/>
            </a:endParaRPr>
          </a:p>
        </p:txBody>
      </p:sp>
      <p:sp>
        <p:nvSpPr>
          <p:cNvPr id="24580" name="TextBox 2"/>
          <p:cNvSpPr txBox="1">
            <a:spLocks noChangeArrowheads="1"/>
          </p:cNvSpPr>
          <p:nvPr/>
        </p:nvSpPr>
        <p:spPr bwMode="auto">
          <a:xfrm>
            <a:off x="4995864" y="6124576"/>
            <a:ext cx="5241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pPr>
            <a:r>
              <a:rPr lang="en-US" altLang="en-US" sz="1200">
                <a:solidFill>
                  <a:prstClr val="black"/>
                </a:solidFill>
              </a:rPr>
              <a:t>(</a:t>
            </a:r>
            <a:r>
              <a:rPr lang="en-US" altLang="en-US" sz="1200" baseline="30000">
                <a:solidFill>
                  <a:prstClr val="black"/>
                </a:solidFill>
              </a:rPr>
              <a:t>1</a:t>
            </a:r>
            <a:r>
              <a:rPr lang="en-US" altLang="en-US" sz="1200">
                <a:solidFill>
                  <a:prstClr val="black"/>
                </a:solidFill>
              </a:rPr>
              <a:t>NINDS, 2002; </a:t>
            </a:r>
            <a:r>
              <a:rPr lang="en-US" altLang="en-US" sz="1200" baseline="30000">
                <a:solidFill>
                  <a:prstClr val="black"/>
                </a:solidFill>
              </a:rPr>
              <a:t>2</a:t>
            </a:r>
            <a:r>
              <a:rPr lang="en-US" altLang="en-US" sz="1200">
                <a:solidFill>
                  <a:prstClr val="black"/>
                </a:solidFill>
              </a:rPr>
              <a:t>COwen et al., 2013; </a:t>
            </a:r>
            <a:r>
              <a:rPr lang="en-US" altLang="en-US" sz="1200" baseline="30000">
                <a:solidFill>
                  <a:prstClr val="black"/>
                </a:solidFill>
              </a:rPr>
              <a:t>3</a:t>
            </a:r>
            <a:r>
              <a:rPr lang="en-US" altLang="en-US" sz="1200">
                <a:solidFill>
                  <a:prstClr val="black"/>
                </a:solidFill>
              </a:rPr>
              <a:t>Campbell et al., 2014; </a:t>
            </a:r>
            <a:r>
              <a:rPr lang="en-US" altLang="en-US" sz="1200" baseline="30000">
                <a:solidFill>
                  <a:prstClr val="black"/>
                </a:solidFill>
              </a:rPr>
              <a:t>4</a:t>
            </a:r>
            <a:r>
              <a:rPr lang="en-US" altLang="en-US" sz="1200">
                <a:solidFill>
                  <a:prstClr val="black"/>
                </a:solidFill>
              </a:rPr>
              <a:t>Brandes et al, 2012) </a:t>
            </a:r>
          </a:p>
        </p:txBody>
      </p:sp>
      <p:sp>
        <p:nvSpPr>
          <p:cNvPr id="24581" name="TextBox 4"/>
          <p:cNvSpPr txBox="1">
            <a:spLocks noChangeArrowheads="1"/>
          </p:cNvSpPr>
          <p:nvPr/>
        </p:nvSpPr>
        <p:spPr bwMode="auto">
          <a:xfrm>
            <a:off x="4937126" y="6445251"/>
            <a:ext cx="222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pPr>
            <a:r>
              <a:rPr lang="en-US" altLang="en-US" sz="1200">
                <a:solidFill>
                  <a:prstClr val="black"/>
                </a:solidFill>
              </a:rPr>
              <a:t>Picture from www.pinterest.com</a:t>
            </a:r>
          </a:p>
        </p:txBody>
      </p:sp>
      <p:sp>
        <p:nvSpPr>
          <p:cNvPr id="6" name="Rectangle 5"/>
          <p:cNvSpPr/>
          <p:nvPr/>
        </p:nvSpPr>
        <p:spPr>
          <a:xfrm>
            <a:off x="1673088" y="5769430"/>
            <a:ext cx="2226365" cy="879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78877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754" y="1442367"/>
            <a:ext cx="7567246" cy="2343569"/>
          </a:xfrm>
        </p:spPr>
        <p:txBody>
          <a:bodyPr/>
          <a:lstStyle/>
          <a:p>
            <a:r>
              <a:rPr lang="en-US" sz="4000" b="0" dirty="0"/>
              <a:t>Career Advice Across the Globe -</a:t>
            </a:r>
            <a:br>
              <a:rPr lang="en-US" sz="4000" b="0" dirty="0"/>
            </a:br>
            <a:r>
              <a:rPr lang="en-US" b="0" dirty="0"/>
              <a:t>“Effectively Communicating &amp; Presenting Your Research”</a:t>
            </a:r>
            <a:br>
              <a:rPr lang="en-US" b="0" dirty="0"/>
            </a:br>
            <a:r>
              <a:rPr lang="en-US" b="0" dirty="0"/>
              <a:t>10 Tips that Cross Boundaries</a:t>
            </a:r>
            <a:endParaRPr lang="en-US" dirty="0"/>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1</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PRESENTER</a:t>
            </a:r>
          </a:p>
        </p:txBody>
      </p:sp>
      <p:sp>
        <p:nvSpPr>
          <p:cNvPr id="5" name="Text Placeholder 3">
            <a:extLst>
              <a:ext uri="{FF2B5EF4-FFF2-40B4-BE49-F238E27FC236}">
                <a16:creationId xmlns:a16="http://schemas.microsoft.com/office/drawing/2014/main" id="{D6160E4B-BB0E-4408-999F-044FCE53670D}"/>
              </a:ext>
            </a:extLst>
          </p:cNvPr>
          <p:cNvSpPr txBox="1">
            <a:spLocks/>
          </p:cNvSpPr>
          <p:nvPr/>
        </p:nvSpPr>
        <p:spPr>
          <a:xfrm>
            <a:off x="4923692" y="4233651"/>
            <a:ext cx="7268308" cy="2061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Presenter:</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Laura T. Pizzi, MPH,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RPh</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PharmD,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Professor and Director, Center for Health Outcomes, Policy &amp; Economics, Rutgers University, Ernest Mario School of Pharmacy, Piscataway, NJ, USA</a:t>
            </a:r>
          </a:p>
        </p:txBody>
      </p:sp>
    </p:spTree>
    <p:extLst>
      <p:ext uri="{BB962C8B-B14F-4D97-AF65-F5344CB8AC3E}">
        <p14:creationId xmlns:p14="http://schemas.microsoft.com/office/powerpoint/2010/main" val="776121614"/>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1" y="157163"/>
            <a:ext cx="8448675" cy="6278562"/>
          </a:xfrm>
          <a:prstGeom prst="rect">
            <a:avLst/>
          </a:prstGeom>
          <a:noFill/>
        </p:spPr>
        <p:txBody>
          <a:bodyPr>
            <a:spAutoFit/>
          </a:bodyPr>
          <a:lstStyle/>
          <a:p>
            <a:pPr marL="285750" indent="-285750" defTabSz="457200">
              <a:buFont typeface="Arial" panose="020B0604020202020204" pitchFamily="34" charset="0"/>
              <a:buChar char="•"/>
              <a:defRPr/>
            </a:pPr>
            <a:r>
              <a:rPr lang="en-US" sz="2800" dirty="0">
                <a:solidFill>
                  <a:prstClr val="black"/>
                </a:solidFill>
                <a:latin typeface="Calibri"/>
              </a:rPr>
              <a:t>Nearly all of the patients with MS had health insurance coverage.</a:t>
            </a:r>
            <a:r>
              <a:rPr lang="en-US" sz="2800" baseline="30000" dirty="0">
                <a:solidFill>
                  <a:prstClr val="black"/>
                </a:solidFill>
                <a:latin typeface="Calibri"/>
              </a:rPr>
              <a:t>1</a:t>
            </a:r>
            <a:r>
              <a:rPr lang="en-US" sz="2800" dirty="0">
                <a:solidFill>
                  <a:prstClr val="black"/>
                </a:solidFill>
                <a:latin typeface="Calibri"/>
              </a:rPr>
              <a:t> </a:t>
            </a:r>
          </a:p>
          <a:p>
            <a:pPr marL="742950" lvl="1" indent="-285750" defTabSz="457200">
              <a:buFont typeface="Arial" panose="020B0604020202020204" pitchFamily="34" charset="0"/>
              <a:buChar char="•"/>
              <a:defRPr/>
            </a:pPr>
            <a:endParaRPr lang="en-US" dirty="0">
              <a:solidFill>
                <a:prstClr val="black"/>
              </a:solidFill>
              <a:latin typeface="Calibri"/>
            </a:endParaRPr>
          </a:p>
          <a:p>
            <a:pPr marL="742950" lvl="1" indent="-285750" defTabSz="457200">
              <a:buFont typeface="Arial" panose="020B0604020202020204" pitchFamily="34" charset="0"/>
              <a:buChar char="•"/>
              <a:defRPr/>
            </a:pPr>
            <a:r>
              <a:rPr lang="en-US" sz="2400" dirty="0">
                <a:solidFill>
                  <a:prstClr val="black"/>
                </a:solidFill>
                <a:latin typeface="Calibri"/>
              </a:rPr>
              <a:t>Costs per additional quality-adjusted life year (QALY) </a:t>
            </a:r>
          </a:p>
          <a:p>
            <a:pPr defTabSz="457200">
              <a:defRPr/>
            </a:pPr>
            <a:r>
              <a:rPr lang="en-US" sz="2400" dirty="0">
                <a:solidFill>
                  <a:prstClr val="black"/>
                </a:solidFill>
                <a:latin typeface="Calibri"/>
              </a:rPr>
              <a:t>            for all DMTs, except </a:t>
            </a:r>
            <a:r>
              <a:rPr lang="en-US" sz="2400" dirty="0" err="1">
                <a:solidFill>
                  <a:prstClr val="black"/>
                </a:solidFill>
                <a:latin typeface="Calibri"/>
              </a:rPr>
              <a:t>alemtuzumab</a:t>
            </a:r>
            <a:r>
              <a:rPr lang="en-US" sz="2400" dirty="0">
                <a:solidFill>
                  <a:prstClr val="black"/>
                </a:solidFill>
                <a:latin typeface="Calibri"/>
              </a:rPr>
              <a:t>, ranged between </a:t>
            </a:r>
          </a:p>
          <a:p>
            <a:pPr defTabSz="457200">
              <a:defRPr/>
            </a:pPr>
            <a:r>
              <a:rPr lang="en-US" sz="2400" dirty="0">
                <a:solidFill>
                  <a:prstClr val="black"/>
                </a:solidFill>
                <a:latin typeface="Calibri"/>
              </a:rPr>
              <a:t>            $183,300 to $355,300.</a:t>
            </a:r>
            <a:r>
              <a:rPr lang="en-US" sz="2400" baseline="30000" dirty="0">
                <a:solidFill>
                  <a:prstClr val="black"/>
                </a:solidFill>
                <a:latin typeface="Calibri"/>
              </a:rPr>
              <a:t>2</a:t>
            </a:r>
            <a:endParaRPr lang="en-US" sz="2400" dirty="0">
              <a:solidFill>
                <a:prstClr val="black"/>
              </a:solidFill>
              <a:latin typeface="Calibri"/>
            </a:endParaRPr>
          </a:p>
          <a:p>
            <a:pPr defTabSz="457200">
              <a:defRPr/>
            </a:pPr>
            <a:endParaRPr lang="en-US" sz="2800" dirty="0">
              <a:solidFill>
                <a:prstClr val="black"/>
              </a:solidFill>
              <a:latin typeface="Calibri"/>
            </a:endParaRPr>
          </a:p>
          <a:p>
            <a:pPr marL="742950" lvl="1" indent="-285750" defTabSz="457200">
              <a:buFont typeface="Arial" panose="020B0604020202020204" pitchFamily="34" charset="0"/>
              <a:buChar char="•"/>
              <a:defRPr/>
            </a:pPr>
            <a:r>
              <a:rPr lang="en-US" sz="2400" dirty="0">
                <a:solidFill>
                  <a:prstClr val="black"/>
                </a:solidFill>
                <a:latin typeface="Calibri"/>
              </a:rPr>
              <a:t>High cost sharing could make patients pay high out-of-pockets </a:t>
            </a:r>
          </a:p>
          <a:p>
            <a:pPr lvl="1" defTabSz="457200">
              <a:defRPr/>
            </a:pPr>
            <a:r>
              <a:rPr lang="en-US" sz="2400" dirty="0">
                <a:solidFill>
                  <a:prstClr val="black"/>
                </a:solidFill>
                <a:latin typeface="Calibri"/>
              </a:rPr>
              <a:t>	</a:t>
            </a:r>
            <a:r>
              <a:rPr lang="en-US" sz="2000" dirty="0">
                <a:solidFill>
                  <a:prstClr val="black"/>
                </a:solidFill>
                <a:latin typeface="Calibri"/>
              </a:rPr>
              <a:t>e.g. Medicare patients, with Part D enrollment, paid out-of-pocket  </a:t>
            </a:r>
          </a:p>
          <a:p>
            <a:pPr lvl="1" defTabSz="457200">
              <a:defRPr/>
            </a:pPr>
            <a:r>
              <a:rPr lang="en-US" sz="2000" dirty="0">
                <a:solidFill>
                  <a:prstClr val="black"/>
                </a:solidFill>
                <a:latin typeface="Calibri"/>
              </a:rPr>
              <a:t>               $5,979, $6,235, and $6,448 annually for </a:t>
            </a:r>
            <a:r>
              <a:rPr lang="en-US" sz="2000" dirty="0" err="1">
                <a:solidFill>
                  <a:prstClr val="black"/>
                </a:solidFill>
                <a:latin typeface="Calibri"/>
              </a:rPr>
              <a:t>Avonex</a:t>
            </a:r>
            <a:r>
              <a:rPr lang="en-US" sz="2000" b="1" baseline="30000" dirty="0">
                <a:solidFill>
                  <a:prstClr val="black"/>
                </a:solidFill>
                <a:latin typeface="Calibri"/>
              </a:rPr>
              <a:t>®</a:t>
            </a:r>
            <a:r>
              <a:rPr lang="en-US" sz="2000" dirty="0">
                <a:solidFill>
                  <a:prstClr val="black"/>
                </a:solidFill>
                <a:latin typeface="Calibri"/>
              </a:rPr>
              <a:t>, </a:t>
            </a:r>
            <a:r>
              <a:rPr lang="en-US" sz="2000" dirty="0" err="1">
                <a:solidFill>
                  <a:prstClr val="black"/>
                </a:solidFill>
                <a:latin typeface="Calibri"/>
              </a:rPr>
              <a:t>Tecfidera</a:t>
            </a:r>
            <a:r>
              <a:rPr lang="en-US" sz="2000" b="1" baseline="30000" dirty="0">
                <a:solidFill>
                  <a:prstClr val="black"/>
                </a:solidFill>
                <a:latin typeface="Calibri"/>
              </a:rPr>
              <a:t>®</a:t>
            </a:r>
            <a:r>
              <a:rPr lang="en-US" sz="2000" dirty="0">
                <a:solidFill>
                  <a:prstClr val="black"/>
                </a:solidFill>
                <a:latin typeface="Calibri"/>
              </a:rPr>
              <a:t>, and </a:t>
            </a:r>
          </a:p>
          <a:p>
            <a:pPr lvl="1" defTabSz="457200">
              <a:defRPr/>
            </a:pPr>
            <a:r>
              <a:rPr lang="en-US" sz="2000" dirty="0">
                <a:solidFill>
                  <a:prstClr val="black"/>
                </a:solidFill>
                <a:latin typeface="Calibri"/>
              </a:rPr>
              <a:t>               </a:t>
            </a:r>
            <a:r>
              <a:rPr lang="en-US" sz="2000" dirty="0" err="1">
                <a:solidFill>
                  <a:prstClr val="black"/>
                </a:solidFill>
                <a:latin typeface="Calibri"/>
              </a:rPr>
              <a:t>Copaxone</a:t>
            </a:r>
            <a:r>
              <a:rPr lang="en-US" sz="2000" b="1" baseline="30000" dirty="0">
                <a:solidFill>
                  <a:prstClr val="black"/>
                </a:solidFill>
                <a:latin typeface="Calibri"/>
              </a:rPr>
              <a:t>®</a:t>
            </a:r>
            <a:r>
              <a:rPr lang="en-US" sz="2000" dirty="0">
                <a:solidFill>
                  <a:prstClr val="black"/>
                </a:solidFill>
                <a:latin typeface="Calibri"/>
              </a:rPr>
              <a:t>, respectively.</a:t>
            </a:r>
            <a:r>
              <a:rPr lang="en-US" sz="2000" baseline="30000" dirty="0">
                <a:solidFill>
                  <a:prstClr val="black"/>
                </a:solidFill>
                <a:latin typeface="Calibri"/>
              </a:rPr>
              <a:t>3</a:t>
            </a:r>
            <a:r>
              <a:rPr lang="en-US" sz="2000" dirty="0">
                <a:solidFill>
                  <a:prstClr val="black"/>
                </a:solidFill>
                <a:latin typeface="Calibri"/>
              </a:rPr>
              <a:t> </a:t>
            </a:r>
          </a:p>
          <a:p>
            <a:pPr marL="742950" lvl="1" indent="-285750" defTabSz="457200">
              <a:buFont typeface="Arial" panose="020B0604020202020204" pitchFamily="34" charset="0"/>
              <a:buChar char="•"/>
              <a:defRPr/>
            </a:pPr>
            <a:endParaRPr lang="en-US" sz="2400" dirty="0">
              <a:solidFill>
                <a:prstClr val="black"/>
              </a:solidFill>
              <a:latin typeface="Calibri"/>
            </a:endParaRPr>
          </a:p>
          <a:p>
            <a:pPr marL="742950" lvl="1" indent="-285750" defTabSz="457200">
              <a:buFont typeface="Arial" panose="020B0604020202020204" pitchFamily="34" charset="0"/>
              <a:buChar char="•"/>
              <a:defRPr/>
            </a:pPr>
            <a:r>
              <a:rPr lang="en-US" sz="2400" dirty="0">
                <a:solidFill>
                  <a:prstClr val="black"/>
                </a:solidFill>
                <a:latin typeface="Calibri"/>
              </a:rPr>
              <a:t>The coverage of DMTs usually restricts the decision. </a:t>
            </a:r>
          </a:p>
          <a:p>
            <a:pPr lvl="1" defTabSz="457200">
              <a:defRPr/>
            </a:pPr>
            <a:r>
              <a:rPr lang="en-US" sz="2400" dirty="0">
                <a:solidFill>
                  <a:prstClr val="black"/>
                </a:solidFill>
                <a:latin typeface="Calibri"/>
              </a:rPr>
              <a:t>      </a:t>
            </a:r>
            <a:r>
              <a:rPr lang="en-US" sz="2000" dirty="0">
                <a:solidFill>
                  <a:prstClr val="black"/>
                </a:solidFill>
                <a:latin typeface="Calibri"/>
              </a:rPr>
              <a:t>e.g. require patients to attempt certain DMTs prior to covering newer </a:t>
            </a:r>
          </a:p>
          <a:p>
            <a:pPr lvl="1" defTabSz="457200">
              <a:defRPr/>
            </a:pPr>
            <a:r>
              <a:rPr lang="en-US" sz="2000" dirty="0">
                <a:solidFill>
                  <a:prstClr val="black"/>
                </a:solidFill>
                <a:latin typeface="Calibri"/>
              </a:rPr>
              <a:t>               DMTs.</a:t>
            </a:r>
            <a:r>
              <a:rPr lang="en-US" sz="2000" baseline="30000" dirty="0">
                <a:solidFill>
                  <a:prstClr val="black"/>
                </a:solidFill>
                <a:latin typeface="Calibri"/>
              </a:rPr>
              <a:t>4</a:t>
            </a:r>
            <a:endParaRPr lang="en-US" sz="2000" dirty="0">
              <a:solidFill>
                <a:prstClr val="black"/>
              </a:solidFill>
              <a:latin typeface="Calibri"/>
            </a:endParaRPr>
          </a:p>
          <a:p>
            <a:pPr marL="285750" indent="-285750" defTabSz="457200">
              <a:buFont typeface="Arial" panose="020B0604020202020204" pitchFamily="34" charset="0"/>
              <a:buChar char="•"/>
              <a:defRPr/>
            </a:pPr>
            <a:endParaRPr lang="en-US" sz="2400" dirty="0">
              <a:solidFill>
                <a:prstClr val="black"/>
              </a:solidFill>
              <a:latin typeface="Calibri"/>
            </a:endParaRPr>
          </a:p>
        </p:txBody>
      </p:sp>
      <p:sp>
        <p:nvSpPr>
          <p:cNvPr id="36867" name="TextBox 6"/>
          <p:cNvSpPr txBox="1">
            <a:spLocks noChangeArrowheads="1"/>
          </p:cNvSpPr>
          <p:nvPr/>
        </p:nvSpPr>
        <p:spPr bwMode="auto">
          <a:xfrm>
            <a:off x="5815014" y="6159501"/>
            <a:ext cx="4852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pPr>
            <a:r>
              <a:rPr lang="en-US" altLang="en-US" sz="1200">
                <a:solidFill>
                  <a:prstClr val="black"/>
                </a:solidFill>
              </a:rPr>
              <a:t>(</a:t>
            </a:r>
            <a:r>
              <a:rPr lang="en-US" altLang="en-US" sz="1200" baseline="30000">
                <a:solidFill>
                  <a:prstClr val="black"/>
                </a:solidFill>
              </a:rPr>
              <a:t>1</a:t>
            </a:r>
            <a:r>
              <a:rPr lang="en-US" altLang="en-US" sz="1200">
                <a:solidFill>
                  <a:prstClr val="black"/>
                </a:solidFill>
              </a:rPr>
              <a:t>Pozniak et al., 2014; </a:t>
            </a:r>
            <a:r>
              <a:rPr lang="en-US" altLang="en-US" sz="1200" baseline="30000">
                <a:solidFill>
                  <a:prstClr val="black"/>
                </a:solidFill>
              </a:rPr>
              <a:t>2</a:t>
            </a:r>
            <a:r>
              <a:rPr lang="en-US" altLang="en-US" sz="1200">
                <a:solidFill>
                  <a:prstClr val="black"/>
                </a:solidFill>
              </a:rPr>
              <a:t>ICER, 2017; </a:t>
            </a:r>
            <a:r>
              <a:rPr lang="en-US" altLang="en-US" sz="1200" baseline="30000">
                <a:solidFill>
                  <a:prstClr val="black"/>
                </a:solidFill>
              </a:rPr>
              <a:t>3</a:t>
            </a:r>
            <a:r>
              <a:rPr lang="en-US" altLang="en-US" sz="1200">
                <a:solidFill>
                  <a:prstClr val="black"/>
                </a:solidFill>
              </a:rPr>
              <a:t>Wang et al., 2016; </a:t>
            </a:r>
            <a:r>
              <a:rPr lang="en-US" altLang="en-US" sz="1200" baseline="30000">
                <a:solidFill>
                  <a:prstClr val="black"/>
                </a:solidFill>
              </a:rPr>
              <a:t>4</a:t>
            </a:r>
            <a:r>
              <a:rPr lang="en-US" altLang="en-US" sz="1200">
                <a:solidFill>
                  <a:prstClr val="black"/>
                </a:solidFill>
              </a:rPr>
              <a:t>Lublin et al., 2013) </a:t>
            </a:r>
          </a:p>
        </p:txBody>
      </p:sp>
      <p:sp>
        <p:nvSpPr>
          <p:cNvPr id="4" name="Rectangle 3"/>
          <p:cNvSpPr/>
          <p:nvPr/>
        </p:nvSpPr>
        <p:spPr>
          <a:xfrm>
            <a:off x="1673088" y="5923722"/>
            <a:ext cx="2226365" cy="725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10223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864A-E4C6-4D5E-9E43-670C0A4A8CAD}"/>
              </a:ext>
            </a:extLst>
          </p:cNvPr>
          <p:cNvSpPr>
            <a:spLocks noGrp="1"/>
          </p:cNvSpPr>
          <p:nvPr>
            <p:ph type="title" idx="4294967295"/>
          </p:nvPr>
        </p:nvSpPr>
        <p:spPr>
          <a:xfrm>
            <a:off x="747347" y="2019299"/>
            <a:ext cx="4630738" cy="3027485"/>
          </a:xfrm>
        </p:spPr>
        <p:txBody>
          <a:bodyPr>
            <a:noAutofit/>
          </a:bodyPr>
          <a:lstStyle/>
          <a:p>
            <a:r>
              <a:rPr lang="en-US" dirty="0">
                <a:solidFill>
                  <a:schemeClr val="bg2">
                    <a:lumMod val="50000"/>
                  </a:schemeClr>
                </a:solidFill>
                <a:latin typeface="Open Sans"/>
              </a:rPr>
              <a:t>Approach</a:t>
            </a:r>
            <a:br>
              <a:rPr lang="en-US" dirty="0">
                <a:solidFill>
                  <a:schemeClr val="bg2">
                    <a:lumMod val="50000"/>
                  </a:schemeClr>
                </a:solidFill>
                <a:latin typeface="Open Sans"/>
              </a:rPr>
            </a:br>
            <a:r>
              <a:rPr lang="en-US" dirty="0">
                <a:solidFill>
                  <a:schemeClr val="bg2">
                    <a:lumMod val="50000"/>
                  </a:schemeClr>
                </a:solidFill>
                <a:latin typeface="Open Sans"/>
              </a:rPr>
              <a:t>scientific </a:t>
            </a:r>
            <a:br>
              <a:rPr lang="en-US" dirty="0">
                <a:solidFill>
                  <a:schemeClr val="bg2">
                    <a:lumMod val="50000"/>
                  </a:schemeClr>
                </a:solidFill>
                <a:latin typeface="Open Sans"/>
              </a:rPr>
            </a:br>
            <a:r>
              <a:rPr lang="en-US" dirty="0">
                <a:solidFill>
                  <a:schemeClr val="bg2">
                    <a:lumMod val="50000"/>
                  </a:schemeClr>
                </a:solidFill>
                <a:latin typeface="Open Sans"/>
              </a:rPr>
              <a:t>presentation </a:t>
            </a:r>
            <a:br>
              <a:rPr lang="en-US" dirty="0">
                <a:solidFill>
                  <a:schemeClr val="bg2">
                    <a:lumMod val="50000"/>
                  </a:schemeClr>
                </a:solidFill>
                <a:latin typeface="Open Sans"/>
              </a:rPr>
            </a:br>
            <a:r>
              <a:rPr lang="en-US" dirty="0">
                <a:solidFill>
                  <a:schemeClr val="bg2">
                    <a:lumMod val="50000"/>
                  </a:schemeClr>
                </a:solidFill>
                <a:latin typeface="Open Sans"/>
              </a:rPr>
              <a:t>with the right</a:t>
            </a:r>
            <a:br>
              <a:rPr lang="en-US" dirty="0">
                <a:solidFill>
                  <a:schemeClr val="bg2">
                    <a:lumMod val="50000"/>
                  </a:schemeClr>
                </a:solidFill>
                <a:latin typeface="Open Sans"/>
              </a:rPr>
            </a:br>
            <a:r>
              <a:rPr lang="en-US" b="1" dirty="0">
                <a:solidFill>
                  <a:schemeClr val="bg2">
                    <a:lumMod val="50000"/>
                  </a:schemeClr>
                </a:solidFill>
                <a:latin typeface="Open Sans"/>
              </a:rPr>
              <a:t>mindset</a:t>
            </a:r>
            <a:r>
              <a:rPr lang="en-US" dirty="0">
                <a:solidFill>
                  <a:schemeClr val="bg2">
                    <a:lumMod val="50000"/>
                  </a:schemeClr>
                </a:solidFill>
                <a:latin typeface="Open Sans"/>
              </a:rPr>
              <a:t>.</a:t>
            </a:r>
          </a:p>
        </p:txBody>
      </p:sp>
      <p:pic>
        <p:nvPicPr>
          <p:cNvPr id="4" name="Picture 3">
            <a:extLst>
              <a:ext uri="{FF2B5EF4-FFF2-40B4-BE49-F238E27FC236}">
                <a16:creationId xmlns:a16="http://schemas.microsoft.com/office/drawing/2014/main" id="{567FBC0D-E392-4144-A486-DF8163F9A3FD}"/>
              </a:ext>
            </a:extLst>
          </p:cNvPr>
          <p:cNvPicPr>
            <a:picLocks noChangeAspect="1"/>
          </p:cNvPicPr>
          <p:nvPr/>
        </p:nvPicPr>
        <p:blipFill>
          <a:blip r:embed="rId2"/>
          <a:stretch>
            <a:fillRect/>
          </a:stretch>
        </p:blipFill>
        <p:spPr>
          <a:xfrm>
            <a:off x="4828443" y="1238250"/>
            <a:ext cx="6618729" cy="4682330"/>
          </a:xfrm>
          <a:prstGeom prst="rect">
            <a:avLst/>
          </a:prstGeom>
        </p:spPr>
      </p:pic>
      <p:sp>
        <p:nvSpPr>
          <p:cNvPr id="5" name="TextBox 4">
            <a:extLst>
              <a:ext uri="{FF2B5EF4-FFF2-40B4-BE49-F238E27FC236}">
                <a16:creationId xmlns:a16="http://schemas.microsoft.com/office/drawing/2014/main" id="{26A94442-1C3C-452A-8102-E4DF32B46569}"/>
              </a:ext>
            </a:extLst>
          </p:cNvPr>
          <p:cNvSpPr txBox="1"/>
          <p:nvPr/>
        </p:nvSpPr>
        <p:spPr>
          <a:xfrm>
            <a:off x="5143756" y="5919582"/>
            <a:ext cx="61699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Indiana University Southeast Library. Available at: http://libguides.ius.edu/graduation </a:t>
            </a:r>
          </a:p>
        </p:txBody>
      </p:sp>
      <p:sp>
        <p:nvSpPr>
          <p:cNvPr id="3" name="Slide Number Placeholder 2">
            <a:extLst>
              <a:ext uri="{FF2B5EF4-FFF2-40B4-BE49-F238E27FC236}">
                <a16:creationId xmlns:a16="http://schemas.microsoft.com/office/drawing/2014/main" id="{FC25F61F-14EE-4501-8DE9-359B18E5FBEF}"/>
              </a:ext>
            </a:extLst>
          </p:cNvPr>
          <p:cNvSpPr>
            <a:spLocks noGrp="1"/>
          </p:cNvSpPr>
          <p:nvPr>
            <p:ph type="sldNum" sz="quarter" idx="12"/>
          </p:nvPr>
        </p:nvSpPr>
        <p:spPr/>
        <p:txBody>
          <a:bodyPr/>
          <a:lstStyle/>
          <a:p>
            <a:fld id="{9C5188A2-9321-6042-A206-4A6E154C04BE}" type="slidenum">
              <a:rPr lang="en-US" smtClean="0"/>
              <a:pPr/>
              <a:t>6</a:t>
            </a:fld>
            <a:endParaRPr lang="en-US"/>
          </a:p>
        </p:txBody>
      </p:sp>
    </p:spTree>
    <p:extLst>
      <p:ext uri="{BB962C8B-B14F-4D97-AF65-F5344CB8AC3E}">
        <p14:creationId xmlns:p14="http://schemas.microsoft.com/office/powerpoint/2010/main" val="41491658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29DF17-AE25-4F53-9656-FD3B7ADAB6D1}"/>
              </a:ext>
            </a:extLst>
          </p:cNvPr>
          <p:cNvPicPr>
            <a:picLocks noChangeAspect="1"/>
          </p:cNvPicPr>
          <p:nvPr/>
        </p:nvPicPr>
        <p:blipFill>
          <a:blip r:embed="rId2"/>
          <a:stretch>
            <a:fillRect/>
          </a:stretch>
        </p:blipFill>
        <p:spPr>
          <a:xfrm>
            <a:off x="5528408" y="1985962"/>
            <a:ext cx="5487116" cy="3402012"/>
          </a:xfrm>
          <a:prstGeom prst="rect">
            <a:avLst/>
          </a:prstGeom>
        </p:spPr>
      </p:pic>
      <p:sp>
        <p:nvSpPr>
          <p:cNvPr id="10" name="Rectangle 9">
            <a:extLst>
              <a:ext uri="{FF2B5EF4-FFF2-40B4-BE49-F238E27FC236}">
                <a16:creationId xmlns:a16="http://schemas.microsoft.com/office/drawing/2014/main" id="{D22023D2-6012-4EFC-AA48-18146C9EE427}"/>
              </a:ext>
            </a:extLst>
          </p:cNvPr>
          <p:cNvSpPr/>
          <p:nvPr/>
        </p:nvSpPr>
        <p:spPr>
          <a:xfrm>
            <a:off x="1018673" y="1910099"/>
            <a:ext cx="4509735"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7E6E6">
                    <a:lumMod val="50000"/>
                  </a:srgbClr>
                </a:solidFill>
                <a:effectLst/>
                <a:uLnTx/>
                <a:uFillTx/>
                <a:latin typeface="Open Sans"/>
                <a:ea typeface="+mn-ea"/>
                <a:cs typeface="+mn-cs"/>
              </a:rPr>
              <a:t>Every </a:t>
            </a:r>
            <a:r>
              <a:rPr kumimoji="0" lang="en-US" sz="4400" b="0" i="0" u="none" strike="noStrike" kern="1200" cap="none" spc="0" normalizeH="0" baseline="0" noProof="0" dirty="0">
                <a:ln>
                  <a:noFill/>
                </a:ln>
                <a:solidFill>
                  <a:srgbClr val="E7E6E6">
                    <a:lumMod val="50000"/>
                  </a:srgbClr>
                </a:solidFill>
                <a:effectLst/>
                <a:uLnTx/>
                <a:uFillTx/>
                <a:latin typeface="Open Sans"/>
                <a:ea typeface="+mn-ea"/>
                <a:cs typeface="+mn-cs"/>
              </a:rPr>
              <a:t>scientific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7E6E6">
                    <a:lumMod val="50000"/>
                  </a:srgbClr>
                </a:solidFill>
                <a:effectLst/>
                <a:uLnTx/>
                <a:uFillTx/>
                <a:latin typeface="Open Sans"/>
                <a:ea typeface="+mn-ea"/>
                <a:cs typeface="+mn-cs"/>
              </a:rPr>
              <a:t>you make is an</a:t>
            </a:r>
            <a:br>
              <a:rPr kumimoji="0" lang="en-US" sz="4400" b="0" i="0" u="none" strike="noStrike" kern="1200" cap="none" spc="0" normalizeH="0" baseline="0" noProof="0" dirty="0">
                <a:ln>
                  <a:noFill/>
                </a:ln>
                <a:solidFill>
                  <a:srgbClr val="E7E6E6">
                    <a:lumMod val="50000"/>
                  </a:srgbClr>
                </a:solidFill>
                <a:effectLst/>
                <a:uLnTx/>
                <a:uFillTx/>
                <a:latin typeface="Open Sans"/>
                <a:ea typeface="+mn-ea"/>
                <a:cs typeface="+mn-cs"/>
              </a:rPr>
            </a:br>
            <a:r>
              <a:rPr kumimoji="0" lang="en-US" sz="4400" b="1" i="0" u="none" strike="noStrike" kern="1200" cap="none" spc="0" normalizeH="0" baseline="0" noProof="0" dirty="0">
                <a:ln>
                  <a:noFill/>
                </a:ln>
                <a:solidFill>
                  <a:srgbClr val="E7E6E6">
                    <a:lumMod val="50000"/>
                  </a:srgbClr>
                </a:solidFill>
                <a:effectLst/>
                <a:uLnTx/>
                <a:uFillTx/>
                <a:latin typeface="Open Sans"/>
                <a:ea typeface="+mn-ea"/>
                <a:cs typeface="+mn-cs"/>
              </a:rPr>
              <a:t>investment</a:t>
            </a:r>
            <a:r>
              <a:rPr kumimoji="0" lang="en-US" sz="4400" b="0" i="0" u="none" strike="noStrike" kern="1200" cap="none" spc="0" normalizeH="0" baseline="0" noProof="0" dirty="0">
                <a:ln>
                  <a:noFill/>
                </a:ln>
                <a:solidFill>
                  <a:srgbClr val="E7E6E6">
                    <a:lumMod val="50000"/>
                  </a:srgbClr>
                </a:solidFill>
                <a:effectLst/>
                <a:uLnTx/>
                <a:uFillTx/>
                <a:latin typeface="Open Sans"/>
                <a:ea typeface="+mn-ea"/>
                <a:cs typeface="+mn-cs"/>
              </a:rPr>
              <a:t> in</a:t>
            </a:r>
            <a:br>
              <a:rPr kumimoji="0" lang="en-US" sz="4400" b="0" i="0" u="none" strike="noStrike" kern="1200" cap="none" spc="0" normalizeH="0" baseline="0" noProof="0" dirty="0">
                <a:ln>
                  <a:noFill/>
                </a:ln>
                <a:solidFill>
                  <a:srgbClr val="E7E6E6">
                    <a:lumMod val="50000"/>
                  </a:srgbClr>
                </a:solidFill>
                <a:effectLst/>
                <a:uLnTx/>
                <a:uFillTx/>
                <a:latin typeface="Open Sans"/>
                <a:ea typeface="+mn-ea"/>
                <a:cs typeface="+mn-cs"/>
              </a:rPr>
            </a:br>
            <a:r>
              <a:rPr kumimoji="0" lang="en-US" sz="4400" b="1" i="0" u="none" strike="noStrike" kern="1200" cap="none" spc="0" normalizeH="0" baseline="0" noProof="0" dirty="0">
                <a:ln>
                  <a:noFill/>
                </a:ln>
                <a:solidFill>
                  <a:srgbClr val="E7E6E6">
                    <a:lumMod val="50000"/>
                  </a:srgbClr>
                </a:solidFill>
                <a:effectLst/>
                <a:uLnTx/>
                <a:uFillTx/>
                <a:latin typeface="Open Sans"/>
                <a:ea typeface="+mn-ea"/>
                <a:cs typeface="+mn-cs"/>
              </a:rPr>
              <a:t>yourself</a:t>
            </a:r>
            <a:r>
              <a:rPr kumimoji="0" lang="en-US" sz="4400" b="0" i="0" u="none" strike="noStrike" kern="1200" cap="none" spc="0" normalizeH="0" baseline="0" noProof="0" dirty="0">
                <a:ln>
                  <a:noFill/>
                </a:ln>
                <a:solidFill>
                  <a:srgbClr val="E7E6E6">
                    <a:lumMod val="50000"/>
                  </a:srgbClr>
                </a:solidFill>
                <a:effectLst/>
                <a:uLnTx/>
                <a:uFillTx/>
                <a:latin typeface="Open Sans"/>
                <a:ea typeface="+mn-ea"/>
                <a:cs typeface="+mn-cs"/>
              </a:rPr>
              <a:t>.</a:t>
            </a:r>
          </a:p>
        </p:txBody>
      </p:sp>
      <p:sp>
        <p:nvSpPr>
          <p:cNvPr id="2" name="Slide Number Placeholder 1">
            <a:extLst>
              <a:ext uri="{FF2B5EF4-FFF2-40B4-BE49-F238E27FC236}">
                <a16:creationId xmlns:a16="http://schemas.microsoft.com/office/drawing/2014/main" id="{C41C0E59-5BBB-4EDF-8F4E-70DC5ABBC166}"/>
              </a:ext>
            </a:extLst>
          </p:cNvPr>
          <p:cNvSpPr>
            <a:spLocks noGrp="1"/>
          </p:cNvSpPr>
          <p:nvPr>
            <p:ph type="sldNum" sz="quarter" idx="12"/>
          </p:nvPr>
        </p:nvSpPr>
        <p:spPr/>
        <p:txBody>
          <a:bodyPr/>
          <a:lstStyle/>
          <a:p>
            <a:fld id="{9C5188A2-9321-6042-A206-4A6E154C04BE}" type="slidenum">
              <a:rPr lang="en-US" smtClean="0"/>
              <a:pPr/>
              <a:t>7</a:t>
            </a:fld>
            <a:endParaRPr lang="en-US"/>
          </a:p>
        </p:txBody>
      </p:sp>
    </p:spTree>
    <p:extLst>
      <p:ext uri="{BB962C8B-B14F-4D97-AF65-F5344CB8AC3E}">
        <p14:creationId xmlns:p14="http://schemas.microsoft.com/office/powerpoint/2010/main" val="28693727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00" fill="hold"/>
                                        <p:tgtEl>
                                          <p:spTgt spid="10">
                                            <p:txEl>
                                              <p:pRg st="0" end="0"/>
                                            </p:txEl>
                                          </p:spTgt>
                                        </p:tgtEl>
                                        <p:attrNameLst>
                                          <p:attrName>style.color</p:attrName>
                                        </p:attrNameLst>
                                      </p:cBhvr>
                                      <p:to>
                                        <p:clrVal>
                                          <a:srgbClr val="000000"/>
                                        </p:clrVal>
                                      </p:to>
                                    </p:set>
                                    <p:set>
                                      <p:cBhvr>
                                        <p:cTn id="7" dur="1000" fill="hold"/>
                                        <p:tgtEl>
                                          <p:spTgt spid="10">
                                            <p:txEl>
                                              <p:pRg st="0" end="0"/>
                                            </p:txEl>
                                          </p:spTgt>
                                        </p:tgtEl>
                                        <p:attrNameLst>
                                          <p:attrName>fillcolor</p:attrName>
                                        </p:attrNameLst>
                                      </p:cBhvr>
                                      <p:to>
                                        <p:clrVal>
                                          <a:srgbClr val="000000"/>
                                        </p:clrVal>
                                      </p:to>
                                    </p:set>
                                    <p:set>
                                      <p:cBhvr>
                                        <p:cTn id="8" dur="10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A5B3-7520-4BF2-8AB1-DEE412A53E96}"/>
              </a:ext>
            </a:extLst>
          </p:cNvPr>
          <p:cNvSpPr>
            <a:spLocks noGrp="1"/>
          </p:cNvSpPr>
          <p:nvPr>
            <p:ph type="title" idx="4294967295"/>
          </p:nvPr>
        </p:nvSpPr>
        <p:spPr>
          <a:xfrm>
            <a:off x="1018673" y="2934555"/>
            <a:ext cx="5077327" cy="2852737"/>
          </a:xfrm>
        </p:spPr>
        <p:txBody>
          <a:bodyPr/>
          <a:lstStyle/>
          <a:p>
            <a:r>
              <a:rPr lang="en-US" b="1" dirty="0">
                <a:solidFill>
                  <a:schemeClr val="bg2">
                    <a:lumMod val="50000"/>
                  </a:schemeClr>
                </a:solidFill>
                <a:latin typeface="Open Sans"/>
              </a:rPr>
              <a:t>Know</a:t>
            </a:r>
            <a:r>
              <a:rPr lang="en-US" dirty="0">
                <a:solidFill>
                  <a:schemeClr val="bg2">
                    <a:lumMod val="50000"/>
                  </a:schemeClr>
                </a:solidFill>
                <a:latin typeface="Open Sans"/>
              </a:rPr>
              <a:t> your </a:t>
            </a:r>
            <a:r>
              <a:rPr lang="en-US" b="1" dirty="0">
                <a:solidFill>
                  <a:schemeClr val="bg2">
                    <a:lumMod val="50000"/>
                  </a:schemeClr>
                </a:solidFill>
                <a:latin typeface="Open Sans"/>
              </a:rPr>
              <a:t>data</a:t>
            </a:r>
            <a:r>
              <a:rPr lang="en-US" dirty="0"/>
              <a:t>.</a:t>
            </a:r>
          </a:p>
        </p:txBody>
      </p:sp>
      <p:pic>
        <p:nvPicPr>
          <p:cNvPr id="4" name="Picture 3">
            <a:extLst>
              <a:ext uri="{FF2B5EF4-FFF2-40B4-BE49-F238E27FC236}">
                <a16:creationId xmlns:a16="http://schemas.microsoft.com/office/drawing/2014/main" id="{249A54E3-EFE8-410A-A828-2E5CD61F23C2}"/>
              </a:ext>
            </a:extLst>
          </p:cNvPr>
          <p:cNvPicPr>
            <a:picLocks noChangeAspect="1"/>
          </p:cNvPicPr>
          <p:nvPr/>
        </p:nvPicPr>
        <p:blipFill>
          <a:blip r:embed="rId2"/>
          <a:stretch>
            <a:fillRect/>
          </a:stretch>
        </p:blipFill>
        <p:spPr>
          <a:xfrm>
            <a:off x="6096000" y="1683361"/>
            <a:ext cx="4886252" cy="4251379"/>
          </a:xfrm>
          <a:prstGeom prst="rect">
            <a:avLst/>
          </a:prstGeom>
        </p:spPr>
      </p:pic>
      <p:sp>
        <p:nvSpPr>
          <p:cNvPr id="3" name="Slide Number Placeholder 2">
            <a:extLst>
              <a:ext uri="{FF2B5EF4-FFF2-40B4-BE49-F238E27FC236}">
                <a16:creationId xmlns:a16="http://schemas.microsoft.com/office/drawing/2014/main" id="{7F3FC325-6AF3-4C17-A181-A48675EBDB5D}"/>
              </a:ext>
            </a:extLst>
          </p:cNvPr>
          <p:cNvSpPr>
            <a:spLocks noGrp="1"/>
          </p:cNvSpPr>
          <p:nvPr>
            <p:ph type="sldNum" sz="quarter" idx="12"/>
          </p:nvPr>
        </p:nvSpPr>
        <p:spPr/>
        <p:txBody>
          <a:bodyPr/>
          <a:lstStyle/>
          <a:p>
            <a:fld id="{9C5188A2-9321-6042-A206-4A6E154C04BE}" type="slidenum">
              <a:rPr lang="en-US" smtClean="0"/>
              <a:pPr/>
              <a:t>8</a:t>
            </a:fld>
            <a:endParaRPr lang="en-US"/>
          </a:p>
        </p:txBody>
      </p:sp>
    </p:spTree>
    <p:extLst>
      <p:ext uri="{BB962C8B-B14F-4D97-AF65-F5344CB8AC3E}">
        <p14:creationId xmlns:p14="http://schemas.microsoft.com/office/powerpoint/2010/main" val="8352544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8E0D-D189-4B4E-819A-AC30843ADA16}"/>
              </a:ext>
            </a:extLst>
          </p:cNvPr>
          <p:cNvSpPr>
            <a:spLocks noGrp="1"/>
          </p:cNvSpPr>
          <p:nvPr>
            <p:ph type="title" idx="4294967295"/>
          </p:nvPr>
        </p:nvSpPr>
        <p:spPr>
          <a:xfrm>
            <a:off x="1018673" y="1755614"/>
            <a:ext cx="5077327" cy="3648074"/>
          </a:xfrm>
        </p:spPr>
        <p:txBody>
          <a:bodyPr>
            <a:noAutofit/>
          </a:bodyPr>
          <a:lstStyle/>
          <a:p>
            <a:r>
              <a:rPr lang="en-US" b="1" dirty="0">
                <a:solidFill>
                  <a:schemeClr val="bg2">
                    <a:lumMod val="50000"/>
                  </a:schemeClr>
                </a:solidFill>
                <a:latin typeface="Open Sans"/>
              </a:rPr>
              <a:t>Content</a:t>
            </a:r>
            <a:br>
              <a:rPr lang="en-US" b="1" dirty="0">
                <a:solidFill>
                  <a:schemeClr val="bg2">
                    <a:lumMod val="50000"/>
                  </a:schemeClr>
                </a:solidFill>
                <a:latin typeface="Open Sans"/>
              </a:rPr>
            </a:br>
            <a:r>
              <a:rPr lang="en-US" dirty="0">
                <a:solidFill>
                  <a:schemeClr val="bg2">
                    <a:lumMod val="50000"/>
                  </a:schemeClr>
                </a:solidFill>
                <a:latin typeface="Open Sans"/>
              </a:rPr>
              <a:t>must be</a:t>
            </a:r>
            <a:br>
              <a:rPr lang="en-US" dirty="0">
                <a:solidFill>
                  <a:schemeClr val="bg2">
                    <a:lumMod val="50000"/>
                  </a:schemeClr>
                </a:solidFill>
                <a:latin typeface="Open Sans"/>
              </a:rPr>
            </a:br>
            <a:r>
              <a:rPr lang="en-US" b="1" dirty="0">
                <a:solidFill>
                  <a:schemeClr val="bg2">
                    <a:lumMod val="50000"/>
                  </a:schemeClr>
                </a:solidFill>
                <a:latin typeface="Open Sans"/>
              </a:rPr>
              <a:t>concise,</a:t>
            </a:r>
            <a:br>
              <a:rPr lang="en-US" b="1" dirty="0">
                <a:solidFill>
                  <a:schemeClr val="bg2">
                    <a:lumMod val="50000"/>
                  </a:schemeClr>
                </a:solidFill>
                <a:latin typeface="Open Sans"/>
              </a:rPr>
            </a:br>
            <a:r>
              <a:rPr lang="en-US" b="1" dirty="0">
                <a:solidFill>
                  <a:schemeClr val="bg2">
                    <a:lumMod val="50000"/>
                  </a:schemeClr>
                </a:solidFill>
                <a:latin typeface="Open Sans"/>
              </a:rPr>
              <a:t>consistent,</a:t>
            </a:r>
            <a:br>
              <a:rPr lang="en-US" b="1" dirty="0">
                <a:solidFill>
                  <a:schemeClr val="bg2">
                    <a:lumMod val="50000"/>
                  </a:schemeClr>
                </a:solidFill>
                <a:latin typeface="Open Sans"/>
              </a:rPr>
            </a:br>
            <a:r>
              <a:rPr lang="en-US" dirty="0">
                <a:solidFill>
                  <a:schemeClr val="bg2">
                    <a:lumMod val="50000"/>
                  </a:schemeClr>
                </a:solidFill>
                <a:latin typeface="Open Sans"/>
              </a:rPr>
              <a:t>and</a:t>
            </a:r>
            <a:br>
              <a:rPr lang="en-US" b="1" dirty="0">
                <a:solidFill>
                  <a:schemeClr val="bg2">
                    <a:lumMod val="50000"/>
                  </a:schemeClr>
                </a:solidFill>
                <a:latin typeface="Open Sans"/>
              </a:rPr>
            </a:br>
            <a:r>
              <a:rPr lang="en-US" b="1" dirty="0">
                <a:solidFill>
                  <a:schemeClr val="bg2">
                    <a:lumMod val="50000"/>
                  </a:schemeClr>
                </a:solidFill>
                <a:latin typeface="Open Sans"/>
              </a:rPr>
              <a:t>connected.</a:t>
            </a:r>
            <a:endParaRPr lang="en-US" dirty="0">
              <a:solidFill>
                <a:schemeClr val="bg2">
                  <a:lumMod val="50000"/>
                </a:schemeClr>
              </a:solidFill>
              <a:latin typeface="Open Sans"/>
            </a:endParaRPr>
          </a:p>
        </p:txBody>
      </p:sp>
      <p:pic>
        <p:nvPicPr>
          <p:cNvPr id="4" name="Picture 3">
            <a:extLst>
              <a:ext uri="{FF2B5EF4-FFF2-40B4-BE49-F238E27FC236}">
                <a16:creationId xmlns:a16="http://schemas.microsoft.com/office/drawing/2014/main" id="{9B6E850C-CF2E-4975-919C-F00E12D0CF71}"/>
              </a:ext>
            </a:extLst>
          </p:cNvPr>
          <p:cNvPicPr>
            <a:picLocks noChangeAspect="1"/>
          </p:cNvPicPr>
          <p:nvPr/>
        </p:nvPicPr>
        <p:blipFill>
          <a:blip r:embed="rId2"/>
          <a:stretch>
            <a:fillRect/>
          </a:stretch>
        </p:blipFill>
        <p:spPr>
          <a:xfrm>
            <a:off x="5519623" y="1920554"/>
            <a:ext cx="6050077" cy="3318195"/>
          </a:xfrm>
          <a:prstGeom prst="rect">
            <a:avLst/>
          </a:prstGeom>
        </p:spPr>
      </p:pic>
      <p:sp>
        <p:nvSpPr>
          <p:cNvPr id="3" name="Slide Number Placeholder 2">
            <a:extLst>
              <a:ext uri="{FF2B5EF4-FFF2-40B4-BE49-F238E27FC236}">
                <a16:creationId xmlns:a16="http://schemas.microsoft.com/office/drawing/2014/main" id="{7E07ACFE-859D-4EA4-885A-18A8E1E2B5FA}"/>
              </a:ext>
            </a:extLst>
          </p:cNvPr>
          <p:cNvSpPr>
            <a:spLocks noGrp="1"/>
          </p:cNvSpPr>
          <p:nvPr>
            <p:ph type="sldNum" sz="quarter" idx="12"/>
          </p:nvPr>
        </p:nvSpPr>
        <p:spPr/>
        <p:txBody>
          <a:bodyPr/>
          <a:lstStyle/>
          <a:p>
            <a:fld id="{9C5188A2-9321-6042-A206-4A6E154C04BE}" type="slidenum">
              <a:rPr lang="en-US" smtClean="0"/>
              <a:pPr/>
              <a:t>9</a:t>
            </a:fld>
            <a:endParaRPr lang="en-US"/>
          </a:p>
        </p:txBody>
      </p:sp>
    </p:spTree>
    <p:extLst>
      <p:ext uri="{BB962C8B-B14F-4D97-AF65-F5344CB8AC3E}">
        <p14:creationId xmlns:p14="http://schemas.microsoft.com/office/powerpoint/2010/main" val="6218793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000" fill="hold"/>
                                        <p:tgtEl>
                                          <p:spTgt spid="2"/>
                                        </p:tgtEl>
                                        <p:attrNameLst>
                                          <p:attrName>style.color</p:attrName>
                                        </p:attrNameLst>
                                      </p:cBhvr>
                                      <p:to>
                                        <p:clrVal>
                                          <a:srgbClr val="000000"/>
                                        </p:clrVal>
                                      </p:to>
                                    </p:set>
                                    <p:set>
                                      <p:cBhvr>
                                        <p:cTn id="7" dur="1000" fill="hold"/>
                                        <p:tgtEl>
                                          <p:spTgt spid="2"/>
                                        </p:tgtEl>
                                        <p:attrNameLst>
                                          <p:attrName>fillcolor</p:attrName>
                                        </p:attrNameLst>
                                      </p:cBhvr>
                                      <p:to>
                                        <p:clrVal>
                                          <a:srgbClr val="000000"/>
                                        </p:clrVal>
                                      </p:to>
                                    </p:set>
                                    <p:set>
                                      <p:cBhvr>
                                        <p:cTn id="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ISPOR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Section Brea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pecial-Quote Slide">
  <a:themeElements>
    <a:clrScheme name="SPOR PPT 20">
      <a:dk1>
        <a:srgbClr val="000000"/>
      </a:dk1>
      <a:lt1>
        <a:srgbClr val="FFFFFF"/>
      </a:lt1>
      <a:dk2>
        <a:srgbClr val="44546A"/>
      </a:dk2>
      <a:lt2>
        <a:srgbClr val="E7E6E6"/>
      </a:lt2>
      <a:accent1>
        <a:srgbClr val="27AAC4"/>
      </a:accent1>
      <a:accent2>
        <a:srgbClr val="95C93C"/>
      </a:accent2>
      <a:accent3>
        <a:srgbClr val="716658"/>
      </a:accent3>
      <a:accent4>
        <a:srgbClr val="D1D3D3"/>
      </a:accent4>
      <a:accent5>
        <a:srgbClr val="E1A512"/>
      </a:accent5>
      <a:accent6>
        <a:srgbClr val="C73836"/>
      </a:accent6>
      <a:hlink>
        <a:srgbClr val="8E79A8"/>
      </a:hlink>
      <a:folHlink>
        <a:srgbClr val="43769A"/>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Custom 2">
      <a:dk1>
        <a:srgbClr val="000000"/>
      </a:dk1>
      <a:lt1>
        <a:srgbClr val="FFFFFF"/>
      </a:lt1>
      <a:dk2>
        <a:srgbClr val="44546A"/>
      </a:dk2>
      <a:lt2>
        <a:srgbClr val="816F99"/>
      </a:lt2>
      <a:accent1>
        <a:srgbClr val="27AAC4"/>
      </a:accent1>
      <a:accent2>
        <a:srgbClr val="95C93C"/>
      </a:accent2>
      <a:accent3>
        <a:srgbClr val="716658"/>
      </a:accent3>
      <a:accent4>
        <a:srgbClr val="D1D3D3"/>
      </a:accent4>
      <a:accent5>
        <a:srgbClr val="D29B10"/>
      </a:accent5>
      <a:accent6>
        <a:srgbClr val="B93332"/>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5530</TotalTime>
  <Words>1803</Words>
  <Application>Microsoft Office PowerPoint</Application>
  <PresentationFormat>Widescreen</PresentationFormat>
  <Paragraphs>377</Paragraphs>
  <Slides>50</Slides>
  <Notes>19</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50</vt:i4>
      </vt:variant>
    </vt:vector>
  </HeadingPairs>
  <TitlesOfParts>
    <vt:vector size="71" baseType="lpstr">
      <vt:lpstr>ＭＳ Ｐゴシック</vt:lpstr>
      <vt:lpstr>Arial</vt:lpstr>
      <vt:lpstr>Calibri</vt:lpstr>
      <vt:lpstr>Calibri Light</vt:lpstr>
      <vt:lpstr>Courier New</vt:lpstr>
      <vt:lpstr>Helvetica</vt:lpstr>
      <vt:lpstr>Open Sans</vt:lpstr>
      <vt:lpstr>Open Sans Semibold</vt:lpstr>
      <vt:lpstr>Oswald Light</vt:lpstr>
      <vt:lpstr>Wingdings</vt:lpstr>
      <vt:lpstr>ISPOR Title</vt:lpstr>
      <vt:lpstr>Standard Body text</vt:lpstr>
      <vt:lpstr>Section Break Slide</vt:lpstr>
      <vt:lpstr>Special-Quote Slide</vt:lpstr>
      <vt:lpstr>BLANK</vt:lpstr>
      <vt:lpstr>1_Standard Body text</vt:lpstr>
      <vt:lpstr>2_Standard Body text</vt:lpstr>
      <vt:lpstr>Office Theme</vt:lpstr>
      <vt:lpstr>3_Standard Body text</vt:lpstr>
      <vt:lpstr>1_Section Break Slide</vt:lpstr>
      <vt:lpstr>Photo Editor Photo</vt:lpstr>
      <vt:lpstr>ISPOR NEW PROFESSIONALS  Career Advice Across the Globe</vt:lpstr>
      <vt:lpstr>PowerPoint Presentation</vt:lpstr>
      <vt:lpstr>PowerPoint Presentation</vt:lpstr>
      <vt:lpstr>PowerPoint Presentation</vt:lpstr>
      <vt:lpstr>Career Advice Across the Globe - “Effectively Communicating &amp; Presenting Your Research” 10 Tips that Cross Boundaries</vt:lpstr>
      <vt:lpstr>Approach scientific  presentation  with the right mindset.</vt:lpstr>
      <vt:lpstr>PowerPoint Presentation</vt:lpstr>
      <vt:lpstr>Know your data.</vt:lpstr>
      <vt:lpstr>Content must be concise, consistent, and connected.</vt:lpstr>
      <vt:lpstr>Effective visuals are vital.</vt:lpstr>
      <vt:lpstr>Practice and proofread.</vt:lpstr>
      <vt:lpstr>Visit your venue.</vt:lpstr>
      <vt:lpstr>Treasure the time  you’ve been given by being prompt.</vt:lpstr>
      <vt:lpstr>Sell with your smile in seconds.</vt:lpstr>
      <vt:lpstr>Respectfully seize connections.</vt:lpstr>
      <vt:lpstr>Presenter: Michael Drummond, PhD Professor, University of York, Centre for Health Economics, Heslington, York, United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Advice Across the Globe - “Effectively Communicating &amp; Presenting Your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PERIOD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Bernard</dc:creator>
  <cp:lastModifiedBy>Jason Cohen</cp:lastModifiedBy>
  <cp:revision>180</cp:revision>
  <cp:lastPrinted>2017-11-02T21:43:36Z</cp:lastPrinted>
  <dcterms:created xsi:type="dcterms:W3CDTF">2017-10-16T18:24:56Z</dcterms:created>
  <dcterms:modified xsi:type="dcterms:W3CDTF">2018-11-20T20:31:33Z</dcterms:modified>
</cp:coreProperties>
</file>