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7" r:id="rId5"/>
    <p:sldMasterId id="2147483660" r:id="rId6"/>
    <p:sldMasterId id="2147483669" r:id="rId7"/>
    <p:sldMasterId id="2147483672" r:id="rId8"/>
  </p:sldMasterIdLst>
  <p:notesMasterIdLst>
    <p:notesMasterId r:id="rId64"/>
  </p:notesMasterIdLst>
  <p:sldIdLst>
    <p:sldId id="262" r:id="rId9"/>
    <p:sldId id="439" r:id="rId10"/>
    <p:sldId id="318" r:id="rId11"/>
    <p:sldId id="438" r:id="rId12"/>
    <p:sldId id="431" r:id="rId13"/>
    <p:sldId id="397" r:id="rId14"/>
    <p:sldId id="430" r:id="rId15"/>
    <p:sldId id="415" r:id="rId16"/>
    <p:sldId id="404" r:id="rId17"/>
    <p:sldId id="417" r:id="rId18"/>
    <p:sldId id="432" r:id="rId19"/>
    <p:sldId id="428" r:id="rId20"/>
    <p:sldId id="418" r:id="rId21"/>
    <p:sldId id="419" r:id="rId22"/>
    <p:sldId id="420" r:id="rId23"/>
    <p:sldId id="421" r:id="rId24"/>
    <p:sldId id="423" r:id="rId25"/>
    <p:sldId id="424" r:id="rId26"/>
    <p:sldId id="426" r:id="rId27"/>
    <p:sldId id="320" r:id="rId28"/>
    <p:sldId id="394" r:id="rId29"/>
    <p:sldId id="395" r:id="rId30"/>
    <p:sldId id="388" r:id="rId31"/>
    <p:sldId id="389" r:id="rId32"/>
    <p:sldId id="390" r:id="rId33"/>
    <p:sldId id="391" r:id="rId34"/>
    <p:sldId id="396" r:id="rId35"/>
    <p:sldId id="433" r:id="rId36"/>
    <p:sldId id="393" r:id="rId37"/>
    <p:sldId id="353" r:id="rId38"/>
    <p:sldId id="338" r:id="rId39"/>
    <p:sldId id="355" r:id="rId40"/>
    <p:sldId id="356" r:id="rId41"/>
    <p:sldId id="361" r:id="rId42"/>
    <p:sldId id="365" r:id="rId43"/>
    <p:sldId id="358" r:id="rId44"/>
    <p:sldId id="402" r:id="rId45"/>
    <p:sldId id="359" r:id="rId46"/>
    <p:sldId id="360" r:id="rId47"/>
    <p:sldId id="363" r:id="rId48"/>
    <p:sldId id="364" r:id="rId49"/>
    <p:sldId id="354" r:id="rId50"/>
    <p:sldId id="403" r:id="rId51"/>
    <p:sldId id="381" r:id="rId52"/>
    <p:sldId id="339" r:id="rId53"/>
    <p:sldId id="383" r:id="rId54"/>
    <p:sldId id="384" r:id="rId55"/>
    <p:sldId id="385" r:id="rId56"/>
    <p:sldId id="386" r:id="rId57"/>
    <p:sldId id="387" r:id="rId58"/>
    <p:sldId id="434" r:id="rId59"/>
    <p:sldId id="435" r:id="rId60"/>
    <p:sldId id="436" r:id="rId61"/>
    <p:sldId id="265" r:id="rId62"/>
    <p:sldId id="43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ard, Simon" initials="PS" lastIdx="8" clrIdx="0">
    <p:extLst/>
  </p:cmAuthor>
  <p:cmAuthor id="2" name="Crawford, Bruce" initials="CB" lastIdx="2" clrIdx="1"/>
  <p:cmAuthor id="3" name="User" initials="U" lastIdx="7" clrIdx="2"/>
  <p:cmAuthor id="4" name="Andrew Lloyd" initials="AL"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0CE"/>
    <a:srgbClr val="95C93D"/>
    <a:srgbClr val="000421"/>
    <a:srgbClr val="020220"/>
    <a:srgbClr val="27AAE1"/>
    <a:srgbClr val="8CC240"/>
    <a:srgbClr val="CBCC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1" autoAdjust="0"/>
    <p:restoredTop sz="94671" autoAdjust="0"/>
  </p:normalViewPr>
  <p:slideViewPr>
    <p:cSldViewPr snapToGrid="0" snapToObjects="1" showGuides="1">
      <p:cViewPr varScale="1">
        <p:scale>
          <a:sx n="55" d="100"/>
          <a:sy n="55" d="100"/>
        </p:scale>
        <p:origin x="1008" y="28"/>
      </p:cViewPr>
      <p:guideLst>
        <p:guide orient="horz" pos="2160"/>
        <p:guide pos="3840"/>
      </p:guideLst>
    </p:cSldViewPr>
  </p:slideViewPr>
  <p:notesTextViewPr>
    <p:cViewPr>
      <p:scale>
        <a:sx n="1" d="1"/>
        <a:sy n="1" d="1"/>
      </p:scale>
      <p:origin x="0" y="0"/>
    </p:cViewPr>
  </p:notesTextViewPr>
  <p:sorterViewPr>
    <p:cViewPr varScale="1">
      <p:scale>
        <a:sx n="1" d="1"/>
        <a:sy n="1" d="1"/>
      </p:scale>
      <p:origin x="0" y="3186"/>
    </p:cViewPr>
  </p:sorterViewPr>
  <p:notesViewPr>
    <p:cSldViewPr snapToGrid="0" snapToObjects="1">
      <p:cViewPr>
        <p:scale>
          <a:sx n="90" d="100"/>
          <a:sy n="90" d="100"/>
        </p:scale>
        <p:origin x="-2118" y="18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5796150481191"/>
          <c:y val="5.1400554097404488E-2"/>
          <c:w val="0.84580314960629932"/>
          <c:h val="0.7992629046369204"/>
        </c:manualLayout>
      </c:layout>
      <c:scatterChart>
        <c:scatterStyle val="lineMarker"/>
        <c:varyColors val="0"/>
        <c:ser>
          <c:idx val="0"/>
          <c:order val="0"/>
          <c:spPr>
            <a:ln w="28575">
              <a:solidFill>
                <a:schemeClr val="tx2">
                  <a:lumMod val="40000"/>
                  <a:lumOff val="60000"/>
                </a:schemeClr>
              </a:solidFill>
            </a:ln>
          </c:spPr>
          <c:marker>
            <c:symbol val="none"/>
          </c:marker>
          <c:dLbls>
            <c:dLbl>
              <c:idx val="0"/>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739-D343-9BB2-56C59375702A}"/>
                </c:ext>
              </c:extLst>
            </c:dLbl>
            <c:dLbl>
              <c:idx val="1"/>
              <c:layout>
                <c:manualLayout>
                  <c:x val="-2.5000000000000001E-2"/>
                  <c:y val="7.8703703703703623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739-D343-9BB2-56C59375702A}"/>
                </c:ext>
              </c:extLst>
            </c:dLbl>
            <c:dLbl>
              <c:idx val="2"/>
              <c:layout>
                <c:manualLayout>
                  <c:x val="-0.12222222222222222"/>
                  <c:y val="-5.5555555555555552E-2"/>
                </c:manualLayout>
              </c:layout>
              <c:tx>
                <c:rich>
                  <a:bodyPr/>
                  <a:lstStyle/>
                  <a:p>
                    <a:r>
                      <a:rPr lang="en-US"/>
                      <a:t>C</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739-D343-9BB2-56C59375702A}"/>
                </c:ext>
              </c:extLst>
            </c:dLbl>
            <c:dLbl>
              <c:idx val="3"/>
              <c:layout>
                <c:manualLayout>
                  <c:x val="-6.1111111111111109E-2"/>
                  <c:y val="5.5555555555555552E-2"/>
                </c:manualLayout>
              </c:layout>
              <c:tx>
                <c:rich>
                  <a:bodyPr/>
                  <a:lstStyle/>
                  <a:p>
                    <a:r>
                      <a:rPr lang="en-US"/>
                      <a:t>D</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739-D343-9BB2-56C59375702A}"/>
                </c:ext>
              </c:extLst>
            </c:dLbl>
            <c:dLbl>
              <c:idx val="4"/>
              <c:layout>
                <c:manualLayout>
                  <c:x val="-2.5000000000000001E-2"/>
                  <c:y val="6.0185185185185182E-2"/>
                </c:manualLayout>
              </c:layout>
              <c:tx>
                <c:rich>
                  <a:bodyPr/>
                  <a:lstStyle/>
                  <a:p>
                    <a:r>
                      <a:rPr lang="en-US"/>
                      <a:t>E</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739-D343-9BB2-56C59375702A}"/>
                </c:ext>
              </c:extLst>
            </c:dLbl>
            <c:dLbl>
              <c:idx val="5"/>
              <c:layout>
                <c:manualLayout>
                  <c:x val="-9.7222222222222224E-2"/>
                  <c:y val="-1.8518518518518517E-2"/>
                </c:manualLayout>
              </c:layout>
              <c:tx>
                <c:rich>
                  <a:bodyPr/>
                  <a:lstStyle/>
                  <a:p>
                    <a:r>
                      <a:rPr lang="en-US"/>
                      <a:t>F</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739-D343-9BB2-56C59375702A}"/>
                </c:ext>
              </c:extLst>
            </c:dLbl>
            <c:dLbl>
              <c:idx val="6"/>
              <c:layout>
                <c:manualLayout>
                  <c:x val="-6.6666666666666569E-2"/>
                  <c:y val="4.6296296296296294E-3"/>
                </c:manualLayout>
              </c:layout>
              <c:tx>
                <c:rich>
                  <a:bodyPr/>
                  <a:lstStyle/>
                  <a:p>
                    <a:r>
                      <a:rPr lang="en-US"/>
                      <a:t>G</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739-D343-9BB2-56C59375702A}"/>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Sheet1!$D$21:$D$27</c:f>
              <c:numCache>
                <c:formatCode>General</c:formatCode>
                <c:ptCount val="7"/>
                <c:pt idx="0">
                  <c:v>0</c:v>
                </c:pt>
                <c:pt idx="1">
                  <c:v>1</c:v>
                </c:pt>
                <c:pt idx="2">
                  <c:v>5</c:v>
                </c:pt>
                <c:pt idx="3">
                  <c:v>5.5</c:v>
                </c:pt>
                <c:pt idx="4">
                  <c:v>6</c:v>
                </c:pt>
                <c:pt idx="5">
                  <c:v>8</c:v>
                </c:pt>
                <c:pt idx="6">
                  <c:v>8.25</c:v>
                </c:pt>
              </c:numCache>
            </c:numRef>
          </c:xVal>
          <c:yVal>
            <c:numRef>
              <c:f>Sheet1!$E$21:$E$27</c:f>
              <c:numCache>
                <c:formatCode>General</c:formatCode>
                <c:ptCount val="7"/>
                <c:pt idx="0">
                  <c:v>2.5</c:v>
                </c:pt>
                <c:pt idx="1">
                  <c:v>0.7</c:v>
                </c:pt>
                <c:pt idx="2">
                  <c:v>0.9</c:v>
                </c:pt>
                <c:pt idx="3">
                  <c:v>2.5499999999999998</c:v>
                </c:pt>
                <c:pt idx="4">
                  <c:v>1.75</c:v>
                </c:pt>
                <c:pt idx="5">
                  <c:v>2.08</c:v>
                </c:pt>
                <c:pt idx="6">
                  <c:v>2.6</c:v>
                </c:pt>
              </c:numCache>
            </c:numRef>
          </c:yVal>
          <c:smooth val="0"/>
          <c:extLst>
            <c:ext xmlns:c16="http://schemas.microsoft.com/office/drawing/2014/chart" uri="{C3380CC4-5D6E-409C-BE32-E72D297353CC}">
              <c16:uniqueId val="{00000007-2739-D343-9BB2-56C59375702A}"/>
            </c:ext>
          </c:extLst>
        </c:ser>
        <c:dLbls>
          <c:dLblPos val="r"/>
          <c:showLegendKey val="0"/>
          <c:showVal val="1"/>
          <c:showCatName val="0"/>
          <c:showSerName val="0"/>
          <c:showPercent val="0"/>
          <c:showBubbleSize val="0"/>
        </c:dLbls>
        <c:axId val="102498304"/>
        <c:axId val="102501376"/>
      </c:scatterChart>
      <c:valAx>
        <c:axId val="102498304"/>
        <c:scaling>
          <c:orientation val="minMax"/>
        </c:scaling>
        <c:delete val="0"/>
        <c:axPos val="b"/>
        <c:title>
          <c:tx>
            <c:rich>
              <a:bodyPr/>
              <a:lstStyle/>
              <a:p>
                <a:pPr>
                  <a:defRPr/>
                </a:pPr>
                <a:r>
                  <a:rPr lang="en-US"/>
                  <a:t>Time  &gt;&gt;</a:t>
                </a:r>
              </a:p>
            </c:rich>
          </c:tx>
          <c:layout>
            <c:manualLayout>
              <c:xMode val="edge"/>
              <c:yMode val="edge"/>
              <c:x val="0.86571631671041105"/>
              <c:y val="0.87868037328667248"/>
            </c:manualLayout>
          </c:layout>
          <c:overlay val="0"/>
        </c:title>
        <c:numFmt formatCode="General" sourceLinked="1"/>
        <c:majorTickMark val="out"/>
        <c:minorTickMark val="none"/>
        <c:tickLblPos val="nextTo"/>
        <c:spPr>
          <a:ln>
            <a:solidFill>
              <a:schemeClr val="tx2">
                <a:lumMod val="60000"/>
                <a:lumOff val="40000"/>
              </a:schemeClr>
            </a:solidFill>
          </a:ln>
        </c:spPr>
        <c:txPr>
          <a:bodyPr/>
          <a:lstStyle/>
          <a:p>
            <a:pPr>
              <a:defRPr baseline="0">
                <a:solidFill>
                  <a:schemeClr val="bg1"/>
                </a:solidFill>
              </a:defRPr>
            </a:pPr>
            <a:endParaRPr lang="en-US"/>
          </a:p>
        </c:txPr>
        <c:crossAx val="102501376"/>
        <c:crosses val="autoZero"/>
        <c:crossBetween val="midCat"/>
      </c:valAx>
      <c:valAx>
        <c:axId val="102501376"/>
        <c:scaling>
          <c:orientation val="minMax"/>
        </c:scaling>
        <c:delete val="0"/>
        <c:axPos val="l"/>
        <c:majorGridlines>
          <c:spPr>
            <a:ln>
              <a:noFill/>
            </a:ln>
          </c:spPr>
        </c:majorGridlines>
        <c:title>
          <c:tx>
            <c:rich>
              <a:bodyPr rot="-5400000" vert="horz"/>
              <a:lstStyle/>
              <a:p>
                <a:pPr>
                  <a:defRPr/>
                </a:pPr>
                <a:r>
                  <a:rPr lang="en-US"/>
                  <a:t>HAQ (0-3, 3: worse)</a:t>
                </a:r>
              </a:p>
            </c:rich>
          </c:tx>
          <c:layout/>
          <c:overlay val="0"/>
        </c:title>
        <c:numFmt formatCode="#,##0.0" sourceLinked="0"/>
        <c:majorTickMark val="out"/>
        <c:minorTickMark val="none"/>
        <c:tickLblPos val="nextTo"/>
        <c:spPr>
          <a:ln>
            <a:solidFill>
              <a:schemeClr val="tx2">
                <a:lumMod val="60000"/>
                <a:lumOff val="40000"/>
              </a:schemeClr>
            </a:solidFill>
          </a:ln>
        </c:spPr>
        <c:crossAx val="102498304"/>
        <c:crosses val="autoZero"/>
        <c:crossBetween val="midCat"/>
      </c:valAx>
    </c:plotArea>
    <c:plotVisOnly val="1"/>
    <c:dispBlanksAs val="gap"/>
    <c:showDLblsOverMax val="0"/>
  </c:chart>
  <c:spPr>
    <a:ln>
      <a:noFill/>
    </a:ln>
  </c:spPr>
  <c:txPr>
    <a:bodyPr/>
    <a:lstStyle/>
    <a:p>
      <a:pPr>
        <a:defRPr b="0">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x"/>
            <c:size val="7"/>
            <c:spPr>
              <a:noFill/>
            </c:spPr>
          </c:marker>
          <c:xVal>
            <c:numRef>
              <c:f>Sheet1!$B$27:$B$36</c:f>
              <c:numCache>
                <c:formatCode>General</c:formatCode>
                <c:ptCount val="10"/>
                <c:pt idx="0">
                  <c:v>40</c:v>
                </c:pt>
                <c:pt idx="1">
                  <c:v>45</c:v>
                </c:pt>
                <c:pt idx="2">
                  <c:v>50</c:v>
                </c:pt>
                <c:pt idx="3">
                  <c:v>55</c:v>
                </c:pt>
                <c:pt idx="4">
                  <c:v>60</c:v>
                </c:pt>
                <c:pt idx="5">
                  <c:v>65</c:v>
                </c:pt>
                <c:pt idx="6">
                  <c:v>70</c:v>
                </c:pt>
                <c:pt idx="7">
                  <c:v>75</c:v>
                </c:pt>
                <c:pt idx="8">
                  <c:v>80</c:v>
                </c:pt>
                <c:pt idx="9">
                  <c:v>90</c:v>
                </c:pt>
              </c:numCache>
            </c:numRef>
          </c:xVal>
          <c:yVal>
            <c:numRef>
              <c:f>Sheet1!$C$27:$C$36</c:f>
              <c:numCache>
                <c:formatCode>General</c:formatCode>
                <c:ptCount val="10"/>
                <c:pt idx="0">
                  <c:v>0.90860120000000011</c:v>
                </c:pt>
                <c:pt idx="1">
                  <c:v>0.89319770000000009</c:v>
                </c:pt>
                <c:pt idx="2">
                  <c:v>0.87613420000000009</c:v>
                </c:pt>
                <c:pt idx="3">
                  <c:v>0.85741070000000008</c:v>
                </c:pt>
                <c:pt idx="4">
                  <c:v>0.83702720000000008</c:v>
                </c:pt>
                <c:pt idx="5">
                  <c:v>0.81498370000000009</c:v>
                </c:pt>
                <c:pt idx="6">
                  <c:v>0.7912802000000001</c:v>
                </c:pt>
                <c:pt idx="7">
                  <c:v>0.76591670000000012</c:v>
                </c:pt>
                <c:pt idx="8">
                  <c:v>0.73889320000000003</c:v>
                </c:pt>
                <c:pt idx="9">
                  <c:v>0.67986619999999998</c:v>
                </c:pt>
              </c:numCache>
            </c:numRef>
          </c:yVal>
          <c:smooth val="0"/>
          <c:extLst>
            <c:ext xmlns:c16="http://schemas.microsoft.com/office/drawing/2014/chart" uri="{C3380CC4-5D6E-409C-BE32-E72D297353CC}">
              <c16:uniqueId val="{00000000-DDA4-2F43-9F95-811182B60AFA}"/>
            </c:ext>
          </c:extLst>
        </c:ser>
        <c:dLbls>
          <c:showLegendKey val="0"/>
          <c:showVal val="0"/>
          <c:showCatName val="0"/>
          <c:showSerName val="0"/>
          <c:showPercent val="0"/>
          <c:showBubbleSize val="0"/>
        </c:dLbls>
        <c:axId val="34058240"/>
        <c:axId val="34059776"/>
      </c:scatterChart>
      <c:valAx>
        <c:axId val="34058240"/>
        <c:scaling>
          <c:orientation val="minMax"/>
          <c:min val="40"/>
        </c:scaling>
        <c:delete val="0"/>
        <c:axPos val="b"/>
        <c:title>
          <c:tx>
            <c:rich>
              <a:bodyPr/>
              <a:lstStyle/>
              <a:p>
                <a:pPr>
                  <a:defRPr/>
                </a:pPr>
                <a:r>
                  <a:rPr lang="en-US"/>
                  <a:t>Age (years)</a:t>
                </a:r>
              </a:p>
            </c:rich>
          </c:tx>
          <c:layout/>
          <c:overlay val="0"/>
        </c:title>
        <c:numFmt formatCode="General" sourceLinked="1"/>
        <c:majorTickMark val="out"/>
        <c:minorTickMark val="none"/>
        <c:tickLblPos val="nextTo"/>
        <c:crossAx val="34059776"/>
        <c:crosses val="autoZero"/>
        <c:crossBetween val="midCat"/>
      </c:valAx>
      <c:valAx>
        <c:axId val="34059776"/>
        <c:scaling>
          <c:orientation val="minMax"/>
          <c:min val="0.4"/>
        </c:scaling>
        <c:delete val="0"/>
        <c:axPos val="l"/>
        <c:title>
          <c:tx>
            <c:rich>
              <a:bodyPr rot="-5400000" vert="horz"/>
              <a:lstStyle/>
              <a:p>
                <a:pPr>
                  <a:defRPr/>
                </a:pPr>
                <a:r>
                  <a:rPr lang="en-US"/>
                  <a:t>Mean EQ-5D</a:t>
                </a:r>
              </a:p>
            </c:rich>
          </c:tx>
          <c:layout/>
          <c:overlay val="0"/>
        </c:title>
        <c:numFmt formatCode="General" sourceLinked="1"/>
        <c:majorTickMark val="out"/>
        <c:minorTickMark val="none"/>
        <c:tickLblPos val="nextTo"/>
        <c:crossAx val="34058240"/>
        <c:crosses val="autoZero"/>
        <c:crossBetween val="midCat"/>
      </c:valAx>
    </c:plotArea>
    <c:plotVisOnly val="1"/>
    <c:dispBlanksAs val="gap"/>
    <c:showDLblsOverMax val="0"/>
  </c:chart>
  <c:spPr>
    <a:ln>
      <a:solidFill>
        <a:schemeClr val="tx2"/>
      </a:solidFill>
    </a:ln>
  </c:spPr>
  <c:txPr>
    <a:bodyPr/>
    <a:lstStyle/>
    <a:p>
      <a:pPr>
        <a:defRPr b="0">
          <a:solidFill>
            <a:schemeClr val="tx2"/>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3E807-EFBE-497E-A4D0-147E6972257F}" type="doc">
      <dgm:prSet loTypeId="urn:microsoft.com/office/officeart/2005/8/layout/venn1" loCatId="relationship" qsTypeId="urn:microsoft.com/office/officeart/2005/8/quickstyle/simple1" qsCatId="simple" csTypeId="urn:microsoft.com/office/officeart/2005/8/colors/accent1_2" csCatId="accent1" phldr="1"/>
      <dgm:spPr/>
    </dgm:pt>
    <dgm:pt modelId="{F3D47DC2-AEC6-4283-BF0A-C3FF22F01DFE}">
      <dgm:prSet phldrT="[Text]" custT="1"/>
      <dgm:spPr>
        <a:ln>
          <a:solidFill>
            <a:schemeClr val="tx1"/>
          </a:solidFill>
        </a:ln>
      </dgm:spPr>
      <dgm:t>
        <a:bodyPr/>
        <a:lstStyle/>
        <a:p>
          <a:r>
            <a:rPr lang="en-US" sz="2000" dirty="0"/>
            <a:t>Condition A</a:t>
          </a:r>
        </a:p>
        <a:p>
          <a:r>
            <a:rPr lang="en-US" sz="2000" dirty="0"/>
            <a:t>M</a:t>
          </a:r>
          <a:r>
            <a:rPr lang="en-US" sz="1800" dirty="0"/>
            <a:t>ean HSU=0.7995</a:t>
          </a:r>
          <a:endParaRPr lang="en-GB" sz="1800" dirty="0"/>
        </a:p>
      </dgm:t>
    </dgm:pt>
    <dgm:pt modelId="{11E7C7FF-744F-4117-BF24-118B2D49595F}" type="parTrans" cxnId="{2DD8122B-6049-4912-A7F8-C53A22FC4547}">
      <dgm:prSet/>
      <dgm:spPr/>
      <dgm:t>
        <a:bodyPr/>
        <a:lstStyle/>
        <a:p>
          <a:endParaRPr lang="en-GB"/>
        </a:p>
      </dgm:t>
    </dgm:pt>
    <dgm:pt modelId="{688DA154-C386-4136-8586-CD9A749FF34A}" type="sibTrans" cxnId="{2DD8122B-6049-4912-A7F8-C53A22FC4547}">
      <dgm:prSet/>
      <dgm:spPr/>
      <dgm:t>
        <a:bodyPr/>
        <a:lstStyle/>
        <a:p>
          <a:endParaRPr lang="en-GB"/>
        </a:p>
      </dgm:t>
    </dgm:pt>
    <dgm:pt modelId="{3F406BF4-B2F6-46D0-8EB3-553B85ADA4C0}">
      <dgm:prSet phldrT="[Text]" custT="1"/>
      <dgm:spPr>
        <a:ln>
          <a:solidFill>
            <a:schemeClr val="tx1"/>
          </a:solidFill>
        </a:ln>
      </dgm:spPr>
      <dgm:t>
        <a:bodyPr/>
        <a:lstStyle/>
        <a:p>
          <a:r>
            <a:rPr lang="en-US" sz="2000" dirty="0"/>
            <a:t>Condition B</a:t>
          </a:r>
        </a:p>
        <a:p>
          <a:r>
            <a:rPr lang="en-US" sz="1800" dirty="0"/>
            <a:t>Mean HSU=0.7304</a:t>
          </a:r>
          <a:endParaRPr lang="en-GB" sz="1800" dirty="0"/>
        </a:p>
      </dgm:t>
    </dgm:pt>
    <dgm:pt modelId="{A570328A-4062-4CC1-85B9-71F8C30E2F42}" type="parTrans" cxnId="{4A4FF08F-A151-4221-9A61-E86AA6FE7D3A}">
      <dgm:prSet/>
      <dgm:spPr/>
      <dgm:t>
        <a:bodyPr/>
        <a:lstStyle/>
        <a:p>
          <a:endParaRPr lang="en-GB"/>
        </a:p>
      </dgm:t>
    </dgm:pt>
    <dgm:pt modelId="{33022781-9C94-4D97-9B47-1AC19546FB7D}" type="sibTrans" cxnId="{4A4FF08F-A151-4221-9A61-E86AA6FE7D3A}">
      <dgm:prSet/>
      <dgm:spPr/>
      <dgm:t>
        <a:bodyPr/>
        <a:lstStyle/>
        <a:p>
          <a:endParaRPr lang="en-GB"/>
        </a:p>
      </dgm:t>
    </dgm:pt>
    <dgm:pt modelId="{C200CE19-6CC3-493F-9926-59A190607041}" type="pres">
      <dgm:prSet presAssocID="{19C3E807-EFBE-497E-A4D0-147E6972257F}" presName="compositeShape" presStyleCnt="0">
        <dgm:presLayoutVars>
          <dgm:chMax val="7"/>
          <dgm:dir/>
          <dgm:resizeHandles val="exact"/>
        </dgm:presLayoutVars>
      </dgm:prSet>
      <dgm:spPr/>
    </dgm:pt>
    <dgm:pt modelId="{EA7D8CDF-F1E1-4822-8C67-849036BA1583}" type="pres">
      <dgm:prSet presAssocID="{F3D47DC2-AEC6-4283-BF0A-C3FF22F01DFE}" presName="circ1" presStyleLbl="vennNode1" presStyleIdx="0" presStyleCnt="2"/>
      <dgm:spPr/>
      <dgm:t>
        <a:bodyPr/>
        <a:lstStyle/>
        <a:p>
          <a:endParaRPr lang="en-US"/>
        </a:p>
      </dgm:t>
    </dgm:pt>
    <dgm:pt modelId="{001E8DAF-FB02-430F-91FB-47C879294891}" type="pres">
      <dgm:prSet presAssocID="{F3D47DC2-AEC6-4283-BF0A-C3FF22F01DFE}" presName="circ1Tx" presStyleLbl="revTx" presStyleIdx="0" presStyleCnt="0">
        <dgm:presLayoutVars>
          <dgm:chMax val="0"/>
          <dgm:chPref val="0"/>
          <dgm:bulletEnabled val="1"/>
        </dgm:presLayoutVars>
      </dgm:prSet>
      <dgm:spPr/>
      <dgm:t>
        <a:bodyPr/>
        <a:lstStyle/>
        <a:p>
          <a:endParaRPr lang="en-US"/>
        </a:p>
      </dgm:t>
    </dgm:pt>
    <dgm:pt modelId="{AB655623-0D35-4986-B74E-AEE00FD0623A}" type="pres">
      <dgm:prSet presAssocID="{3F406BF4-B2F6-46D0-8EB3-553B85ADA4C0}" presName="circ2" presStyleLbl="vennNode1" presStyleIdx="1" presStyleCnt="2"/>
      <dgm:spPr/>
      <dgm:t>
        <a:bodyPr/>
        <a:lstStyle/>
        <a:p>
          <a:endParaRPr lang="en-US"/>
        </a:p>
      </dgm:t>
    </dgm:pt>
    <dgm:pt modelId="{8FE996BD-2938-4F86-AF78-8530E9907D64}" type="pres">
      <dgm:prSet presAssocID="{3F406BF4-B2F6-46D0-8EB3-553B85ADA4C0}" presName="circ2Tx" presStyleLbl="revTx" presStyleIdx="0" presStyleCnt="0">
        <dgm:presLayoutVars>
          <dgm:chMax val="0"/>
          <dgm:chPref val="0"/>
          <dgm:bulletEnabled val="1"/>
        </dgm:presLayoutVars>
      </dgm:prSet>
      <dgm:spPr/>
      <dgm:t>
        <a:bodyPr/>
        <a:lstStyle/>
        <a:p>
          <a:endParaRPr lang="en-US"/>
        </a:p>
      </dgm:t>
    </dgm:pt>
  </dgm:ptLst>
  <dgm:cxnLst>
    <dgm:cxn modelId="{1B359FD3-CF40-4159-AB80-527B511AFB6E}" type="presOf" srcId="{F3D47DC2-AEC6-4283-BF0A-C3FF22F01DFE}" destId="{001E8DAF-FB02-430F-91FB-47C879294891}" srcOrd="1" destOrd="0" presId="urn:microsoft.com/office/officeart/2005/8/layout/venn1"/>
    <dgm:cxn modelId="{76EEE99C-0EFD-48AB-8E0C-2E28769CE357}" type="presOf" srcId="{19C3E807-EFBE-497E-A4D0-147E6972257F}" destId="{C200CE19-6CC3-493F-9926-59A190607041}" srcOrd="0" destOrd="0" presId="urn:microsoft.com/office/officeart/2005/8/layout/venn1"/>
    <dgm:cxn modelId="{2DD8122B-6049-4912-A7F8-C53A22FC4547}" srcId="{19C3E807-EFBE-497E-A4D0-147E6972257F}" destId="{F3D47DC2-AEC6-4283-BF0A-C3FF22F01DFE}" srcOrd="0" destOrd="0" parTransId="{11E7C7FF-744F-4117-BF24-118B2D49595F}" sibTransId="{688DA154-C386-4136-8586-CD9A749FF34A}"/>
    <dgm:cxn modelId="{DC41B348-60AA-4056-800B-8B33998DAE9C}" type="presOf" srcId="{3F406BF4-B2F6-46D0-8EB3-553B85ADA4C0}" destId="{AB655623-0D35-4986-B74E-AEE00FD0623A}" srcOrd="0" destOrd="0" presId="urn:microsoft.com/office/officeart/2005/8/layout/venn1"/>
    <dgm:cxn modelId="{4A4FF08F-A151-4221-9A61-E86AA6FE7D3A}" srcId="{19C3E807-EFBE-497E-A4D0-147E6972257F}" destId="{3F406BF4-B2F6-46D0-8EB3-553B85ADA4C0}" srcOrd="1" destOrd="0" parTransId="{A570328A-4062-4CC1-85B9-71F8C30E2F42}" sibTransId="{33022781-9C94-4D97-9B47-1AC19546FB7D}"/>
    <dgm:cxn modelId="{8BF418D5-46C1-474D-8E2E-331CEB706351}" type="presOf" srcId="{F3D47DC2-AEC6-4283-BF0A-C3FF22F01DFE}" destId="{EA7D8CDF-F1E1-4822-8C67-849036BA1583}" srcOrd="0" destOrd="0" presId="urn:microsoft.com/office/officeart/2005/8/layout/venn1"/>
    <dgm:cxn modelId="{8D3695C5-88B4-4347-996B-E339E06CAB93}" type="presOf" srcId="{3F406BF4-B2F6-46D0-8EB3-553B85ADA4C0}" destId="{8FE996BD-2938-4F86-AF78-8530E9907D64}" srcOrd="1" destOrd="0" presId="urn:microsoft.com/office/officeart/2005/8/layout/venn1"/>
    <dgm:cxn modelId="{005C4043-8EA3-4357-A02F-9A2AB190DF1B}" type="presParOf" srcId="{C200CE19-6CC3-493F-9926-59A190607041}" destId="{EA7D8CDF-F1E1-4822-8C67-849036BA1583}" srcOrd="0" destOrd="0" presId="urn:microsoft.com/office/officeart/2005/8/layout/venn1"/>
    <dgm:cxn modelId="{CCE84D30-11C9-4724-9319-2945C10107E6}" type="presParOf" srcId="{C200CE19-6CC3-493F-9926-59A190607041}" destId="{001E8DAF-FB02-430F-91FB-47C879294891}" srcOrd="1" destOrd="0" presId="urn:microsoft.com/office/officeart/2005/8/layout/venn1"/>
    <dgm:cxn modelId="{C891446D-CD7C-4E40-AF96-D0B86F108154}" type="presParOf" srcId="{C200CE19-6CC3-493F-9926-59A190607041}" destId="{AB655623-0D35-4986-B74E-AEE00FD0623A}" srcOrd="2" destOrd="0" presId="urn:microsoft.com/office/officeart/2005/8/layout/venn1"/>
    <dgm:cxn modelId="{BD2F00FC-6658-4B03-950B-045A692F4573}" type="presParOf" srcId="{C200CE19-6CC3-493F-9926-59A190607041}" destId="{8FE996BD-2938-4F86-AF78-8530E9907D6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D8CDF-F1E1-4822-8C67-849036BA1583}">
      <dsp:nvSpPr>
        <dsp:cNvPr id="0" name=""/>
        <dsp:cNvSpPr/>
      </dsp:nvSpPr>
      <dsp:spPr>
        <a:xfrm>
          <a:off x="93813" y="97330"/>
          <a:ext cx="2314076" cy="2314076"/>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Condition A</a:t>
          </a:r>
        </a:p>
        <a:p>
          <a:pPr lvl="0" algn="ctr" defTabSz="889000">
            <a:lnSpc>
              <a:spcPct val="90000"/>
            </a:lnSpc>
            <a:spcBef>
              <a:spcPct val="0"/>
            </a:spcBef>
            <a:spcAft>
              <a:spcPct val="35000"/>
            </a:spcAft>
          </a:pPr>
          <a:r>
            <a:rPr lang="en-US" sz="2000" kern="1200" dirty="0"/>
            <a:t>M</a:t>
          </a:r>
          <a:r>
            <a:rPr lang="en-US" sz="1800" kern="1200" dirty="0"/>
            <a:t>ean HSU=0.7995</a:t>
          </a:r>
          <a:endParaRPr lang="en-GB" sz="1800" kern="1200" dirty="0"/>
        </a:p>
      </dsp:txBody>
      <dsp:txXfrm>
        <a:off x="416950" y="370209"/>
        <a:ext cx="1334242" cy="1768318"/>
      </dsp:txXfrm>
    </dsp:sp>
    <dsp:sp modelId="{AB655623-0D35-4986-B74E-AEE00FD0623A}">
      <dsp:nvSpPr>
        <dsp:cNvPr id="0" name=""/>
        <dsp:cNvSpPr/>
      </dsp:nvSpPr>
      <dsp:spPr>
        <a:xfrm>
          <a:off x="1761617" y="97330"/>
          <a:ext cx="2314076" cy="2314076"/>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Condition B</a:t>
          </a:r>
        </a:p>
        <a:p>
          <a:pPr lvl="0" algn="ctr" defTabSz="889000">
            <a:lnSpc>
              <a:spcPct val="90000"/>
            </a:lnSpc>
            <a:spcBef>
              <a:spcPct val="0"/>
            </a:spcBef>
            <a:spcAft>
              <a:spcPct val="35000"/>
            </a:spcAft>
          </a:pPr>
          <a:r>
            <a:rPr lang="en-US" sz="1800" kern="1200" dirty="0"/>
            <a:t>Mean HSU=0.7304</a:t>
          </a:r>
          <a:endParaRPr lang="en-GB" sz="1800" kern="1200" dirty="0"/>
        </a:p>
      </dsp:txBody>
      <dsp:txXfrm>
        <a:off x="2418314" y="370209"/>
        <a:ext cx="1334242" cy="17683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87047-730A-EA46-8887-194430F5A631}"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40E71-3CA3-844C-B29F-8718A8EDFACF}" type="slidenum">
              <a:rPr lang="en-US" smtClean="0"/>
              <a:t>‹#›</a:t>
            </a:fld>
            <a:endParaRPr lang="en-US"/>
          </a:p>
        </p:txBody>
      </p:sp>
    </p:spTree>
    <p:extLst>
      <p:ext uri="{BB962C8B-B14F-4D97-AF65-F5344CB8AC3E}">
        <p14:creationId xmlns:p14="http://schemas.microsoft.com/office/powerpoint/2010/main" val="17417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dx.doi.org/10.1007/s40273-017-0584-3"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eprints.whiterose.ac.uk/122547/"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1</a:t>
            </a:fld>
            <a:endParaRPr lang="en-US"/>
          </a:p>
        </p:txBody>
      </p:sp>
    </p:spTree>
    <p:extLst>
      <p:ext uri="{BB962C8B-B14F-4D97-AF65-F5344CB8AC3E}">
        <p14:creationId xmlns:p14="http://schemas.microsoft.com/office/powerpoint/2010/main" val="334811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FYI</a:t>
            </a:r>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17</a:t>
            </a:fld>
            <a:endParaRPr lang="en-US"/>
          </a:p>
        </p:txBody>
      </p:sp>
    </p:spTree>
    <p:extLst>
      <p:ext uri="{BB962C8B-B14F-4D97-AF65-F5344CB8AC3E}">
        <p14:creationId xmlns:p14="http://schemas.microsoft.com/office/powerpoint/2010/main" val="177798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19</a:t>
            </a:fld>
            <a:endParaRPr lang="en-US"/>
          </a:p>
        </p:txBody>
      </p:sp>
    </p:spTree>
    <p:extLst>
      <p:ext uri="{BB962C8B-B14F-4D97-AF65-F5344CB8AC3E}">
        <p14:creationId xmlns:p14="http://schemas.microsoft.com/office/powerpoint/2010/main" val="318403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20</a:t>
            </a:fld>
            <a:endParaRPr lang="en-US"/>
          </a:p>
        </p:txBody>
      </p:sp>
    </p:spTree>
    <p:extLst>
      <p:ext uri="{BB962C8B-B14F-4D97-AF65-F5344CB8AC3E}">
        <p14:creationId xmlns:p14="http://schemas.microsoft.com/office/powerpoint/2010/main" val="19333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21</a:t>
            </a:fld>
            <a:endParaRPr lang="en-US"/>
          </a:p>
        </p:txBody>
      </p:sp>
    </p:spTree>
    <p:extLst>
      <p:ext uri="{BB962C8B-B14F-4D97-AF65-F5344CB8AC3E}">
        <p14:creationId xmlns:p14="http://schemas.microsoft.com/office/powerpoint/2010/main" val="390276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least easier to read than the other.  But could make boxes/ text bigger if not a picture.  </a:t>
            </a:r>
            <a:endParaRPr lang="en-GB" dirty="0"/>
          </a:p>
        </p:txBody>
      </p:sp>
      <p:sp>
        <p:nvSpPr>
          <p:cNvPr id="4" name="Slide Number Placeholder 3"/>
          <p:cNvSpPr>
            <a:spLocks noGrp="1"/>
          </p:cNvSpPr>
          <p:nvPr>
            <p:ph type="sldNum" sz="quarter" idx="10"/>
          </p:nvPr>
        </p:nvSpPr>
        <p:spPr/>
        <p:txBody>
          <a:bodyPr/>
          <a:lstStyle/>
          <a:p>
            <a:fld id="{439A3EE1-2A2C-4FF7-B07C-96B120CA09B5}"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272762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23</a:t>
            </a:fld>
            <a:endParaRPr lang="en-US"/>
          </a:p>
        </p:txBody>
      </p:sp>
    </p:spTree>
    <p:extLst>
      <p:ext uri="{BB962C8B-B14F-4D97-AF65-F5344CB8AC3E}">
        <p14:creationId xmlns:p14="http://schemas.microsoft.com/office/powerpoint/2010/main" val="394595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24</a:t>
            </a:fld>
            <a:endParaRPr lang="en-US"/>
          </a:p>
        </p:txBody>
      </p:sp>
    </p:spTree>
    <p:extLst>
      <p:ext uri="{BB962C8B-B14F-4D97-AF65-F5344CB8AC3E}">
        <p14:creationId xmlns:p14="http://schemas.microsoft.com/office/powerpoint/2010/main" val="1857612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25</a:t>
            </a:fld>
            <a:endParaRPr lang="en-US"/>
          </a:p>
        </p:txBody>
      </p:sp>
    </p:spTree>
    <p:extLst>
      <p:ext uri="{BB962C8B-B14F-4D97-AF65-F5344CB8AC3E}">
        <p14:creationId xmlns:p14="http://schemas.microsoft.com/office/powerpoint/2010/main" val="2604919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26</a:t>
            </a:fld>
            <a:endParaRPr lang="en-US"/>
          </a:p>
        </p:txBody>
      </p:sp>
    </p:spTree>
    <p:extLst>
      <p:ext uri="{BB962C8B-B14F-4D97-AF65-F5344CB8AC3E}">
        <p14:creationId xmlns:p14="http://schemas.microsoft.com/office/powerpoint/2010/main" val="2524378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27</a:t>
            </a:fld>
            <a:endParaRPr lang="en-US"/>
          </a:p>
        </p:txBody>
      </p:sp>
    </p:spTree>
    <p:extLst>
      <p:ext uri="{BB962C8B-B14F-4D97-AF65-F5344CB8AC3E}">
        <p14:creationId xmlns:p14="http://schemas.microsoft.com/office/powerpoint/2010/main" val="314424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change the color slightly for speakers. </a:t>
            </a:r>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2</a:t>
            </a:fld>
            <a:endParaRPr lang="en-US"/>
          </a:p>
        </p:txBody>
      </p:sp>
    </p:spTree>
    <p:extLst>
      <p:ext uri="{BB962C8B-B14F-4D97-AF65-F5344CB8AC3E}">
        <p14:creationId xmlns:p14="http://schemas.microsoft.com/office/powerpoint/2010/main" val="511954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28</a:t>
            </a:fld>
            <a:endParaRPr lang="en-US"/>
          </a:p>
        </p:txBody>
      </p:sp>
    </p:spTree>
    <p:extLst>
      <p:ext uri="{BB962C8B-B14F-4D97-AF65-F5344CB8AC3E}">
        <p14:creationId xmlns:p14="http://schemas.microsoft.com/office/powerpoint/2010/main" val="3264002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a:t>
            </a:r>
            <a:r>
              <a:rPr lang="en-GB" baseline="30000" dirty="0" smtClean="0"/>
              <a:t>nd</a:t>
            </a:r>
            <a:r>
              <a:rPr lang="en-GB" dirty="0" smtClean="0"/>
              <a:t> bullet  delete</a:t>
            </a:r>
            <a:r>
              <a:rPr lang="en-GB" baseline="0" dirty="0" smtClean="0"/>
              <a:t> “and”?   </a:t>
            </a:r>
            <a:r>
              <a:rPr lang="en-GB" dirty="0" smtClean="0"/>
              <a:t>when appropriate???   Is unclear.</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29</a:t>
            </a:fld>
            <a:endParaRPr lang="en-US"/>
          </a:p>
        </p:txBody>
      </p:sp>
    </p:spTree>
    <p:extLst>
      <p:ext uri="{BB962C8B-B14F-4D97-AF65-F5344CB8AC3E}">
        <p14:creationId xmlns:p14="http://schemas.microsoft.com/office/powerpoint/2010/main" val="1168634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30</a:t>
            </a:fld>
            <a:endParaRPr lang="en-US"/>
          </a:p>
        </p:txBody>
      </p:sp>
    </p:spTree>
    <p:extLst>
      <p:ext uri="{BB962C8B-B14F-4D97-AF65-F5344CB8AC3E}">
        <p14:creationId xmlns:p14="http://schemas.microsoft.com/office/powerpoint/2010/main" val="2288520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31</a:t>
            </a:fld>
            <a:endParaRPr lang="en-US"/>
          </a:p>
        </p:txBody>
      </p:sp>
    </p:spTree>
    <p:extLst>
      <p:ext uri="{BB962C8B-B14F-4D97-AF65-F5344CB8AC3E}">
        <p14:creationId xmlns:p14="http://schemas.microsoft.com/office/powerpoint/2010/main" val="1968596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32</a:t>
            </a:fld>
            <a:endParaRPr lang="en-US"/>
          </a:p>
        </p:txBody>
      </p:sp>
    </p:spTree>
    <p:extLst>
      <p:ext uri="{BB962C8B-B14F-4D97-AF65-F5344CB8AC3E}">
        <p14:creationId xmlns:p14="http://schemas.microsoft.com/office/powerpoint/2010/main" val="3595863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33</a:t>
            </a:fld>
            <a:endParaRPr lang="en-US"/>
          </a:p>
        </p:txBody>
      </p:sp>
    </p:spTree>
    <p:extLst>
      <p:ext uri="{BB962C8B-B14F-4D97-AF65-F5344CB8AC3E}">
        <p14:creationId xmlns:p14="http://schemas.microsoft.com/office/powerpoint/2010/main" val="291849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transparently clear that  one can use mean HSUs</a:t>
            </a:r>
            <a:r>
              <a:rPr lang="en-GB" dirty="0" smtClean="0"/>
              <a:t> as condition can be described using discrete time limited clinical events such as fractures in OP, or cardiac events in CVD</a:t>
            </a:r>
          </a:p>
          <a:p>
            <a:endParaRPr lang="en-US" dirty="0"/>
          </a:p>
          <a:p>
            <a:r>
              <a:rPr lang="en-US" dirty="0" smtClean="0"/>
              <a:t>Other times less obvious whether to used mean HSUs or function. This is often in progressive conditions where effectiveness evidence from studies is in terms of a clinical variable that measures severity</a:t>
            </a:r>
          </a:p>
          <a:p>
            <a:endParaRPr lang="en-US" dirty="0"/>
          </a:p>
          <a:p>
            <a:r>
              <a:rPr lang="en-US" dirty="0" smtClean="0"/>
              <a:t>Before decide discrete mean HSUs or a function, consider things on right</a:t>
            </a:r>
          </a:p>
          <a:p>
            <a:r>
              <a:rPr lang="en-US" dirty="0" smtClean="0"/>
              <a:t>And the sample size available for HSU for different subgroups</a:t>
            </a:r>
          </a:p>
        </p:txBody>
      </p:sp>
      <p:sp>
        <p:nvSpPr>
          <p:cNvPr id="4" name="Slide Number Placeholder 3"/>
          <p:cNvSpPr>
            <a:spLocks noGrp="1"/>
          </p:cNvSpPr>
          <p:nvPr>
            <p:ph type="sldNum" sz="quarter" idx="10"/>
          </p:nvPr>
        </p:nvSpPr>
        <p:spPr/>
        <p:txBody>
          <a:bodyPr/>
          <a:lstStyle/>
          <a:p>
            <a:fld id="{B3040E71-3CA3-844C-B29F-8718A8EDFACF}" type="slidenum">
              <a:rPr lang="en-US" smtClean="0"/>
              <a:t>34</a:t>
            </a:fld>
            <a:endParaRPr lang="en-US"/>
          </a:p>
        </p:txBody>
      </p:sp>
    </p:spTree>
    <p:extLst>
      <p:ext uri="{BB962C8B-B14F-4D97-AF65-F5344CB8AC3E}">
        <p14:creationId xmlns:p14="http://schemas.microsoft.com/office/powerpoint/2010/main" val="4000088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have two examples where function is probably better than using mean values collected from subgroups</a:t>
            </a:r>
          </a:p>
          <a:p>
            <a:endParaRPr lang="en-US" dirty="0"/>
          </a:p>
          <a:p>
            <a:r>
              <a:rPr lang="en-US" dirty="0" smtClean="0"/>
              <a:t>On left have RA, effectiveness measured using HAQ</a:t>
            </a:r>
          </a:p>
          <a:p>
            <a:r>
              <a:rPr lang="en-US" dirty="0" smtClean="0"/>
              <a:t>Diagram shows how HAQ changes over time (patient responding to treatment, withdrawing from treatment HAQ reverts to baseline, getting a second treatment…..</a:t>
            </a:r>
          </a:p>
          <a:p>
            <a:endParaRPr lang="en-US" dirty="0"/>
          </a:p>
          <a:p>
            <a:r>
              <a:rPr lang="en-US" dirty="0" smtClean="0"/>
              <a:t>HAQ has strong relationship with </a:t>
            </a:r>
            <a:r>
              <a:rPr lang="en-US" dirty="0" err="1" smtClean="0"/>
              <a:t>QoL</a:t>
            </a:r>
            <a:endParaRPr lang="en-US" dirty="0" smtClean="0"/>
          </a:p>
          <a:p>
            <a:endParaRPr lang="en-US" dirty="0"/>
          </a:p>
          <a:p>
            <a:r>
              <a:rPr lang="en-US" dirty="0" smtClean="0"/>
              <a:t>IF sample size sufficiently large, and have patients across the range of HAQ, then you could model this using evidence on </a:t>
            </a:r>
            <a:r>
              <a:rPr lang="en-US" dirty="0" err="1" smtClean="0"/>
              <a:t>QoL</a:t>
            </a:r>
            <a:r>
              <a:rPr lang="en-US" dirty="0" smtClean="0"/>
              <a:t> from subgroup (most use a function, but it could be done)</a:t>
            </a:r>
          </a:p>
          <a:p>
            <a:endParaRPr lang="en-US" dirty="0"/>
          </a:p>
          <a:p>
            <a:r>
              <a:rPr lang="en-US" dirty="0" smtClean="0"/>
              <a:t>On right, Ankylosing spondylitis. Effectiveness measured using both Bath </a:t>
            </a:r>
            <a:r>
              <a:rPr lang="en-US" dirty="0" err="1" smtClean="0"/>
              <a:t>Ank</a:t>
            </a:r>
            <a:r>
              <a:rPr lang="en-US" dirty="0" smtClean="0"/>
              <a:t> </a:t>
            </a:r>
            <a:r>
              <a:rPr lang="en-US" dirty="0" err="1" smtClean="0"/>
              <a:t>Spond</a:t>
            </a:r>
            <a:r>
              <a:rPr lang="en-US" dirty="0" smtClean="0"/>
              <a:t> disease activity index and Bath </a:t>
            </a:r>
            <a:r>
              <a:rPr lang="en-US" dirty="0" err="1" smtClean="0"/>
              <a:t>Ank</a:t>
            </a:r>
            <a:r>
              <a:rPr lang="en-US" dirty="0" smtClean="0"/>
              <a:t> </a:t>
            </a:r>
            <a:r>
              <a:rPr lang="en-US" dirty="0" err="1" smtClean="0"/>
              <a:t>Spond</a:t>
            </a:r>
            <a:r>
              <a:rPr lang="en-US" dirty="0" smtClean="0"/>
              <a:t> Functional index. Range o-10. here would have a matrix for possible health states in model. Extremely unlikely sample size from trial would satisfy </a:t>
            </a:r>
            <a:r>
              <a:rPr lang="en-US" dirty="0" err="1" smtClean="0"/>
              <a:t>QoL</a:t>
            </a:r>
            <a:r>
              <a:rPr lang="en-US" dirty="0" smtClean="0"/>
              <a:t> subgrouping.  Issue is underestimation of benefits of treatment if do not accurately reflect changes in </a:t>
            </a:r>
            <a:r>
              <a:rPr lang="en-US" dirty="0" err="1" smtClean="0"/>
              <a:t>QoL</a:t>
            </a:r>
            <a:r>
              <a:rPr lang="en-US" dirty="0" smtClean="0"/>
              <a:t> </a:t>
            </a:r>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35</a:t>
            </a:fld>
            <a:endParaRPr lang="en-US"/>
          </a:p>
        </p:txBody>
      </p:sp>
    </p:spTree>
    <p:extLst>
      <p:ext uri="{BB962C8B-B14F-4D97-AF65-F5344CB8AC3E}">
        <p14:creationId xmlns:p14="http://schemas.microsoft.com/office/powerpoint/2010/main" val="586280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03208"/>
          </a:xfrm>
        </p:spPr>
        <p:txBody>
          <a:bodyPr/>
          <a:lstStyle/>
          <a:p>
            <a:r>
              <a:rPr lang="en-US" dirty="0" smtClean="0"/>
              <a:t>Comorbidities increase by age and mean HSUs never = 1 ………..</a:t>
            </a:r>
          </a:p>
          <a:p>
            <a:endParaRPr lang="en-US" dirty="0"/>
          </a:p>
          <a:p>
            <a:r>
              <a:rPr lang="en-US" dirty="0" smtClean="0"/>
              <a:t>On right, Dennis </a:t>
            </a:r>
            <a:r>
              <a:rPr lang="en-US" dirty="0" err="1" smtClean="0"/>
              <a:t>Fryback</a:t>
            </a:r>
            <a:r>
              <a:rPr lang="en-US" dirty="0" smtClean="0"/>
              <a:t> argued (1997) that not adjusting the baseline to account for reduction in </a:t>
            </a:r>
            <a:r>
              <a:rPr lang="en-US" dirty="0" err="1" smtClean="0"/>
              <a:t>QoL</a:t>
            </a:r>
            <a:r>
              <a:rPr lang="en-US" dirty="0" smtClean="0"/>
              <a:t> overestimates the benefit of treatment</a:t>
            </a:r>
          </a:p>
          <a:p>
            <a:r>
              <a:rPr lang="en-US" dirty="0" smtClean="0"/>
              <a:t>Using full health the potential gain from avoiding condition is</a:t>
            </a:r>
          </a:p>
          <a:p>
            <a:r>
              <a:rPr lang="en-US" dirty="0" smtClean="0"/>
              <a:t>Using gen pop norms the potential gain is </a:t>
            </a:r>
          </a:p>
          <a:p>
            <a:endParaRPr lang="en-US" dirty="0"/>
          </a:p>
          <a:p>
            <a:r>
              <a:rPr lang="en-US" dirty="0" smtClean="0"/>
              <a:t>Many CE models use a lifetime horizon to accumulate QALYs, thus should adjust baseline to account for natural decline by age and increasing prevalence of comorbidities</a:t>
            </a:r>
          </a:p>
          <a:p>
            <a:endParaRPr lang="en-US" dirty="0"/>
          </a:p>
          <a:p>
            <a:r>
              <a:rPr lang="en-US" dirty="0" smtClean="0"/>
              <a:t>(If get questioned double count – acknowledge small element of double counting, but if you take out a subgroup with a specific condition, unless huge prevalence, or huge effect on </a:t>
            </a:r>
            <a:r>
              <a:rPr lang="en-US" dirty="0" err="1" smtClean="0"/>
              <a:t>QoL</a:t>
            </a:r>
            <a:r>
              <a:rPr lang="en-US" dirty="0" smtClean="0"/>
              <a:t>, this is not going to make much difference on means for </a:t>
            </a:r>
            <a:r>
              <a:rPr lang="en-US" dirty="0" err="1" smtClean="0"/>
              <a:t>popn</a:t>
            </a:r>
            <a:r>
              <a:rPr lang="en-US" dirty="0" smtClean="0"/>
              <a:t> norms.</a:t>
            </a:r>
          </a:p>
          <a:p>
            <a:r>
              <a:rPr lang="en-US" dirty="0" smtClean="0"/>
              <a:t>We have shown this in </a:t>
            </a:r>
            <a:r>
              <a:rPr lang="en-US" dirty="0" err="1" smtClean="0"/>
              <a:t>ViH</a:t>
            </a:r>
            <a:r>
              <a:rPr lang="en-US" dirty="0" smtClean="0"/>
              <a:t> 2011 and provide age adjusted by broad condition for EQ-5D</a:t>
            </a:r>
          </a:p>
          <a:p>
            <a:endParaRPr lang="en-US" dirty="0"/>
          </a:p>
          <a:p>
            <a:r>
              <a:rPr lang="en-GB" sz="900" dirty="0" err="1"/>
              <a:t>Fryback</a:t>
            </a:r>
            <a:r>
              <a:rPr lang="en-GB" sz="900" dirty="0"/>
              <a:t> DG, Lawrence WG. Dollars may not buy as many QALYs as we think: A problem with defining quality of life adjustments. MDM </a:t>
            </a:r>
            <a:r>
              <a:rPr lang="en-GB" sz="900" dirty="0" smtClean="0"/>
              <a:t>1997;17;276-284</a:t>
            </a:r>
          </a:p>
          <a:p>
            <a:r>
              <a:rPr lang="en-GB" sz="900" dirty="0"/>
              <a:t>Ara R, Brazier J. Using health state utility values from the general population to approximate baselines in decision analytic models when condition specific data are not available. </a:t>
            </a:r>
            <a:r>
              <a:rPr lang="en-GB" sz="900" dirty="0" err="1"/>
              <a:t>ViH</a:t>
            </a:r>
            <a:r>
              <a:rPr lang="en-GB" sz="900" dirty="0"/>
              <a:t> 2011;14(4):539-545</a:t>
            </a:r>
          </a:p>
          <a:p>
            <a:endParaRPr lang="en-GB" sz="900" dirty="0"/>
          </a:p>
          <a:p>
            <a:endParaRPr lang="en-GB" sz="900"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36</a:t>
            </a:fld>
            <a:endParaRPr lang="en-US"/>
          </a:p>
        </p:txBody>
      </p:sp>
    </p:spTree>
    <p:extLst>
      <p:ext uri="{BB962C8B-B14F-4D97-AF65-F5344CB8AC3E}">
        <p14:creationId xmlns:p14="http://schemas.microsoft.com/office/powerpoint/2010/main" val="1897064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5679" y="4400550"/>
            <a:ext cx="5486400" cy="3600450"/>
          </a:xfrm>
        </p:spPr>
        <p:txBody>
          <a:bodyPr/>
          <a:lstStyle/>
          <a:p>
            <a:r>
              <a:rPr lang="en-US" dirty="0" smtClean="0"/>
              <a:t>When </a:t>
            </a:r>
            <a:r>
              <a:rPr lang="en-US" dirty="0" err="1" smtClean="0"/>
              <a:t>combingin</a:t>
            </a:r>
            <a:r>
              <a:rPr lang="en-US" dirty="0" smtClean="0"/>
              <a:t> HSUs people typically use one of three methods</a:t>
            </a:r>
          </a:p>
          <a:p>
            <a:endParaRPr lang="en-US" dirty="0"/>
          </a:p>
          <a:p>
            <a:r>
              <a:rPr lang="en-US" dirty="0" smtClean="0"/>
              <a:t>Additive constant absolute, </a:t>
            </a:r>
            <a:r>
              <a:rPr lang="en-US" dirty="0" err="1" smtClean="0"/>
              <a:t>mutiplicative</a:t>
            </a:r>
            <a:r>
              <a:rPr lang="en-US" dirty="0" smtClean="0"/>
              <a:t> constant relative decrement.</a:t>
            </a:r>
          </a:p>
          <a:p>
            <a:r>
              <a:rPr lang="en-US" dirty="0" smtClean="0"/>
              <a:t>Min ignores any additional decrement</a:t>
            </a:r>
          </a:p>
          <a:p>
            <a:endParaRPr lang="en-US" dirty="0"/>
          </a:p>
          <a:p>
            <a:endParaRPr lang="en-US" dirty="0" smtClean="0"/>
          </a:p>
          <a:p>
            <a:r>
              <a:rPr lang="en-US" dirty="0" smtClean="0"/>
              <a:t>Multiplicative – cannot just multiply utilities together as people often do</a:t>
            </a:r>
          </a:p>
          <a:p>
            <a:r>
              <a:rPr lang="en-US" dirty="0" smtClean="0"/>
              <a:t>See our article </a:t>
            </a:r>
            <a:r>
              <a:rPr lang="en-US" dirty="0" err="1" smtClean="0"/>
              <a:t>ViH</a:t>
            </a:r>
            <a:r>
              <a:rPr lang="en-US" dirty="0" smtClean="0"/>
              <a:t> 2011 (don’t have time here to explain</a:t>
            </a:r>
          </a:p>
          <a:p>
            <a:endParaRPr lang="en-US" dirty="0" smtClean="0"/>
          </a:p>
          <a:p>
            <a:r>
              <a:rPr lang="en-US" dirty="0" smtClean="0"/>
              <a:t>But in summary (hypothetical numbers)</a:t>
            </a:r>
          </a:p>
          <a:p>
            <a:r>
              <a:rPr lang="en-US" dirty="0" smtClean="0"/>
              <a:t>Have mean EQ of 0.7 at age of 74 for condition A</a:t>
            </a:r>
          </a:p>
          <a:p>
            <a:r>
              <a:rPr lang="en-US" dirty="0" smtClean="0"/>
              <a:t>Gen </a:t>
            </a:r>
            <a:r>
              <a:rPr lang="en-US" dirty="0" err="1" smtClean="0"/>
              <a:t>popn</a:t>
            </a:r>
            <a:r>
              <a:rPr lang="en-US" dirty="0" smtClean="0"/>
              <a:t> norm at age 74 is 0.8</a:t>
            </a:r>
          </a:p>
          <a:p>
            <a:r>
              <a:rPr lang="en-US" dirty="0" smtClean="0"/>
              <a:t>If multiply 0.7 by 0.8 you get 0.56</a:t>
            </a:r>
          </a:p>
          <a:p>
            <a:r>
              <a:rPr lang="en-US" dirty="0" smtClean="0"/>
              <a:t>But you know you need 0.7 at age of 74 in model</a:t>
            </a:r>
          </a:p>
          <a:p>
            <a:r>
              <a:rPr lang="en-US" dirty="0" smtClean="0"/>
              <a:t>so you lose the one piece of information you know is correct</a:t>
            </a:r>
          </a:p>
          <a:p>
            <a:r>
              <a:rPr lang="en-US" dirty="0" smtClean="0"/>
              <a:t>If you </a:t>
            </a:r>
            <a:r>
              <a:rPr lang="en-US" dirty="0" err="1" smtClean="0"/>
              <a:t>multply</a:t>
            </a:r>
            <a:r>
              <a:rPr lang="en-US" dirty="0" smtClean="0"/>
              <a:t> together</a:t>
            </a:r>
          </a:p>
          <a:p>
            <a:r>
              <a:rPr lang="en-US" dirty="0" smtClean="0"/>
              <a:t>You need to get the multiplier needed for this</a:t>
            </a:r>
          </a:p>
          <a:p>
            <a:endParaRPr lang="en-US" dirty="0"/>
          </a:p>
          <a:p>
            <a:r>
              <a:rPr lang="en-GB" dirty="0"/>
              <a:t>Ara R, Brazier J. Populating an economic model with health state utility values: moving toward better practice. </a:t>
            </a:r>
            <a:r>
              <a:rPr lang="en-GB" dirty="0" err="1"/>
              <a:t>ViH</a:t>
            </a:r>
            <a:r>
              <a:rPr lang="en-GB" dirty="0"/>
              <a:t> 2011;13(5):509-518 </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37</a:t>
            </a:fld>
            <a:endParaRPr lang="en-US"/>
          </a:p>
        </p:txBody>
      </p:sp>
    </p:spTree>
    <p:extLst>
      <p:ext uri="{BB962C8B-B14F-4D97-AF65-F5344CB8AC3E}">
        <p14:creationId xmlns:p14="http://schemas.microsoft.com/office/powerpoint/2010/main" val="18896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doesn’t make sense.</a:t>
            </a:r>
            <a:r>
              <a:rPr lang="en-US" baseline="0" dirty="0" smtClean="0"/>
              <a:t>   Either change the header or delete objective </a:t>
            </a:r>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3</a:t>
            </a:fld>
            <a:endParaRPr lang="en-US"/>
          </a:p>
        </p:txBody>
      </p:sp>
    </p:spTree>
    <p:extLst>
      <p:ext uri="{BB962C8B-B14F-4D97-AF65-F5344CB8AC3E}">
        <p14:creationId xmlns:p14="http://schemas.microsoft.com/office/powerpoint/2010/main" val="1273297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have mean values for people with individual conditions (comorbidities typically excluded from studies</a:t>
            </a:r>
          </a:p>
          <a:p>
            <a:endParaRPr lang="en-US" dirty="0"/>
          </a:p>
          <a:p>
            <a:r>
              <a:rPr lang="en-US" dirty="0" smtClean="0"/>
              <a:t>If use these to estimate the HSU for the concurrent conditions (</a:t>
            </a:r>
            <a:r>
              <a:rPr lang="en-US" dirty="0" err="1" smtClean="0"/>
              <a:t>eg</a:t>
            </a:r>
            <a:r>
              <a:rPr lang="en-US" dirty="0" smtClean="0"/>
              <a:t> MI in someone with history of recent stroke)</a:t>
            </a:r>
          </a:p>
          <a:p>
            <a:endParaRPr lang="en-US" dirty="0"/>
          </a:p>
          <a:p>
            <a:r>
              <a:rPr lang="en-US" dirty="0" smtClean="0"/>
              <a:t>Use the </a:t>
            </a:r>
            <a:r>
              <a:rPr lang="en-US" dirty="0" err="1" smtClean="0"/>
              <a:t>multiplicaive</a:t>
            </a:r>
            <a:r>
              <a:rPr lang="en-US" dirty="0" smtClean="0"/>
              <a:t> method  - again don’t have time to go into details today</a:t>
            </a:r>
          </a:p>
          <a:p>
            <a:r>
              <a:rPr lang="en-US" dirty="0" smtClean="0"/>
              <a:t>We have done several projects exploring this in different measures and samples</a:t>
            </a:r>
          </a:p>
          <a:p>
            <a:endParaRPr lang="en-US" dirty="0"/>
          </a:p>
          <a:p>
            <a:r>
              <a:rPr lang="en-US" dirty="0" smtClean="0"/>
              <a:t>Every time multiplicative out performs other 2</a:t>
            </a:r>
          </a:p>
          <a:p>
            <a:endParaRPr lang="en-US" dirty="0"/>
          </a:p>
          <a:p>
            <a:r>
              <a:rPr lang="en-US" dirty="0" smtClean="0"/>
              <a:t>Bias in errors in predicted and observed values for minimum and additive</a:t>
            </a:r>
          </a:p>
          <a:p>
            <a:r>
              <a:rPr lang="en-US" dirty="0" smtClean="0"/>
              <a:t>Min underestimates true values</a:t>
            </a:r>
          </a:p>
          <a:p>
            <a:r>
              <a:rPr lang="en-US" dirty="0" smtClean="0"/>
              <a:t>Additive overestimates true values</a:t>
            </a:r>
          </a:p>
          <a:p>
            <a:endParaRPr lang="en-US" dirty="0"/>
          </a:p>
          <a:p>
            <a:r>
              <a:rPr lang="en-US" dirty="0" smtClean="0"/>
              <a:t>Multiplicative not perfect but much better than other two across full range</a:t>
            </a:r>
          </a:p>
          <a:p>
            <a:r>
              <a:rPr lang="en-US" dirty="0" smtClean="0"/>
              <a:t>See our 2x articles or ref MDM review of all research &amp; DSU TSD</a:t>
            </a:r>
          </a:p>
          <a:p>
            <a:endParaRPr lang="en-US" dirty="0"/>
          </a:p>
          <a:p>
            <a:r>
              <a:rPr lang="en-GB" dirty="0"/>
              <a:t>Ara R, </a:t>
            </a:r>
            <a:r>
              <a:rPr lang="en-GB" dirty="0" err="1"/>
              <a:t>Wailoo</a:t>
            </a:r>
            <a:r>
              <a:rPr lang="en-GB" dirty="0"/>
              <a:t> AJ NICE DSU Technical Support Document 12: The use of health state utility values in decision models. 2011</a:t>
            </a:r>
            <a:r>
              <a:rPr lang="en-GB" dirty="0" smtClean="0"/>
              <a:t>.</a:t>
            </a:r>
          </a:p>
          <a:p>
            <a:r>
              <a:rPr lang="en-GB" dirty="0"/>
              <a:t>Ara R, </a:t>
            </a:r>
            <a:r>
              <a:rPr lang="en-GB" dirty="0" err="1"/>
              <a:t>Wailoo</a:t>
            </a:r>
            <a:r>
              <a:rPr lang="en-GB" dirty="0"/>
              <a:t> AJ. Estimating health state utility values for comorbid health conditions: a synopsis of the current evidence base. MDM, 2012. </a:t>
            </a:r>
            <a:endParaRPr lang="en-GB" dirty="0" smtClean="0"/>
          </a:p>
          <a:p>
            <a:endParaRPr lang="en-US" dirty="0"/>
          </a:p>
          <a:p>
            <a:endParaRPr lang="en-US" dirty="0" smtClean="0"/>
          </a:p>
          <a:p>
            <a:endParaRPr lang="en-US"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38</a:t>
            </a:fld>
            <a:endParaRPr lang="en-US"/>
          </a:p>
        </p:txBody>
      </p:sp>
    </p:spTree>
    <p:extLst>
      <p:ext uri="{BB962C8B-B14F-4D97-AF65-F5344CB8AC3E}">
        <p14:creationId xmlns:p14="http://schemas.microsoft.com/office/powerpoint/2010/main" val="1707815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fixed to “using” trial data</a:t>
            </a:r>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39</a:t>
            </a:fld>
            <a:endParaRPr lang="en-US"/>
          </a:p>
        </p:txBody>
      </p:sp>
    </p:spTree>
    <p:extLst>
      <p:ext uri="{BB962C8B-B14F-4D97-AF65-F5344CB8AC3E}">
        <p14:creationId xmlns:p14="http://schemas.microsoft.com/office/powerpoint/2010/main" val="125559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Mutivariate</a:t>
            </a:r>
            <a:r>
              <a:rPr lang="en-US" sz="1200" dirty="0" smtClean="0"/>
              <a:t>   misspelled</a:t>
            </a:r>
            <a:endParaRPr lang="en-US" dirty="0" smtClean="0"/>
          </a:p>
          <a:p>
            <a:endParaRPr lang="en-US" dirty="0"/>
          </a:p>
          <a:p>
            <a:endParaRPr lang="en-US" dirty="0" smtClean="0"/>
          </a:p>
          <a:p>
            <a:endParaRPr lang="en-US" dirty="0"/>
          </a:p>
          <a:p>
            <a:endParaRPr lang="en-US" dirty="0" smtClean="0"/>
          </a:p>
          <a:p>
            <a:r>
              <a:rPr lang="en-GB" dirty="0"/>
              <a:t>Step 1: Sample Y and X </a:t>
            </a:r>
            <a:r>
              <a:rPr lang="en-GB" dirty="0" smtClean="0"/>
              <a:t>using Betas</a:t>
            </a:r>
            <a:endParaRPr lang="en-GB" dirty="0"/>
          </a:p>
          <a:p>
            <a:r>
              <a:rPr lang="en-GB" dirty="0"/>
              <a:t>Step 2: Transform sampled Y and X from step 1 to unbounded range</a:t>
            </a:r>
          </a:p>
          <a:p>
            <a:r>
              <a:rPr lang="en-GB" dirty="0"/>
              <a:t>Step 3: Sample the difference between transformed Y and X</a:t>
            </a:r>
          </a:p>
          <a:p>
            <a:r>
              <a:rPr lang="en-GB" dirty="0"/>
              <a:t>Step 4: Back transform</a:t>
            </a:r>
          </a:p>
          <a:p>
            <a:endParaRPr lang="en-US" dirty="0" smtClean="0"/>
          </a:p>
          <a:p>
            <a:endParaRPr lang="en-US" dirty="0"/>
          </a:p>
          <a:p>
            <a:endParaRPr lang="en-US" dirty="0" smtClean="0"/>
          </a:p>
          <a:p>
            <a:r>
              <a:rPr lang="en-GB" dirty="0"/>
              <a:t>Ren S, Minton J, Whyte S, Latimer N &amp; Stevenson M (2017) </a:t>
            </a:r>
            <a:r>
              <a:rPr lang="en-GB" u="sng" dirty="0">
                <a:hlinkClick r:id="rId3"/>
              </a:rPr>
              <a:t>A New Approach for Sampling Ordered Parameters in Probabilistic Sensitivity Analysis</a:t>
            </a:r>
            <a:r>
              <a:rPr lang="en-GB" dirty="0"/>
              <a:t>. </a:t>
            </a:r>
            <a:r>
              <a:rPr lang="en-GB" dirty="0" err="1"/>
              <a:t>PharmacoEconomics</a:t>
            </a:r>
            <a:r>
              <a:rPr lang="en-GB" dirty="0"/>
              <a:t>. </a:t>
            </a:r>
            <a:r>
              <a:rPr lang="en-GB" u="sng" dirty="0">
                <a:hlinkClick r:id="rId4"/>
              </a:rPr>
              <a:t>View this article in WRRO</a:t>
            </a:r>
            <a:r>
              <a:rPr lang="en-GB" dirty="0"/>
              <a:t> </a:t>
            </a:r>
            <a:r>
              <a:rPr lang="en-GB" dirty="0" smtClean="0"/>
              <a:t> </a:t>
            </a:r>
          </a:p>
          <a:p>
            <a:endParaRPr lang="en-US" dirty="0"/>
          </a:p>
          <a:p>
            <a:endParaRPr lang="en-US" dirty="0" smtClean="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40</a:t>
            </a:fld>
            <a:endParaRPr lang="en-US"/>
          </a:p>
        </p:txBody>
      </p:sp>
    </p:spTree>
    <p:extLst>
      <p:ext uri="{BB962C8B-B14F-4D97-AF65-F5344CB8AC3E}">
        <p14:creationId xmlns:p14="http://schemas.microsoft.com/office/powerpoint/2010/main" val="3639889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Handout??</a:t>
            </a:r>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41</a:t>
            </a:fld>
            <a:endParaRPr lang="en-US"/>
          </a:p>
        </p:txBody>
      </p:sp>
    </p:spTree>
    <p:extLst>
      <p:ext uri="{BB962C8B-B14F-4D97-AF65-F5344CB8AC3E}">
        <p14:creationId xmlns:p14="http://schemas.microsoft.com/office/powerpoint/2010/main" val="608364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42</a:t>
            </a:fld>
            <a:endParaRPr lang="en-US"/>
          </a:p>
        </p:txBody>
      </p:sp>
    </p:spTree>
    <p:extLst>
      <p:ext uri="{BB962C8B-B14F-4D97-AF65-F5344CB8AC3E}">
        <p14:creationId xmlns:p14="http://schemas.microsoft.com/office/powerpoint/2010/main" val="1949447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a:t>
            </a:r>
            <a:r>
              <a:rPr lang="en-US" b="1" dirty="0" smtClean="0"/>
              <a:t>question</a:t>
            </a:r>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43</a:t>
            </a:fld>
            <a:endParaRPr lang="en-US"/>
          </a:p>
        </p:txBody>
      </p:sp>
    </p:spTree>
    <p:extLst>
      <p:ext uri="{BB962C8B-B14F-4D97-AF65-F5344CB8AC3E}">
        <p14:creationId xmlns:p14="http://schemas.microsoft.com/office/powerpoint/2010/main" val="4243780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44</a:t>
            </a:fld>
            <a:endParaRPr lang="en-US"/>
          </a:p>
        </p:txBody>
      </p:sp>
    </p:spTree>
    <p:extLst>
      <p:ext uri="{BB962C8B-B14F-4D97-AF65-F5344CB8AC3E}">
        <p14:creationId xmlns:p14="http://schemas.microsoft.com/office/powerpoint/2010/main" val="1333042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45</a:t>
            </a:fld>
            <a:endParaRPr lang="en-US"/>
          </a:p>
        </p:txBody>
      </p:sp>
    </p:spTree>
    <p:extLst>
      <p:ext uri="{BB962C8B-B14F-4D97-AF65-F5344CB8AC3E}">
        <p14:creationId xmlns:p14="http://schemas.microsoft.com/office/powerpoint/2010/main" val="1100469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46</a:t>
            </a:fld>
            <a:endParaRPr lang="en-US"/>
          </a:p>
        </p:txBody>
      </p:sp>
    </p:spTree>
    <p:extLst>
      <p:ext uri="{BB962C8B-B14F-4D97-AF65-F5344CB8AC3E}">
        <p14:creationId xmlns:p14="http://schemas.microsoft.com/office/powerpoint/2010/main" val="1386942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47</a:t>
            </a:fld>
            <a:endParaRPr lang="en-US"/>
          </a:p>
        </p:txBody>
      </p:sp>
    </p:spTree>
    <p:extLst>
      <p:ext uri="{BB962C8B-B14F-4D97-AF65-F5344CB8AC3E}">
        <p14:creationId xmlns:p14="http://schemas.microsoft.com/office/powerpoint/2010/main" val="30559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doesn’t make sense.</a:t>
            </a:r>
            <a:r>
              <a:rPr lang="en-US" baseline="0" dirty="0" smtClean="0"/>
              <a:t>   Either change the header or delete objective </a:t>
            </a:r>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4</a:t>
            </a:fld>
            <a:endParaRPr lang="en-US"/>
          </a:p>
        </p:txBody>
      </p:sp>
    </p:spTree>
    <p:extLst>
      <p:ext uri="{BB962C8B-B14F-4D97-AF65-F5344CB8AC3E}">
        <p14:creationId xmlns:p14="http://schemas.microsoft.com/office/powerpoint/2010/main" val="1171154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48</a:t>
            </a:fld>
            <a:endParaRPr lang="en-US"/>
          </a:p>
        </p:txBody>
      </p:sp>
    </p:spTree>
    <p:extLst>
      <p:ext uri="{BB962C8B-B14F-4D97-AF65-F5344CB8AC3E}">
        <p14:creationId xmlns:p14="http://schemas.microsoft.com/office/powerpoint/2010/main" val="55601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49</a:t>
            </a:fld>
            <a:endParaRPr lang="en-US"/>
          </a:p>
        </p:txBody>
      </p:sp>
    </p:spTree>
    <p:extLst>
      <p:ext uri="{BB962C8B-B14F-4D97-AF65-F5344CB8AC3E}">
        <p14:creationId xmlns:p14="http://schemas.microsoft.com/office/powerpoint/2010/main" val="1677077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50</a:t>
            </a:fld>
            <a:endParaRPr lang="en-US"/>
          </a:p>
        </p:txBody>
      </p:sp>
    </p:spTree>
    <p:extLst>
      <p:ext uri="{BB962C8B-B14F-4D97-AF65-F5344CB8AC3E}">
        <p14:creationId xmlns:p14="http://schemas.microsoft.com/office/powerpoint/2010/main" val="4218743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51</a:t>
            </a:fld>
            <a:endParaRPr lang="en-US"/>
          </a:p>
        </p:txBody>
      </p:sp>
    </p:spTree>
    <p:extLst>
      <p:ext uri="{BB962C8B-B14F-4D97-AF65-F5344CB8AC3E}">
        <p14:creationId xmlns:p14="http://schemas.microsoft.com/office/powerpoint/2010/main" val="2286016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52</a:t>
            </a:fld>
            <a:endParaRPr lang="en-US"/>
          </a:p>
        </p:txBody>
      </p:sp>
    </p:spTree>
    <p:extLst>
      <p:ext uri="{BB962C8B-B14F-4D97-AF65-F5344CB8AC3E}">
        <p14:creationId xmlns:p14="http://schemas.microsoft.com/office/powerpoint/2010/main" val="2930900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53</a:t>
            </a:fld>
            <a:endParaRPr lang="en-US"/>
          </a:p>
        </p:txBody>
      </p:sp>
    </p:spTree>
    <p:extLst>
      <p:ext uri="{BB962C8B-B14F-4D97-AF65-F5344CB8AC3E}">
        <p14:creationId xmlns:p14="http://schemas.microsoft.com/office/powerpoint/2010/main" val="2150480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54</a:t>
            </a:fld>
            <a:endParaRPr lang="en-US"/>
          </a:p>
        </p:txBody>
      </p:sp>
    </p:spTree>
    <p:extLst>
      <p:ext uri="{BB962C8B-B14F-4D97-AF65-F5344CB8AC3E}">
        <p14:creationId xmlns:p14="http://schemas.microsoft.com/office/powerpoint/2010/main" val="1338844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55</a:t>
            </a:fld>
            <a:endParaRPr lang="en-US"/>
          </a:p>
        </p:txBody>
      </p:sp>
    </p:spTree>
    <p:extLst>
      <p:ext uri="{BB962C8B-B14F-4D97-AF65-F5344CB8AC3E}">
        <p14:creationId xmlns:p14="http://schemas.microsoft.com/office/powerpoint/2010/main" val="172820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5</a:t>
            </a:fld>
            <a:endParaRPr lang="en-US"/>
          </a:p>
        </p:txBody>
      </p:sp>
    </p:spTree>
    <p:extLst>
      <p:ext uri="{BB962C8B-B14F-4D97-AF65-F5344CB8AC3E}">
        <p14:creationId xmlns:p14="http://schemas.microsoft.com/office/powerpoint/2010/main" val="240346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6</a:t>
            </a:fld>
            <a:endParaRPr lang="en-US"/>
          </a:p>
        </p:txBody>
      </p:sp>
    </p:spTree>
    <p:extLst>
      <p:ext uri="{BB962C8B-B14F-4D97-AF65-F5344CB8AC3E}">
        <p14:creationId xmlns:p14="http://schemas.microsoft.com/office/powerpoint/2010/main" val="424378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Names are on each divider</a:t>
            </a:r>
            <a:r>
              <a:rPr lang="en-GB" baseline="0" dirty="0" smtClean="0"/>
              <a:t> slide.  Difficult to read so much text.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62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there a word</a:t>
            </a:r>
            <a:r>
              <a:rPr lang="en-US" baseline="0" dirty="0" smtClean="0"/>
              <a:t> missing in title?   Data?  HSUs – plural? </a:t>
            </a:r>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8</a:t>
            </a:fld>
            <a:endParaRPr lang="en-US"/>
          </a:p>
        </p:txBody>
      </p:sp>
    </p:spTree>
    <p:extLst>
      <p:ext uri="{BB962C8B-B14F-4D97-AF65-F5344CB8AC3E}">
        <p14:creationId xmlns:p14="http://schemas.microsoft.com/office/powerpoint/2010/main" val="408802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Awkward phrasing.   Fixed.    Would be good to do a one page handout on</a:t>
            </a:r>
            <a:r>
              <a:rPr lang="en-US" baseline="0" dirty="0" smtClean="0"/>
              <a:t> this.  Impossible to read. </a:t>
            </a:r>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12</a:t>
            </a:fld>
            <a:endParaRPr lang="en-US"/>
          </a:p>
        </p:txBody>
      </p:sp>
    </p:spTree>
    <p:extLst>
      <p:ext uri="{BB962C8B-B14F-4D97-AF65-F5344CB8AC3E}">
        <p14:creationId xmlns:p14="http://schemas.microsoft.com/office/powerpoint/2010/main" val="136002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363" y="3958389"/>
            <a:ext cx="6610350" cy="1022266"/>
          </a:xfrm>
          <a:prstGeom prst="rect">
            <a:avLst/>
          </a:prstGeom>
        </p:spPr>
        <p:txBody>
          <a:bodyPr/>
          <a:lstStyle>
            <a:lvl1pPr marL="0" indent="0" fontAlgn="t">
              <a:lnSpc>
                <a:spcPts val="4000"/>
              </a:lnSpc>
              <a:buFontTx/>
              <a:buNone/>
              <a:defRPr sz="30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363" y="5667292"/>
            <a:ext cx="6610350" cy="372560"/>
          </a:xfrm>
          <a:prstGeom prst="rect">
            <a:avLst/>
          </a:prstGeom>
        </p:spPr>
        <p:txBody>
          <a:bodyPr/>
          <a:lstStyle>
            <a:lvl1pPr marL="0" indent="0">
              <a:buFontTx/>
              <a:buNone/>
              <a:defRPr sz="18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363" y="5981323"/>
            <a:ext cx="6610350" cy="372560"/>
          </a:xfrm>
          <a:prstGeom prst="rect">
            <a:avLst/>
          </a:prstGeom>
        </p:spPr>
        <p:txBody>
          <a:bodyPr/>
          <a:lstStyle>
            <a:lvl1pPr marL="0" indent="0">
              <a:buFontTx/>
              <a:buNone/>
              <a:defRPr sz="18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132598701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363" y="3958389"/>
            <a:ext cx="6610350" cy="1022266"/>
          </a:xfrm>
          <a:prstGeom prst="rect">
            <a:avLst/>
          </a:prstGeom>
        </p:spPr>
        <p:txBody>
          <a:bodyPr/>
          <a:lstStyle>
            <a:lvl1pPr marL="0" indent="0" fontAlgn="t">
              <a:lnSpc>
                <a:spcPts val="4000"/>
              </a:lnSpc>
              <a:buFontTx/>
              <a:buNone/>
              <a:defRPr sz="30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363" y="5667292"/>
            <a:ext cx="6610350" cy="372560"/>
          </a:xfrm>
          <a:prstGeom prst="rect">
            <a:avLst/>
          </a:prstGeom>
        </p:spPr>
        <p:txBody>
          <a:bodyPr/>
          <a:lstStyle>
            <a:lvl1pPr marL="0" indent="0">
              <a:buFontTx/>
              <a:buNone/>
              <a:defRPr sz="18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363" y="5981323"/>
            <a:ext cx="6610350" cy="372560"/>
          </a:xfrm>
          <a:prstGeom prst="rect">
            <a:avLst/>
          </a:prstGeom>
        </p:spPr>
        <p:txBody>
          <a:bodyPr/>
          <a:lstStyle>
            <a:lvl1pPr marL="0" indent="0">
              <a:buFontTx/>
              <a:buNone/>
              <a:defRPr sz="18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127360742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879952"/>
          </a:xfrm>
        </p:spPr>
        <p:txBody>
          <a:bodyPr anchor="b">
            <a:normAutofit/>
          </a:bodyPr>
          <a:lstStyle>
            <a:lvl1pPr algn="l">
              <a:defRPr sz="30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542954"/>
            <a:ext cx="10972800" cy="4646189"/>
          </a:xfrm>
        </p:spPr>
        <p:txBody>
          <a:bodyPr>
            <a:normAutofit/>
          </a:bodyPr>
          <a:lstStyle>
            <a:lvl1pPr marL="230188" indent="-230188">
              <a:buClr>
                <a:schemeClr val="tx1"/>
              </a:buClr>
              <a:buFont typeface="Wingdings" charset="2"/>
              <a:buChar char="§"/>
              <a:defRPr sz="2200">
                <a:latin typeface="Arial"/>
                <a:cs typeface="Arial"/>
              </a:defRPr>
            </a:lvl1pPr>
            <a:lvl2pPr marL="461963" indent="-231775">
              <a:buClr>
                <a:schemeClr val="tx1"/>
              </a:buClr>
              <a:defRPr sz="1800">
                <a:latin typeface="Arial"/>
                <a:cs typeface="Arial"/>
              </a:defRPr>
            </a:lvl2pPr>
            <a:lvl3pPr marL="630238" indent="-168275">
              <a:buClr>
                <a:schemeClr val="tx1"/>
              </a:buClr>
              <a:defRPr sz="1800">
                <a:latin typeface="Arial"/>
                <a:cs typeface="Arial"/>
              </a:defRPr>
            </a:lvl3pPr>
            <a:lvl4pPr marL="796925" indent="-166688">
              <a:buClr>
                <a:schemeClr val="tx1"/>
              </a:buClr>
              <a:tabLst/>
              <a:defRPr sz="1800">
                <a:latin typeface="Arial"/>
                <a:cs typeface="Arial"/>
              </a:defRPr>
            </a:lvl4pPr>
            <a:lvl5pPr marL="976313" indent="-179388">
              <a:buClr>
                <a:schemeClr val="tx1"/>
              </a:buClr>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5819348"/>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defRPr sz="1800">
                <a:latin typeface="Arial" panose="020B0604020202020204" pitchFamily="34" charset="0"/>
                <a:cs typeface="Arial" panose="020B0604020202020204" pitchFamily="34" charset="0"/>
              </a:defRPr>
            </a:lvl2pPr>
          </a:lstStyle>
          <a:p>
            <a:pPr lvl="0"/>
            <a:r>
              <a:rPr lang="en-US" dirty="0"/>
              <a:t>Click to edit bulleted text list click to edit bulleted List click to edit bulleted list</a:t>
            </a:r>
          </a:p>
          <a:p>
            <a:pPr lvl="1"/>
            <a:endParaRPr lang="en-US" dirty="0"/>
          </a:p>
          <a:p>
            <a:pPr lvl="0"/>
            <a:r>
              <a:rPr lang="en-US" dirty="0"/>
              <a:t>Item number 2 in bulleted List</a:t>
            </a:r>
          </a:p>
          <a:p>
            <a:pPr lvl="0"/>
            <a:r>
              <a:rPr lang="en-US" dirty="0"/>
              <a:t>Item 3</a:t>
            </a:r>
          </a:p>
        </p:txBody>
      </p:sp>
    </p:spTree>
    <p:extLst>
      <p:ext uri="{BB962C8B-B14F-4D97-AF65-F5344CB8AC3E}">
        <p14:creationId xmlns:p14="http://schemas.microsoft.com/office/powerpoint/2010/main" val="2455298237"/>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smtClean="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smtClean="0"/>
              <a:t>Click to edit bulleted text list click to edit bulleted List click to edit bulleted list</a:t>
            </a:r>
          </a:p>
          <a:p>
            <a:pPr lvl="1"/>
            <a:endParaRPr lang="en-US" dirty="0" smtClean="0"/>
          </a:p>
          <a:p>
            <a:pPr lvl="2"/>
            <a:endParaRPr lang="en-US" dirty="0" smtClean="0"/>
          </a:p>
          <a:p>
            <a:pPr lvl="0"/>
            <a:r>
              <a:rPr lang="en-US" dirty="0" smtClean="0"/>
              <a:t>Item number 2 in bulleted List	</a:t>
            </a:r>
          </a:p>
          <a:p>
            <a:pPr lvl="1"/>
            <a:endParaRPr lang="en-US" dirty="0" smtClean="0"/>
          </a:p>
          <a:p>
            <a:pPr lvl="0"/>
            <a:r>
              <a:rPr lang="en-US" dirty="0" smtClean="0"/>
              <a:t>Item 3</a:t>
            </a:r>
          </a:p>
        </p:txBody>
      </p:sp>
    </p:spTree>
    <p:extLst>
      <p:ext uri="{BB962C8B-B14F-4D97-AF65-F5344CB8AC3E}">
        <p14:creationId xmlns:p14="http://schemas.microsoft.com/office/powerpoint/2010/main" val="3392023023"/>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smtClean="0"/>
              <a:t>Click to edit Subtitle Style Click to Edit Subtitle Style</a:t>
            </a:r>
          </a:p>
        </p:txBody>
      </p:sp>
      <p:sp>
        <p:nvSpPr>
          <p:cNvPr id="9" name="Text Placeholder 20"/>
          <p:cNvSpPr>
            <a:spLocks noGrp="1"/>
          </p:cNvSpPr>
          <p:nvPr>
            <p:ph type="body" sz="quarter" idx="13" hasCustomPrompt="1"/>
          </p:nvPr>
        </p:nvSpPr>
        <p:spPr>
          <a:xfrm>
            <a:off x="1703889" y="2538662"/>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smtClean="0"/>
              <a:t>Click to edit bulleted text list click to edit bulleted List click to edit bulleted list</a:t>
            </a:r>
          </a:p>
          <a:p>
            <a:pPr lvl="1"/>
            <a:endParaRPr lang="en-US" dirty="0" smtClean="0"/>
          </a:p>
          <a:p>
            <a:pPr lvl="2"/>
            <a:endParaRPr lang="en-US" dirty="0" smtClean="0"/>
          </a:p>
          <a:p>
            <a:pPr lvl="0"/>
            <a:r>
              <a:rPr lang="en-US" dirty="0" smtClean="0"/>
              <a:t>Item number 2 in bulleted List	</a:t>
            </a:r>
          </a:p>
          <a:p>
            <a:pPr lvl="1"/>
            <a:endParaRPr lang="en-US" dirty="0" smtClean="0"/>
          </a:p>
          <a:p>
            <a:pPr lvl="0"/>
            <a:r>
              <a:rPr lang="en-US" dirty="0" smtClean="0"/>
              <a:t>Item 3</a:t>
            </a:r>
          </a:p>
        </p:txBody>
      </p:sp>
      <p:sp>
        <p:nvSpPr>
          <p:cNvPr id="5" name="Text Placeholder 20"/>
          <p:cNvSpPr>
            <a:spLocks noGrp="1"/>
          </p:cNvSpPr>
          <p:nvPr>
            <p:ph type="body" sz="quarter" idx="14" hasCustomPrompt="1"/>
          </p:nvPr>
        </p:nvSpPr>
        <p:spPr>
          <a:xfrm>
            <a:off x="6328891" y="2541977"/>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smtClean="0"/>
              <a:t>Click to edit bulleted text list click to edit bulleted List click to edit bulleted list</a:t>
            </a:r>
          </a:p>
          <a:p>
            <a:pPr lvl="1"/>
            <a:endParaRPr lang="en-US" dirty="0" smtClean="0"/>
          </a:p>
          <a:p>
            <a:pPr lvl="2"/>
            <a:endParaRPr lang="en-US" dirty="0" smtClean="0"/>
          </a:p>
          <a:p>
            <a:pPr lvl="0"/>
            <a:r>
              <a:rPr lang="en-US" dirty="0" smtClean="0"/>
              <a:t>Item number 2 in bulleted List	</a:t>
            </a:r>
          </a:p>
          <a:p>
            <a:pPr lvl="1"/>
            <a:endParaRPr lang="en-US" dirty="0" smtClean="0"/>
          </a:p>
          <a:p>
            <a:pPr lvl="0"/>
            <a:r>
              <a:rPr lang="en-US" dirty="0" smtClean="0"/>
              <a:t>Item 3</a:t>
            </a:r>
          </a:p>
        </p:txBody>
      </p:sp>
    </p:spTree>
    <p:extLst>
      <p:ext uri="{BB962C8B-B14F-4D97-AF65-F5344CB8AC3E}">
        <p14:creationId xmlns:p14="http://schemas.microsoft.com/office/powerpoint/2010/main" val="1527085583"/>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25231F-9A1E-487B-8626-EDC38F9B8329}" type="datetimeFigureOut">
              <a:rPr lang="en-GB" smtClean="0">
                <a:solidFill>
                  <a:prstClr val="black"/>
                </a:solidFill>
              </a:rPr>
              <a:pPr/>
              <a:t>14/05/2018</a:t>
            </a:fld>
            <a:endParaRPr lang="en-GB">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8E7066D-8DB1-4B0D-8F4D-13974A80A922}" type="slidenum">
              <a:rPr lang="en-GB" smtClean="0"/>
              <a:pPr/>
              <a:t>‹#›</a:t>
            </a:fld>
            <a:endParaRPr lang="en-GB"/>
          </a:p>
        </p:txBody>
      </p:sp>
    </p:spTree>
    <p:extLst>
      <p:ext uri="{BB962C8B-B14F-4D97-AF65-F5344CB8AC3E}">
        <p14:creationId xmlns:p14="http://schemas.microsoft.com/office/powerpoint/2010/main" val="3054964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25231F-9A1E-487B-8626-EDC38F9B8329}" type="datetimeFigureOut">
              <a:rPr lang="en-GB" smtClean="0">
                <a:solidFill>
                  <a:prstClr val="black"/>
                </a:solidFill>
              </a:rPr>
              <a:pPr/>
              <a:t>14/05/2018</a:t>
            </a:fld>
            <a:endParaRPr lang="en-GB">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8E7066D-8DB1-4B0D-8F4D-13974A80A922}" type="slidenum">
              <a:rPr lang="en-GB" smtClean="0"/>
              <a:pPr/>
              <a:t>‹#›</a:t>
            </a:fld>
            <a:endParaRPr lang="en-GB"/>
          </a:p>
        </p:txBody>
      </p:sp>
    </p:spTree>
    <p:extLst>
      <p:ext uri="{BB962C8B-B14F-4D97-AF65-F5344CB8AC3E}">
        <p14:creationId xmlns:p14="http://schemas.microsoft.com/office/powerpoint/2010/main" val="10585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153619349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
        <p:nvSpPr>
          <p:cNvPr id="5" name="Text Placeholder 20"/>
          <p:cNvSpPr>
            <a:spLocks noGrp="1"/>
          </p:cNvSpPr>
          <p:nvPr>
            <p:ph type="body" sz="quarter" idx="14" hasCustomPrompt="1"/>
          </p:nvPr>
        </p:nvSpPr>
        <p:spPr>
          <a:xfrm>
            <a:off x="6328891" y="2541977"/>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418512500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8"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13" name="Text Placeholder 20"/>
          <p:cNvSpPr>
            <a:spLocks noGrp="1"/>
          </p:cNvSpPr>
          <p:nvPr>
            <p:ph type="body" sz="quarter" idx="10" hasCustomPrompt="1"/>
          </p:nvPr>
        </p:nvSpPr>
        <p:spPr>
          <a:xfrm>
            <a:off x="854243" y="1442368"/>
            <a:ext cx="3116178" cy="2516021"/>
          </a:xfrm>
          <a:prstGeom prst="rect">
            <a:avLst/>
          </a:prstGeom>
        </p:spPr>
        <p:txBody>
          <a:bodyPr/>
          <a:lstStyle>
            <a:lvl1pPr marL="0" indent="0">
              <a:lnSpc>
                <a:spcPts val="18000"/>
              </a:lnSpc>
              <a:spcBef>
                <a:spcPts val="0"/>
              </a:spcBef>
              <a:buFontTx/>
              <a:buNone/>
              <a:defRPr sz="18000" b="0" i="0" spc="-1200" baseline="0">
                <a:solidFill>
                  <a:srgbClr val="27AAE1"/>
                </a:solidFill>
                <a:latin typeface="Oswald Light" charset="0"/>
              </a:defRPr>
            </a:lvl1pPr>
          </a:lstStyle>
          <a:p>
            <a:pPr lvl="0"/>
            <a:r>
              <a:rPr lang="en-US" dirty="0"/>
              <a:t>3.2</a:t>
            </a:r>
          </a:p>
        </p:txBody>
      </p:sp>
      <p:sp>
        <p:nvSpPr>
          <p:cNvPr id="14" name="Text Placeholder 20"/>
          <p:cNvSpPr>
            <a:spLocks noGrp="1"/>
          </p:cNvSpPr>
          <p:nvPr>
            <p:ph type="body" sz="quarter" idx="12" hasCustomPrompt="1"/>
          </p:nvPr>
        </p:nvSpPr>
        <p:spPr>
          <a:xfrm>
            <a:off x="945902" y="867902"/>
            <a:ext cx="2146216" cy="311193"/>
          </a:xfrm>
          <a:prstGeom prst="rect">
            <a:avLst/>
          </a:prstGeom>
        </p:spPr>
        <p:txBody>
          <a:bodyPr/>
          <a:lstStyle>
            <a:lvl1pPr marL="0" indent="0">
              <a:buFontTx/>
              <a:buNone/>
              <a:defRPr sz="1800" baseline="0">
                <a:solidFill>
                  <a:schemeClr val="tx1"/>
                </a:solidFill>
                <a:latin typeface="Open Sans Semibold" charset="0"/>
              </a:defRPr>
            </a:lvl1pPr>
          </a:lstStyle>
          <a:p>
            <a:pPr lvl="0"/>
            <a:r>
              <a:rPr lang="en-US" dirty="0"/>
              <a:t>SECTION</a:t>
            </a:r>
          </a:p>
        </p:txBody>
      </p:sp>
    </p:spTree>
    <p:extLst>
      <p:ext uri="{BB962C8B-B14F-4D97-AF65-F5344CB8AC3E}">
        <p14:creationId xmlns:p14="http://schemas.microsoft.com/office/powerpoint/2010/main" val="122966765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cial-Quote Slide">
    <p:spTree>
      <p:nvGrpSpPr>
        <p:cNvPr id="1" name=""/>
        <p:cNvGrpSpPr/>
        <p:nvPr/>
      </p:nvGrpSpPr>
      <p:grpSpPr>
        <a:xfrm>
          <a:off x="0" y="0"/>
          <a:ext cx="0" cy="0"/>
          <a:chOff x="0" y="0"/>
          <a:chExt cx="0" cy="0"/>
        </a:xfrm>
      </p:grpSpPr>
      <p:sp>
        <p:nvSpPr>
          <p:cNvPr id="12" name="Text Placeholder 20"/>
          <p:cNvSpPr>
            <a:spLocks noGrp="1"/>
          </p:cNvSpPr>
          <p:nvPr>
            <p:ph type="body" sz="quarter" idx="13" hasCustomPrompt="1"/>
          </p:nvPr>
        </p:nvSpPr>
        <p:spPr>
          <a:xfrm>
            <a:off x="7134726" y="3657185"/>
            <a:ext cx="4215648" cy="721685"/>
          </a:xfrm>
          <a:prstGeom prst="rect">
            <a:avLst/>
          </a:prstGeom>
        </p:spPr>
        <p:txBody>
          <a:bodyPr/>
          <a:lstStyle>
            <a:lvl1pPr marL="0" indent="0">
              <a:lnSpc>
                <a:spcPts val="2200"/>
              </a:lnSpc>
              <a:spcBef>
                <a:spcPts val="0"/>
              </a:spcBef>
              <a:buFontTx/>
              <a:buNone/>
              <a:defRPr sz="1800" b="1" i="0" spc="0" baseline="0">
                <a:latin typeface="Open Sans" charset="0"/>
              </a:defRPr>
            </a:lvl1pPr>
          </a:lstStyle>
          <a:p>
            <a:pPr lvl="0"/>
            <a:r>
              <a:rPr lang="en-US" dirty="0"/>
              <a:t>Click to edit Subtitle Style Click to Edit Subtitle Style</a:t>
            </a:r>
          </a:p>
        </p:txBody>
      </p:sp>
      <p:sp>
        <p:nvSpPr>
          <p:cNvPr id="13" name="Text Placeholder 20"/>
          <p:cNvSpPr>
            <a:spLocks noGrp="1"/>
          </p:cNvSpPr>
          <p:nvPr>
            <p:ph type="body" sz="quarter" idx="14" hasCustomPrompt="1"/>
          </p:nvPr>
        </p:nvSpPr>
        <p:spPr>
          <a:xfrm>
            <a:off x="4319588" y="5437859"/>
            <a:ext cx="7030786" cy="866688"/>
          </a:xfrm>
          <a:prstGeom prst="rect">
            <a:avLst/>
          </a:prstGeom>
        </p:spPr>
        <p:txBody>
          <a:bodyPr/>
          <a:lstStyle>
            <a:lvl1pPr marL="0" indent="0">
              <a:lnSpc>
                <a:spcPts val="2000"/>
              </a:lnSpc>
              <a:spcBef>
                <a:spcPts val="0"/>
              </a:spcBef>
              <a:buFontTx/>
              <a:buNone/>
              <a:defRPr sz="1600" b="0" i="0" spc="0" baseline="0">
                <a:latin typeface="Open Sans Semibold" charset="0"/>
              </a:defRPr>
            </a:lvl1pPr>
          </a:lstStyle>
          <a:p>
            <a:pPr lvl="0"/>
            <a:r>
              <a:rPr lang="en-US" dirty="0"/>
              <a:t>Click to edit additional text here additional text here add special text here add special text here add special text here add special text here add special text here.</a:t>
            </a:r>
          </a:p>
        </p:txBody>
      </p:sp>
      <p:sp>
        <p:nvSpPr>
          <p:cNvPr id="15" name="Text Placeholder 20"/>
          <p:cNvSpPr>
            <a:spLocks noGrp="1"/>
          </p:cNvSpPr>
          <p:nvPr>
            <p:ph type="body" sz="quarter" idx="15" hasCustomPrompt="1"/>
          </p:nvPr>
        </p:nvSpPr>
        <p:spPr>
          <a:xfrm>
            <a:off x="4319588" y="1335088"/>
            <a:ext cx="7030786" cy="2322097"/>
          </a:xfrm>
          <a:prstGeom prst="rect">
            <a:avLst/>
          </a:prstGeom>
        </p:spPr>
        <p:txBody>
          <a:bodyPr/>
          <a:lstStyle>
            <a:lvl1pPr marL="0" indent="0">
              <a:lnSpc>
                <a:spcPts val="4200"/>
              </a:lnSpc>
              <a:spcBef>
                <a:spcPts val="0"/>
              </a:spcBef>
              <a:buFontTx/>
              <a:buNone/>
              <a:defRPr sz="3600" b="0" i="0" spc="0" baseline="0">
                <a:latin typeface="Oswald Light" charset="0"/>
              </a:defRPr>
            </a:lvl1pPr>
          </a:lstStyle>
          <a:p>
            <a:pPr lvl="0"/>
            <a:r>
              <a:rPr lang="en-US" dirty="0"/>
              <a:t>“Click to edit multiline quote or special text here click to edit multiline quote or text here click to edit text here edit multiline quote or text here click to edit text here.”</a:t>
            </a:r>
          </a:p>
        </p:txBody>
      </p:sp>
      <p:sp>
        <p:nvSpPr>
          <p:cNvPr id="17" name="Picture Placeholder 16"/>
          <p:cNvSpPr>
            <a:spLocks noGrp="1"/>
          </p:cNvSpPr>
          <p:nvPr>
            <p:ph type="pic" sz="quarter" idx="16" hasCustomPrompt="1"/>
          </p:nvPr>
        </p:nvSpPr>
        <p:spPr>
          <a:xfrm>
            <a:off x="0" y="0"/>
            <a:ext cx="4162425" cy="6858000"/>
          </a:xfrm>
          <a:prstGeom prst="rect">
            <a:avLst/>
          </a:prstGeom>
        </p:spPr>
        <p:txBody>
          <a:bodyPr/>
          <a:lstStyle/>
          <a:p>
            <a:r>
              <a:rPr lang="en-US" dirty="0"/>
              <a:t>PLACE PICTURE HERE</a:t>
            </a:r>
          </a:p>
        </p:txBody>
      </p:sp>
    </p:spTree>
    <p:extLst>
      <p:ext uri="{BB962C8B-B14F-4D97-AF65-F5344CB8AC3E}">
        <p14:creationId xmlns:p14="http://schemas.microsoft.com/office/powerpoint/2010/main" val="34676474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cial-sidebar slide">
    <p:spTree>
      <p:nvGrpSpPr>
        <p:cNvPr id="1" name=""/>
        <p:cNvGrpSpPr/>
        <p:nvPr/>
      </p:nvGrpSpPr>
      <p:grpSpPr>
        <a:xfrm>
          <a:off x="0" y="0"/>
          <a:ext cx="0" cy="0"/>
          <a:chOff x="0" y="0"/>
          <a:chExt cx="0" cy="0"/>
        </a:xfrm>
      </p:grpSpPr>
      <p:sp>
        <p:nvSpPr>
          <p:cNvPr id="13" name="Text Placeholder 20"/>
          <p:cNvSpPr>
            <a:spLocks noGrp="1"/>
          </p:cNvSpPr>
          <p:nvPr>
            <p:ph type="body" sz="quarter" idx="14" hasCustomPrompt="1"/>
          </p:nvPr>
        </p:nvSpPr>
        <p:spPr>
          <a:xfrm>
            <a:off x="977674" y="2758255"/>
            <a:ext cx="1972356" cy="2934974"/>
          </a:xfrm>
          <a:prstGeom prst="rect">
            <a:avLst/>
          </a:prstGeom>
        </p:spPr>
        <p:txBody>
          <a:bodyPr/>
          <a:lstStyle>
            <a:lvl1pPr marL="0" indent="0">
              <a:lnSpc>
                <a:spcPts val="2000"/>
              </a:lnSpc>
              <a:spcBef>
                <a:spcPts val="0"/>
              </a:spcBef>
              <a:buFontTx/>
              <a:buNone/>
              <a:defRPr sz="1600" b="0" i="0" spc="0" baseline="0">
                <a:latin typeface="Open Sans Semibold" charset="0"/>
              </a:defRPr>
            </a:lvl1pPr>
          </a:lstStyle>
          <a:p>
            <a:pPr lvl="0"/>
            <a:r>
              <a:rPr lang="en-US" dirty="0"/>
              <a:t>Click to edit additional text here additional text here add special text here add special text here add special text here add special text here.</a:t>
            </a:r>
          </a:p>
        </p:txBody>
      </p:sp>
      <p:sp>
        <p:nvSpPr>
          <p:cNvPr id="17" name="Picture Placeholder 16"/>
          <p:cNvSpPr>
            <a:spLocks noGrp="1"/>
          </p:cNvSpPr>
          <p:nvPr>
            <p:ph type="pic" sz="quarter" idx="16"/>
          </p:nvPr>
        </p:nvSpPr>
        <p:spPr>
          <a:xfrm>
            <a:off x="4158343" y="0"/>
            <a:ext cx="8033657" cy="6858000"/>
          </a:xfrm>
          <a:prstGeom prst="rect">
            <a:avLst/>
          </a:prstGeom>
        </p:spPr>
        <p:txBody>
          <a:bodyPr/>
          <a:lstStyle>
            <a:lvl1pPr algn="ctr">
              <a:defRPr/>
            </a:lvl1pPr>
          </a:lstStyle>
          <a:p>
            <a:endParaRPr lang="en-US" dirty="0"/>
          </a:p>
          <a:p>
            <a:endParaRPr lang="en-US" dirty="0"/>
          </a:p>
          <a:p>
            <a:endParaRPr lang="en-US" dirty="0"/>
          </a:p>
          <a:p>
            <a:endParaRPr lang="en-US" dirty="0"/>
          </a:p>
          <a:p>
            <a:endParaRPr lang="en-US" dirty="0"/>
          </a:p>
          <a:p>
            <a:endParaRPr lang="en-US" dirty="0"/>
          </a:p>
          <a:p>
            <a:r>
              <a:rPr lang="en-US" dirty="0"/>
              <a:t>PLACE PICTURE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8673" y="2704534"/>
            <a:ext cx="2148840" cy="53721"/>
          </a:xfrm>
          <a:prstGeom prst="rect">
            <a:avLst/>
          </a:prstGeom>
        </p:spPr>
      </p:pic>
      <p:sp>
        <p:nvSpPr>
          <p:cNvPr id="7" name="Text Placeholder 20"/>
          <p:cNvSpPr>
            <a:spLocks noGrp="1"/>
          </p:cNvSpPr>
          <p:nvPr>
            <p:ph type="body" sz="quarter" idx="10" hasCustomPrompt="1"/>
          </p:nvPr>
        </p:nvSpPr>
        <p:spPr>
          <a:xfrm>
            <a:off x="854243" y="680368"/>
            <a:ext cx="2063128" cy="2516021"/>
          </a:xfrm>
          <a:prstGeom prst="rect">
            <a:avLst/>
          </a:prstGeom>
        </p:spPr>
        <p:txBody>
          <a:bodyPr/>
          <a:lstStyle>
            <a:lvl1pPr marL="0" indent="0">
              <a:lnSpc>
                <a:spcPts val="18000"/>
              </a:lnSpc>
              <a:spcBef>
                <a:spcPts val="0"/>
              </a:spcBef>
              <a:buFontTx/>
              <a:buNone/>
              <a:defRPr sz="18000" b="0" i="0" spc="-1400" baseline="0">
                <a:solidFill>
                  <a:srgbClr val="27AAE1"/>
                </a:solidFill>
                <a:latin typeface="Oswald Light" charset="0"/>
              </a:defRPr>
            </a:lvl1pPr>
          </a:lstStyle>
          <a:p>
            <a:pPr lvl="0"/>
            <a:r>
              <a:rPr lang="en-US" dirty="0"/>
              <a:t>27</a:t>
            </a:r>
          </a:p>
        </p:txBody>
      </p:sp>
      <p:sp>
        <p:nvSpPr>
          <p:cNvPr id="8" name="Text Placeholder 20"/>
          <p:cNvSpPr>
            <a:spLocks noGrp="1"/>
          </p:cNvSpPr>
          <p:nvPr>
            <p:ph type="body" sz="quarter" idx="17" hasCustomPrompt="1"/>
          </p:nvPr>
        </p:nvSpPr>
        <p:spPr>
          <a:xfrm>
            <a:off x="2692597" y="-94978"/>
            <a:ext cx="949831" cy="1787429"/>
          </a:xfrm>
          <a:prstGeom prst="rect">
            <a:avLst/>
          </a:prstGeom>
        </p:spPr>
        <p:txBody>
          <a:bodyPr/>
          <a:lstStyle>
            <a:lvl1pPr marL="0" indent="0" fontAlgn="b">
              <a:lnSpc>
                <a:spcPts val="18000"/>
              </a:lnSpc>
              <a:spcBef>
                <a:spcPts val="0"/>
              </a:spcBef>
              <a:buFontTx/>
              <a:buNone/>
              <a:defRPr sz="8500" b="0" i="0" spc="-1400" baseline="0">
                <a:solidFill>
                  <a:srgbClr val="27AAE1"/>
                </a:solidFill>
                <a:latin typeface="Oswald Light" charset="0"/>
              </a:defRPr>
            </a:lvl1pPr>
          </a:lstStyle>
          <a:p>
            <a:pPr lvl="0"/>
            <a:r>
              <a:rPr lang="en-US" dirty="0"/>
              <a:t>%</a:t>
            </a:r>
          </a:p>
        </p:txBody>
      </p:sp>
    </p:spTree>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defRPr>
            </a:lvl2pPr>
          </a:lstStyle>
          <a:p>
            <a:pPr lvl="0"/>
            <a:r>
              <a:rPr lang="en-US" dirty="0"/>
              <a:t>Click to edit bulleted text list click to edit bulleted List click to edit bulleted list</a:t>
            </a:r>
          </a:p>
          <a:p>
            <a:pPr lvl="1"/>
            <a:endParaRPr lang="en-US" dirty="0"/>
          </a:p>
          <a:p>
            <a:pPr lvl="0"/>
            <a:r>
              <a:rPr lang="en-US" dirty="0"/>
              <a:t>Item number 2 in bulleted List</a:t>
            </a:r>
          </a:p>
          <a:p>
            <a:pPr lvl="1"/>
            <a:endParaRPr lang="en-US" dirty="0"/>
          </a:p>
          <a:p>
            <a:pPr lvl="0"/>
            <a:r>
              <a:rPr lang="en-US" dirty="0"/>
              <a:t>Item 3</a:t>
            </a:r>
          </a:p>
        </p:txBody>
      </p:sp>
    </p:spTree>
    <p:extLst>
      <p:ext uri="{BB962C8B-B14F-4D97-AF65-F5344CB8AC3E}">
        <p14:creationId xmlns:p14="http://schemas.microsoft.com/office/powerpoint/2010/main" val="405143349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09203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defRPr>
            </a:lvl2pPr>
            <a:lvl3pPr>
              <a:spcBef>
                <a:spcPts val="0"/>
              </a:spcBef>
              <a:spcAft>
                <a:spcPts val="600"/>
              </a:spcAft>
              <a:defRPr sz="1600">
                <a:latin typeface="Open Sans"/>
              </a:defRPr>
            </a:lvl3pPr>
          </a:lstStyle>
          <a:p>
            <a:pPr lvl="0"/>
            <a:r>
              <a:rPr lang="en-US" dirty="0"/>
              <a:t>Click to edit bulleted text list click to edit bulleted List click to edit bulleted list</a:t>
            </a:r>
          </a:p>
          <a:p>
            <a:pPr lvl="1"/>
            <a:r>
              <a:rPr lang="en-US" dirty="0"/>
              <a:t>d</a:t>
            </a:r>
          </a:p>
          <a:p>
            <a:pPr lvl="2"/>
            <a:r>
              <a:rPr lang="en-US" dirty="0">
                <a:latin typeface="Open Sans"/>
              </a:rPr>
              <a:t>d</a:t>
            </a:r>
            <a:endParaRPr lang="en-US" dirty="0"/>
          </a:p>
          <a:p>
            <a:pPr lvl="0"/>
            <a:r>
              <a:rPr lang="en-US" dirty="0"/>
              <a:t>Item number 2 in bulleted List</a:t>
            </a:r>
          </a:p>
          <a:p>
            <a:pPr lvl="1"/>
            <a:endParaRPr lang="en-US" dirty="0"/>
          </a:p>
          <a:p>
            <a:pPr lvl="0"/>
            <a:r>
              <a:rPr lang="en-US" dirty="0"/>
              <a:t>Item 3</a:t>
            </a:r>
          </a:p>
        </p:txBody>
      </p:sp>
    </p:spTree>
    <p:extLst>
      <p:ext uri="{BB962C8B-B14F-4D97-AF65-F5344CB8AC3E}">
        <p14:creationId xmlns:p14="http://schemas.microsoft.com/office/powerpoint/2010/main" val="100034645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theme" Target="../theme/theme8.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ject 2"/>
          <p:cNvSpPr/>
          <p:nvPr userDrawn="1"/>
        </p:nvSpPr>
        <p:spPr>
          <a:xfrm>
            <a:off x="4629150" y="0"/>
            <a:ext cx="756285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13" name="Picture 112"/>
          <p:cNvPicPr>
            <a:picLocks noChangeAspect="1"/>
          </p:cNvPicPr>
          <p:nvPr userDrawn="1"/>
        </p:nvPicPr>
        <p:blipFill>
          <a:blip r:embed="rId3"/>
          <a:stretch>
            <a:fillRect/>
          </a:stretch>
        </p:blipFill>
        <p:spPr>
          <a:xfrm>
            <a:off x="92489" y="2743200"/>
            <a:ext cx="4318000" cy="1371600"/>
          </a:xfrm>
          <a:prstGeom prst="rect">
            <a:avLst/>
          </a:prstGeom>
        </p:spPr>
      </p:pic>
      <p:pic>
        <p:nvPicPr>
          <p:cNvPr id="116" name="Picture 1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92619" y="280910"/>
            <a:ext cx="1504950" cy="364230"/>
          </a:xfrm>
          <a:prstGeom prst="rect">
            <a:avLst/>
          </a:prstGeom>
        </p:spPr>
      </p:pic>
      <p:pic>
        <p:nvPicPr>
          <p:cNvPr id="118" name="Picture 117"/>
          <p:cNvPicPr>
            <a:picLocks noChangeAspect="1"/>
          </p:cNvPicPr>
          <p:nvPr userDrawn="1"/>
        </p:nvPicPr>
        <p:blipFill>
          <a:blip r:embed="rId5">
            <a:alphaModFix amt="35000"/>
            <a:extLst>
              <a:ext uri="{28A0092B-C50C-407E-A947-70E740481C1C}">
                <a14:useLocalDpi xmlns:a14="http://schemas.microsoft.com/office/drawing/2010/main"/>
              </a:ext>
            </a:extLst>
          </a:blip>
          <a:stretch>
            <a:fillRect/>
          </a:stretch>
        </p:blipFill>
        <p:spPr>
          <a:xfrm>
            <a:off x="7770866" y="-304800"/>
            <a:ext cx="7687352" cy="7645400"/>
          </a:xfrm>
          <a:prstGeom prst="rect">
            <a:avLst/>
          </a:prstGeom>
        </p:spPr>
      </p:pic>
    </p:spTree>
    <p:extLst>
      <p:ext uri="{BB962C8B-B14F-4D97-AF65-F5344CB8AC3E}">
        <p14:creationId xmlns:p14="http://schemas.microsoft.com/office/powerpoint/2010/main" val="528676494"/>
      </p:ext>
    </p:extLst>
  </p:cSld>
  <p:clrMap bg1="lt1" tx1="dk1" bg2="lt2" tx2="dk2" accent1="accent1" accent2="accent2" accent3="accent3" accent4="accent4" accent5="accent5" accent6="accent6" hlink="hlink" folHlink="folHlink"/>
  <p:sldLayoutIdLst>
    <p:sldLayoutId id="2147483649"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1756844699"/>
      </p:ext>
    </p:extLst>
  </p:cSld>
  <p:clrMap bg1="lt1" tx1="dk1" bg2="lt2" tx2="dk2" accent1="accent1" accent2="accent2" accent3="accent3" accent4="accent4" accent5="accent5" accent6="accent6" hlink="hlink" folHlink="folHlink"/>
  <p:sldLayoutIdLst>
    <p:sldLayoutId id="2147483651" r:id="rId1"/>
    <p:sldLayoutId id="2147483659" r:id="rId2"/>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018673" y="6368380"/>
            <a:ext cx="990600" cy="365125"/>
          </a:xfrm>
          <a:prstGeom prst="rect">
            <a:avLst/>
          </a:prstGeo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object 2"/>
          <p:cNvSpPr/>
          <p:nvPr userDrawn="1"/>
        </p:nvSpPr>
        <p:spPr>
          <a:xfrm>
            <a:off x="4629150" y="0"/>
            <a:ext cx="756285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9" name="Rectangle 8"/>
          <p:cNvSpPr/>
          <p:nvPr userDrawn="1"/>
        </p:nvSpPr>
        <p:spPr>
          <a:xfrm>
            <a:off x="0" y="0"/>
            <a:ext cx="462915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8673" y="1213185"/>
            <a:ext cx="2148840" cy="53721"/>
          </a:xfrm>
          <a:prstGeom prst="rect">
            <a:avLst/>
          </a:prstGeom>
        </p:spPr>
      </p:pic>
      <p:pic>
        <p:nvPicPr>
          <p:cNvPr id="16" name="Picture 15"/>
          <p:cNvPicPr>
            <a:picLocks noChangeAspect="1"/>
          </p:cNvPicPr>
          <p:nvPr userDrawn="1"/>
        </p:nvPicPr>
        <p:blipFill>
          <a:blip r:embed="rId5">
            <a:alphaModFix amt="64000"/>
            <a:extLst>
              <a:ext uri="{28A0092B-C50C-407E-A947-70E740481C1C}">
                <a14:useLocalDpi xmlns:a14="http://schemas.microsoft.com/office/drawing/2010/main"/>
              </a:ext>
            </a:extLst>
          </a:blip>
          <a:stretch>
            <a:fillRect/>
          </a:stretch>
        </p:blipFill>
        <p:spPr>
          <a:xfrm>
            <a:off x="8702842" y="3549316"/>
            <a:ext cx="3797300" cy="2730500"/>
          </a:xfrm>
          <a:prstGeom prst="rect">
            <a:avLst/>
          </a:prstGeom>
        </p:spPr>
      </p:pic>
      <p:pic>
        <p:nvPicPr>
          <p:cNvPr id="18" name="Picture 17"/>
          <p:cNvPicPr>
            <a:picLocks noChangeAspect="1"/>
          </p:cNvPicPr>
          <p:nvPr userDrawn="1"/>
        </p:nvPicPr>
        <p:blipFill>
          <a:blip r:embed="rId6">
            <a:alphaModFix amt="19000"/>
            <a:extLst>
              <a:ext uri="{28A0092B-C50C-407E-A947-70E740481C1C}">
                <a14:useLocalDpi xmlns:a14="http://schemas.microsoft.com/office/drawing/2010/main"/>
              </a:ext>
            </a:extLst>
          </a:blip>
          <a:stretch>
            <a:fillRect/>
          </a:stretch>
        </p:blipFill>
        <p:spPr>
          <a:xfrm>
            <a:off x="7699542" y="2552366"/>
            <a:ext cx="4800600" cy="4724400"/>
          </a:xfrm>
          <a:prstGeom prst="rect">
            <a:avLst/>
          </a:prstGeom>
        </p:spPr>
      </p:pic>
    </p:spTree>
    <p:extLst>
      <p:ext uri="{BB962C8B-B14F-4D97-AF65-F5344CB8AC3E}">
        <p14:creationId xmlns:p14="http://schemas.microsoft.com/office/powerpoint/2010/main" val="1180569470"/>
      </p:ext>
    </p:extLst>
  </p:cSld>
  <p:clrMap bg1="lt1" tx1="dk1" bg2="lt2" tx2="dk2" accent1="accent1" accent2="accent2" accent3="accent3" accent4="accent4" accent5="accent5" accent6="accent6" hlink="hlink" folHlink="folHlink"/>
  <p:sldLayoutIdLst>
    <p:sldLayoutId id="2147483653" r:id="rId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spTree>
    <p:extLst>
      <p:ext uri="{BB962C8B-B14F-4D97-AF65-F5344CB8AC3E}">
        <p14:creationId xmlns:p14="http://schemas.microsoft.com/office/powerpoint/2010/main" val="58598838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3" r:id="rId3"/>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838306"/>
      </p:ext>
    </p:extLst>
  </p:cSld>
  <p:clrMap bg1="lt1" tx1="dk1" bg2="lt2" tx2="dk2" accent1="accent1" accent2="accent2" accent3="accent3" accent4="accent4" accent5="accent5" accent6="accent6" hlink="hlink" folHlink="folHlink"/>
  <p:sldLayoutIdLst>
    <p:sldLayoutId id="2147483658" r:id="rId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2745188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733104394"/>
      </p:ext>
    </p:extLst>
  </p:cSld>
  <p:clrMap bg1="lt1" tx1="dk1" bg2="lt2" tx2="dk2" accent1="accent1" accent2="accent2" accent3="accent3" accent4="accent4" accent5="accent5" accent6="accent6" hlink="hlink" folHlink="folHlink"/>
  <p:sldLayoutIdLst>
    <p:sldLayoutId id="2147483670"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3292240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ispor.org/Event/index/2018Baltimore"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dx.doi.org/10.1007/s40273-017-0584-3"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hyperlink" Target="http://eprints.whiterose.ac.uk/12254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326" y="2066299"/>
            <a:ext cx="6878053" cy="1162885"/>
          </a:xfrm>
        </p:spPr>
        <p:txBody>
          <a:bodyPr/>
          <a:lstStyle/>
          <a:p>
            <a:r>
              <a:rPr lang="en-GB" dirty="0" smtClean="0"/>
              <a:t>Identification</a:t>
            </a:r>
            <a:r>
              <a:rPr lang="en-GB" dirty="0"/>
              <a:t>, </a:t>
            </a:r>
            <a:r>
              <a:rPr lang="en-GB" dirty="0" smtClean="0"/>
              <a:t>Review </a:t>
            </a:r>
            <a:r>
              <a:rPr lang="en-GB" dirty="0"/>
              <a:t>and </a:t>
            </a:r>
            <a:r>
              <a:rPr lang="en-GB" dirty="0" smtClean="0"/>
              <a:t>Use </a:t>
            </a:r>
            <a:r>
              <a:rPr lang="en-GB" dirty="0"/>
              <a:t>of </a:t>
            </a:r>
            <a:r>
              <a:rPr lang="en-GB" dirty="0" smtClean="0"/>
              <a:t>Health State Utility (HSU) </a:t>
            </a:r>
            <a:r>
              <a:rPr lang="en-GB" dirty="0" smtClean="0"/>
              <a:t>D</a:t>
            </a:r>
            <a:r>
              <a:rPr lang="en-GB" dirty="0" smtClean="0"/>
              <a:t>ata </a:t>
            </a:r>
            <a:r>
              <a:rPr lang="en-GB" dirty="0"/>
              <a:t>in Cost-Effectiveness Models: </a:t>
            </a:r>
            <a:r>
              <a:rPr lang="en-GB" dirty="0" smtClean="0"/>
              <a:t> </a:t>
            </a:r>
            <a:r>
              <a:rPr lang="en-GB" i="1" dirty="0" smtClean="0">
                <a:solidFill>
                  <a:schemeClr val="tx1"/>
                </a:solidFill>
              </a:rPr>
              <a:t>Good </a:t>
            </a:r>
            <a:r>
              <a:rPr lang="en-GB" i="1" dirty="0">
                <a:solidFill>
                  <a:schemeClr val="tx1"/>
                </a:solidFill>
              </a:rPr>
              <a:t>Practices for Outcomes </a:t>
            </a:r>
            <a:r>
              <a:rPr lang="en-GB" i="1" dirty="0" smtClean="0">
                <a:solidFill>
                  <a:schemeClr val="tx1"/>
                </a:solidFill>
              </a:rPr>
              <a:t>Research Task Force</a:t>
            </a:r>
            <a:endParaRPr lang="en-US" i="1" dirty="0">
              <a:solidFill>
                <a:schemeClr val="tx1"/>
              </a:solidFill>
            </a:endParaRPr>
          </a:p>
        </p:txBody>
      </p:sp>
    </p:spTree>
    <p:extLst>
      <p:ext uri="{BB962C8B-B14F-4D97-AF65-F5344CB8AC3E}">
        <p14:creationId xmlns:p14="http://schemas.microsoft.com/office/powerpoint/2010/main" val="737933238"/>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50984" y="1130968"/>
            <a:ext cx="11384342" cy="568878"/>
          </a:xfrm>
        </p:spPr>
        <p:txBody>
          <a:bodyPr/>
          <a:lstStyle/>
          <a:p>
            <a:r>
              <a:rPr lang="en-US" dirty="0"/>
              <a:t>Current Reporting Standards: Cardiovascular disease example</a:t>
            </a:r>
          </a:p>
        </p:txBody>
      </p:sp>
      <p:sp>
        <p:nvSpPr>
          <p:cNvPr id="6" name="Text Placeholder 5"/>
          <p:cNvSpPr>
            <a:spLocks noGrp="1"/>
          </p:cNvSpPr>
          <p:nvPr>
            <p:ph type="body" sz="quarter" idx="13"/>
          </p:nvPr>
        </p:nvSpPr>
        <p:spPr>
          <a:xfrm>
            <a:off x="550984" y="1875692"/>
            <a:ext cx="10070124" cy="4548554"/>
          </a:xfrm>
        </p:spPr>
        <p:txBody>
          <a:bodyPr/>
          <a:lstStyle/>
          <a:p>
            <a:r>
              <a:rPr lang="en-US" sz="2800" dirty="0"/>
              <a:t>1/24 reported undertook literature review (limited details), </a:t>
            </a:r>
            <a:r>
              <a:rPr lang="en-US" sz="2800" dirty="0" smtClean="0"/>
              <a:t/>
            </a:r>
            <a:br>
              <a:rPr lang="en-US" sz="2800" dirty="0" smtClean="0"/>
            </a:br>
            <a:r>
              <a:rPr lang="en-US" sz="2800" dirty="0" smtClean="0"/>
              <a:t>1 </a:t>
            </a:r>
            <a:r>
              <a:rPr lang="en-US" sz="2800" dirty="0"/>
              <a:t>other referred to this review for their </a:t>
            </a:r>
            <a:r>
              <a:rPr lang="en-US" sz="2800" dirty="0" smtClean="0"/>
              <a:t>evidence</a:t>
            </a:r>
            <a:br>
              <a:rPr lang="en-US" sz="2800" dirty="0" smtClean="0"/>
            </a:br>
            <a:endParaRPr lang="en-US" sz="2800" dirty="0"/>
          </a:p>
          <a:p>
            <a:r>
              <a:rPr lang="en-US" sz="2800" dirty="0"/>
              <a:t>6/24 referenced original sources for all HSUs</a:t>
            </a:r>
          </a:p>
          <a:p>
            <a:pPr lvl="1"/>
            <a:r>
              <a:rPr lang="en-US" sz="2800" dirty="0"/>
              <a:t>18/24 referenced previous CE studies (as opposed to original sources)</a:t>
            </a:r>
          </a:p>
          <a:p>
            <a:pPr lvl="1"/>
            <a:r>
              <a:rPr lang="en-US" sz="2800" dirty="0"/>
              <a:t>7/24 required at least 3 iterations to track down original sources</a:t>
            </a:r>
          </a:p>
          <a:p>
            <a:pPr lvl="1"/>
            <a:r>
              <a:rPr lang="en-US" sz="2800" dirty="0"/>
              <a:t>13/24 used at least some HSU collected in 1990s (studies all published after 2014</a:t>
            </a:r>
            <a:r>
              <a:rPr lang="en-US" sz="2800" dirty="0" smtClean="0"/>
              <a:t>)</a:t>
            </a:r>
            <a:endParaRPr lang="en-US" sz="2800" dirty="0"/>
          </a:p>
        </p:txBody>
      </p:sp>
      <p:sp>
        <p:nvSpPr>
          <p:cNvPr id="2" name="TextBox 1">
            <a:extLst>
              <a:ext uri="{FF2B5EF4-FFF2-40B4-BE49-F238E27FC236}">
                <a16:creationId xmlns:a16="http://schemas.microsoft.com/office/drawing/2014/main" id="{FFC94290-8EAE-7A41-A4DC-5270C3793104}"/>
              </a:ext>
            </a:extLst>
          </p:cNvPr>
          <p:cNvSpPr txBox="1"/>
          <p:nvPr/>
        </p:nvSpPr>
        <p:spPr>
          <a:xfrm>
            <a:off x="335869" y="6401197"/>
            <a:ext cx="11856131" cy="276999"/>
          </a:xfrm>
          <a:prstGeom prst="rect">
            <a:avLst/>
          </a:prstGeom>
          <a:noFill/>
        </p:spPr>
        <p:txBody>
          <a:bodyPr wrap="none" rtlCol="0">
            <a:spAutoFit/>
          </a:bodyPr>
          <a:lstStyle/>
          <a:p>
            <a:r>
              <a:rPr lang="en-GB" sz="1200" dirty="0"/>
              <a:t>Ara R et al., Are current reporting standards used to describe health state utilities used in cost-effectiveness models satisfactory? Does this matter? Unpublished manuscript</a:t>
            </a:r>
          </a:p>
        </p:txBody>
      </p:sp>
    </p:spTree>
    <p:extLst>
      <p:ext uri="{BB962C8B-B14F-4D97-AF65-F5344CB8AC3E}">
        <p14:creationId xmlns:p14="http://schemas.microsoft.com/office/powerpoint/2010/main" val="205086283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50984" y="1130968"/>
            <a:ext cx="11384342" cy="568878"/>
          </a:xfrm>
        </p:spPr>
        <p:txBody>
          <a:bodyPr/>
          <a:lstStyle/>
          <a:p>
            <a:r>
              <a:rPr lang="en-US" dirty="0"/>
              <a:t>Current Reporting Standards: Cardiovascular disease example</a:t>
            </a:r>
          </a:p>
        </p:txBody>
      </p:sp>
      <p:sp>
        <p:nvSpPr>
          <p:cNvPr id="6" name="Text Placeholder 5"/>
          <p:cNvSpPr>
            <a:spLocks noGrp="1"/>
          </p:cNvSpPr>
          <p:nvPr>
            <p:ph type="body" sz="quarter" idx="13"/>
          </p:nvPr>
        </p:nvSpPr>
        <p:spPr>
          <a:xfrm>
            <a:off x="550984" y="1875692"/>
            <a:ext cx="10070124" cy="4548554"/>
          </a:xfrm>
        </p:spPr>
        <p:txBody>
          <a:bodyPr/>
          <a:lstStyle/>
          <a:p>
            <a:r>
              <a:rPr lang="en-US" sz="2800" dirty="0" smtClean="0"/>
              <a:t>4/24 </a:t>
            </a:r>
            <a:r>
              <a:rPr lang="en-US" sz="2800" dirty="0"/>
              <a:t>correctly reported all HSUs when checked against original </a:t>
            </a:r>
            <a:r>
              <a:rPr lang="en-US" sz="2800" dirty="0" smtClean="0"/>
              <a:t>sources</a:t>
            </a:r>
            <a:br>
              <a:rPr lang="en-US" sz="2800" dirty="0" smtClean="0"/>
            </a:br>
            <a:endParaRPr lang="en-US" sz="2800" dirty="0"/>
          </a:p>
          <a:p>
            <a:r>
              <a:rPr lang="en-US" sz="2800" dirty="0"/>
              <a:t>20/24 at least some HSUs could not be matched in references or original sources, or original sources could not be identified due to incorrect </a:t>
            </a:r>
            <a:r>
              <a:rPr lang="en-US" sz="2800" dirty="0" smtClean="0"/>
              <a:t>referencing</a:t>
            </a:r>
            <a:br>
              <a:rPr lang="en-US" sz="2800" dirty="0" smtClean="0"/>
            </a:br>
            <a:endParaRPr lang="en-US" sz="2800" dirty="0"/>
          </a:p>
          <a:p>
            <a:r>
              <a:rPr lang="en-US" sz="2800" dirty="0"/>
              <a:t>0/24 provided all basic details of sources (e.g. study type, sample size, age, details of health condition, time of data collection etc.)</a:t>
            </a:r>
          </a:p>
        </p:txBody>
      </p:sp>
      <p:sp>
        <p:nvSpPr>
          <p:cNvPr id="2" name="TextBox 1">
            <a:extLst>
              <a:ext uri="{FF2B5EF4-FFF2-40B4-BE49-F238E27FC236}">
                <a16:creationId xmlns:a16="http://schemas.microsoft.com/office/drawing/2014/main" id="{FFC94290-8EAE-7A41-A4DC-5270C3793104}"/>
              </a:ext>
            </a:extLst>
          </p:cNvPr>
          <p:cNvSpPr txBox="1"/>
          <p:nvPr/>
        </p:nvSpPr>
        <p:spPr>
          <a:xfrm>
            <a:off x="335869" y="6401197"/>
            <a:ext cx="11856131" cy="276999"/>
          </a:xfrm>
          <a:prstGeom prst="rect">
            <a:avLst/>
          </a:prstGeom>
          <a:noFill/>
        </p:spPr>
        <p:txBody>
          <a:bodyPr wrap="none" rtlCol="0">
            <a:spAutoFit/>
          </a:bodyPr>
          <a:lstStyle/>
          <a:p>
            <a:r>
              <a:rPr lang="en-GB" sz="1200" dirty="0"/>
              <a:t>Ara R et al., Are current reporting standards used to describe health state utilities used in cost-effectiveness models satisfactory? Does this matter? Unpublished manuscript</a:t>
            </a:r>
          </a:p>
        </p:txBody>
      </p:sp>
    </p:spTree>
    <p:extLst>
      <p:ext uri="{BB962C8B-B14F-4D97-AF65-F5344CB8AC3E}">
        <p14:creationId xmlns:p14="http://schemas.microsoft.com/office/powerpoint/2010/main" val="76699499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12</a:t>
            </a:fld>
            <a:endParaRPr lang="en-US"/>
          </a:p>
        </p:txBody>
      </p:sp>
      <p:sp>
        <p:nvSpPr>
          <p:cNvPr id="4" name="Text Placeholder 3"/>
          <p:cNvSpPr>
            <a:spLocks noGrp="1"/>
          </p:cNvSpPr>
          <p:nvPr>
            <p:ph type="body" sz="quarter" idx="13"/>
          </p:nvPr>
        </p:nvSpPr>
        <p:spPr>
          <a:xfrm>
            <a:off x="266218" y="2129742"/>
            <a:ext cx="3622875" cy="3718608"/>
          </a:xfrm>
        </p:spPr>
        <p:txBody>
          <a:bodyPr/>
          <a:lstStyle/>
          <a:p>
            <a:r>
              <a:rPr lang="en-US" sz="2800" dirty="0" smtClean="0"/>
              <a:t>Often HSU </a:t>
            </a:r>
            <a:r>
              <a:rPr lang="en-US" sz="2800" dirty="0" smtClean="0"/>
              <a:t>identification and selection is </a:t>
            </a:r>
            <a:r>
              <a:rPr lang="en-US" sz="2800" dirty="0" smtClean="0"/>
              <a:t>not </a:t>
            </a:r>
            <a:r>
              <a:rPr lang="en-US" sz="2800" dirty="0" smtClean="0"/>
              <a:t>a straightforward </a:t>
            </a:r>
            <a:r>
              <a:rPr lang="en-US" sz="2800" dirty="0" smtClean="0"/>
              <a:t>process.</a:t>
            </a:r>
            <a:endParaRPr lang="en-US" sz="2800" dirty="0" smtClean="0"/>
          </a:p>
        </p:txBody>
      </p:sp>
      <p:sp>
        <p:nvSpPr>
          <p:cNvPr id="5" name="Text Placeholder 4"/>
          <p:cNvSpPr>
            <a:spLocks noGrp="1"/>
          </p:cNvSpPr>
          <p:nvPr>
            <p:ph type="body" sz="quarter" idx="14"/>
          </p:nvPr>
        </p:nvSpPr>
        <p:spPr/>
        <p:txBody>
          <a:bodyPr/>
          <a:lstStyle/>
          <a:p>
            <a:endParaRPr lang="en-US"/>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983037" y="1130968"/>
            <a:ext cx="7331075" cy="5498465"/>
          </a:xfrm>
          <a:prstGeom prst="rect">
            <a:avLst/>
          </a:prstGeom>
        </p:spPr>
      </p:pic>
    </p:spTree>
    <p:extLst>
      <p:ext uri="{BB962C8B-B14F-4D97-AF65-F5344CB8AC3E}">
        <p14:creationId xmlns:p14="http://schemas.microsoft.com/office/powerpoint/2010/main" val="420677958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13</a:t>
            </a:fld>
            <a:endParaRPr lang="en-US"/>
          </a:p>
        </p:txBody>
      </p:sp>
      <p:sp>
        <p:nvSpPr>
          <p:cNvPr id="3" name="Text Placeholder 2"/>
          <p:cNvSpPr>
            <a:spLocks noGrp="1"/>
          </p:cNvSpPr>
          <p:nvPr>
            <p:ph type="body" sz="quarter" idx="10"/>
          </p:nvPr>
        </p:nvSpPr>
        <p:spPr/>
        <p:txBody>
          <a:bodyPr/>
          <a:lstStyle/>
          <a:p>
            <a:r>
              <a:rPr lang="en-US" sz="3200" dirty="0"/>
              <a:t>Searching</a:t>
            </a:r>
          </a:p>
        </p:txBody>
      </p:sp>
      <p:sp>
        <p:nvSpPr>
          <p:cNvPr id="6" name="Text Placeholder 5">
            <a:extLst>
              <a:ext uri="{FF2B5EF4-FFF2-40B4-BE49-F238E27FC236}">
                <a16:creationId xmlns:a16="http://schemas.microsoft.com/office/drawing/2014/main" id="{2CC07899-7A42-704A-A170-945F17C6B10C}"/>
              </a:ext>
            </a:extLst>
          </p:cNvPr>
          <p:cNvSpPr>
            <a:spLocks noGrp="1"/>
          </p:cNvSpPr>
          <p:nvPr>
            <p:ph type="body" sz="quarter" idx="13"/>
          </p:nvPr>
        </p:nvSpPr>
        <p:spPr>
          <a:xfrm>
            <a:off x="1296366" y="1782844"/>
            <a:ext cx="9525964" cy="4585536"/>
          </a:xfrm>
        </p:spPr>
        <p:txBody>
          <a:bodyPr/>
          <a:lstStyle/>
          <a:p>
            <a:r>
              <a:rPr lang="en-GB" sz="2800" dirty="0"/>
              <a:t>Wide range of sources may be appropriate</a:t>
            </a:r>
          </a:p>
          <a:p>
            <a:pPr lvl="1"/>
            <a:r>
              <a:rPr lang="en-GB" sz="2800" dirty="0"/>
              <a:t>Clinical trials</a:t>
            </a:r>
          </a:p>
          <a:p>
            <a:pPr lvl="1"/>
            <a:r>
              <a:rPr lang="en-GB" sz="2800" dirty="0"/>
              <a:t>Observational studies</a:t>
            </a:r>
          </a:p>
          <a:p>
            <a:pPr lvl="1"/>
            <a:r>
              <a:rPr lang="en-GB" sz="2800" dirty="0"/>
              <a:t>Registries </a:t>
            </a:r>
          </a:p>
          <a:p>
            <a:pPr lvl="1"/>
            <a:r>
              <a:rPr lang="en-GB" sz="2800" dirty="0"/>
              <a:t>Surveys </a:t>
            </a:r>
          </a:p>
          <a:p>
            <a:pPr lvl="1"/>
            <a:r>
              <a:rPr lang="en-GB" sz="2800" dirty="0"/>
              <a:t>Previous economic </a:t>
            </a:r>
            <a:r>
              <a:rPr lang="en-GB" sz="2800" dirty="0" smtClean="0"/>
              <a:t>evaluations</a:t>
            </a:r>
            <a:br>
              <a:rPr lang="en-GB" sz="2800" dirty="0" smtClean="0"/>
            </a:br>
            <a:endParaRPr lang="en-GB" sz="2800" dirty="0"/>
          </a:p>
          <a:p>
            <a:r>
              <a:rPr lang="en-GB" sz="2800" dirty="0"/>
              <a:t>Methods must accommodate </a:t>
            </a:r>
          </a:p>
          <a:p>
            <a:pPr lvl="1"/>
            <a:r>
              <a:rPr lang="en-GB" sz="2800" dirty="0"/>
              <a:t>Needs of the model</a:t>
            </a:r>
          </a:p>
          <a:p>
            <a:pPr lvl="1"/>
            <a:r>
              <a:rPr lang="en-GB" sz="2800" dirty="0"/>
              <a:t>Needs of the decision maker</a:t>
            </a:r>
          </a:p>
        </p:txBody>
      </p:sp>
    </p:spTree>
    <p:extLst>
      <p:ext uri="{BB962C8B-B14F-4D97-AF65-F5344CB8AC3E}">
        <p14:creationId xmlns:p14="http://schemas.microsoft.com/office/powerpoint/2010/main" val="3929719520"/>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F7C39F-5527-D343-92EC-D1280C79D1C7}"/>
              </a:ext>
            </a:extLst>
          </p:cNvPr>
          <p:cNvSpPr>
            <a:spLocks noGrp="1"/>
          </p:cNvSpPr>
          <p:nvPr>
            <p:ph type="sldNum" sz="quarter" idx="12"/>
          </p:nvPr>
        </p:nvSpPr>
        <p:spPr/>
        <p:txBody>
          <a:bodyPr/>
          <a:lstStyle/>
          <a:p>
            <a:fld id="{9C5188A2-9321-6042-A206-4A6E154C04BE}" type="slidenum">
              <a:rPr lang="en-US" smtClean="0"/>
              <a:pPr/>
              <a:t>14</a:t>
            </a:fld>
            <a:endParaRPr lang="en-US"/>
          </a:p>
        </p:txBody>
      </p:sp>
      <p:sp>
        <p:nvSpPr>
          <p:cNvPr id="6" name="Text Placeholder 5">
            <a:extLst>
              <a:ext uri="{FF2B5EF4-FFF2-40B4-BE49-F238E27FC236}">
                <a16:creationId xmlns:a16="http://schemas.microsoft.com/office/drawing/2014/main" id="{21F464D1-CBB5-9249-9818-EAE29EC5582E}"/>
              </a:ext>
            </a:extLst>
          </p:cNvPr>
          <p:cNvSpPr>
            <a:spLocks noGrp="1"/>
          </p:cNvSpPr>
          <p:nvPr>
            <p:ph type="body" sz="quarter" idx="10"/>
          </p:nvPr>
        </p:nvSpPr>
        <p:spPr/>
        <p:txBody>
          <a:bodyPr/>
          <a:lstStyle/>
          <a:p>
            <a:r>
              <a:rPr lang="en-GB" sz="3200" dirty="0"/>
              <a:t>Model development</a:t>
            </a:r>
          </a:p>
        </p:txBody>
      </p:sp>
      <p:sp>
        <p:nvSpPr>
          <p:cNvPr id="7" name="Text Placeholder 6">
            <a:extLst>
              <a:ext uri="{FF2B5EF4-FFF2-40B4-BE49-F238E27FC236}">
                <a16:creationId xmlns:a16="http://schemas.microsoft.com/office/drawing/2014/main" id="{FED3A3FE-70F0-4746-8627-BB053967186E}"/>
              </a:ext>
            </a:extLst>
          </p:cNvPr>
          <p:cNvSpPr>
            <a:spLocks noGrp="1"/>
          </p:cNvSpPr>
          <p:nvPr>
            <p:ph type="body" sz="quarter" idx="13"/>
          </p:nvPr>
        </p:nvSpPr>
        <p:spPr>
          <a:xfrm>
            <a:off x="381965" y="2037144"/>
            <a:ext cx="11366339" cy="4331236"/>
          </a:xfrm>
        </p:spPr>
        <p:txBody>
          <a:bodyPr/>
          <a:lstStyle/>
          <a:p>
            <a:r>
              <a:rPr lang="en-GB" sz="2800" dirty="0"/>
              <a:t>Model development often proceeds in an iterative </a:t>
            </a:r>
            <a:r>
              <a:rPr lang="en-GB" sz="2800" dirty="0" smtClean="0"/>
              <a:t>fashion.</a:t>
            </a:r>
            <a:br>
              <a:rPr lang="en-GB" sz="2800" dirty="0" smtClean="0"/>
            </a:br>
            <a:endParaRPr lang="en-GB" sz="2800" dirty="0"/>
          </a:p>
          <a:p>
            <a:r>
              <a:rPr lang="en-GB" sz="2800" dirty="0"/>
              <a:t>Searching &amp; identifying utilities is similar, the scope may change as model develops</a:t>
            </a:r>
          </a:p>
          <a:p>
            <a:pPr lvl="1"/>
            <a:r>
              <a:rPr lang="en-GB" sz="2800" dirty="0"/>
              <a:t>Modeller and information specialist must work together </a:t>
            </a:r>
            <a:r>
              <a:rPr lang="en-GB" sz="2800" dirty="0" smtClean="0"/>
              <a:t>closely.</a:t>
            </a:r>
            <a:br>
              <a:rPr lang="en-GB" sz="2800" dirty="0" smtClean="0"/>
            </a:br>
            <a:endParaRPr lang="en-GB" sz="2800" dirty="0"/>
          </a:p>
          <a:p>
            <a:r>
              <a:rPr lang="en-GB" sz="2800" dirty="0"/>
              <a:t>Initial focused searches may be broadened in later </a:t>
            </a:r>
            <a:r>
              <a:rPr lang="en-GB" sz="2800" dirty="0" smtClean="0"/>
              <a:t>iterations.</a:t>
            </a:r>
            <a:endParaRPr lang="en-GB" sz="2800" dirty="0"/>
          </a:p>
          <a:p>
            <a:endParaRPr lang="en-GB" sz="2800" dirty="0"/>
          </a:p>
        </p:txBody>
      </p:sp>
    </p:spTree>
    <p:extLst>
      <p:ext uri="{BB962C8B-B14F-4D97-AF65-F5344CB8AC3E}">
        <p14:creationId xmlns:p14="http://schemas.microsoft.com/office/powerpoint/2010/main" val="1912514118"/>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4279B-8C9C-2E47-8995-C8953BE04A98}"/>
              </a:ext>
            </a:extLst>
          </p:cNvPr>
          <p:cNvSpPr>
            <a:spLocks noGrp="1"/>
          </p:cNvSpPr>
          <p:nvPr>
            <p:ph type="sldNum" sz="quarter" idx="12"/>
          </p:nvPr>
        </p:nvSpPr>
        <p:spPr/>
        <p:txBody>
          <a:bodyPr/>
          <a:lstStyle/>
          <a:p>
            <a:fld id="{9C5188A2-9321-6042-A206-4A6E154C04BE}" type="slidenum">
              <a:rPr lang="en-US" smtClean="0"/>
              <a:pPr/>
              <a:t>15</a:t>
            </a:fld>
            <a:endParaRPr lang="en-US"/>
          </a:p>
        </p:txBody>
      </p:sp>
      <p:sp>
        <p:nvSpPr>
          <p:cNvPr id="3" name="Text Placeholder 2">
            <a:extLst>
              <a:ext uri="{FF2B5EF4-FFF2-40B4-BE49-F238E27FC236}">
                <a16:creationId xmlns:a16="http://schemas.microsoft.com/office/drawing/2014/main" id="{671145C3-BDB5-9741-9EC3-1709C8BF3B43}"/>
              </a:ext>
            </a:extLst>
          </p:cNvPr>
          <p:cNvSpPr>
            <a:spLocks noGrp="1"/>
          </p:cNvSpPr>
          <p:nvPr>
            <p:ph type="body" sz="quarter" idx="10"/>
          </p:nvPr>
        </p:nvSpPr>
        <p:spPr/>
        <p:txBody>
          <a:bodyPr/>
          <a:lstStyle/>
          <a:p>
            <a:r>
              <a:rPr lang="en-GB" sz="3200" dirty="0"/>
              <a:t>Scope of searches</a:t>
            </a:r>
          </a:p>
        </p:txBody>
      </p:sp>
      <p:sp>
        <p:nvSpPr>
          <p:cNvPr id="4" name="Text Placeholder 3">
            <a:extLst>
              <a:ext uri="{FF2B5EF4-FFF2-40B4-BE49-F238E27FC236}">
                <a16:creationId xmlns:a16="http://schemas.microsoft.com/office/drawing/2014/main" id="{3DF30917-1788-0543-9C7D-59A7653B9D69}"/>
              </a:ext>
            </a:extLst>
          </p:cNvPr>
          <p:cNvSpPr>
            <a:spLocks noGrp="1"/>
          </p:cNvSpPr>
          <p:nvPr>
            <p:ph type="body" sz="quarter" idx="13"/>
          </p:nvPr>
        </p:nvSpPr>
        <p:spPr>
          <a:xfrm>
            <a:off x="335666" y="1782501"/>
            <a:ext cx="11528386" cy="4479403"/>
          </a:xfrm>
        </p:spPr>
        <p:txBody>
          <a:bodyPr/>
          <a:lstStyle/>
          <a:p>
            <a:r>
              <a:rPr lang="en-GB" sz="2800" dirty="0"/>
              <a:t>Evidence relevant to a </a:t>
            </a:r>
            <a:r>
              <a:rPr lang="en-GB" sz="2800" dirty="0" smtClean="0"/>
              <a:t>model</a:t>
            </a:r>
            <a:br>
              <a:rPr lang="en-GB" sz="2800" dirty="0" smtClean="0"/>
            </a:br>
            <a:endParaRPr lang="en-GB" sz="2800" dirty="0"/>
          </a:p>
          <a:p>
            <a:r>
              <a:rPr lang="en-GB" sz="2800" dirty="0"/>
              <a:t>All health states and aspects of treatment and management that might impact on health-related quality of life (HRQL</a:t>
            </a:r>
            <a:r>
              <a:rPr lang="en-GB" sz="2800" dirty="0" smtClean="0"/>
              <a:t>)</a:t>
            </a:r>
            <a:br>
              <a:rPr lang="en-GB" sz="2800" dirty="0" smtClean="0"/>
            </a:br>
            <a:r>
              <a:rPr lang="en-GB" sz="2800" dirty="0" smtClean="0"/>
              <a:t>	e.g</a:t>
            </a:r>
            <a:r>
              <a:rPr lang="en-GB" sz="2800" dirty="0"/>
              <a:t>. prophylactic treatments must include possible events  in the </a:t>
            </a:r>
            <a:r>
              <a:rPr lang="en-GB" sz="2800" dirty="0" smtClean="0"/>
              <a:t>	future</a:t>
            </a:r>
            <a:br>
              <a:rPr lang="en-GB" sz="2800" dirty="0" smtClean="0"/>
            </a:br>
            <a:endParaRPr lang="en-GB" sz="2800" dirty="0"/>
          </a:p>
          <a:p>
            <a:r>
              <a:rPr lang="en-GB" sz="2800" dirty="0"/>
              <a:t>Different to standard SR approach </a:t>
            </a:r>
          </a:p>
          <a:p>
            <a:pPr lvl="1"/>
            <a:r>
              <a:rPr lang="en-GB" sz="2800" dirty="0"/>
              <a:t>Standard SR approach Population – Intervention – Comparison – Outcomes (PICO)</a:t>
            </a:r>
          </a:p>
          <a:p>
            <a:pPr lvl="1"/>
            <a:r>
              <a:rPr lang="en-GB" sz="2800" dirty="0"/>
              <a:t>Focus here more constrained by model needs</a:t>
            </a:r>
          </a:p>
          <a:p>
            <a:pPr lvl="1"/>
            <a:endParaRPr lang="en-GB" sz="2800" dirty="0"/>
          </a:p>
        </p:txBody>
      </p:sp>
    </p:spTree>
    <p:extLst>
      <p:ext uri="{BB962C8B-B14F-4D97-AF65-F5344CB8AC3E}">
        <p14:creationId xmlns:p14="http://schemas.microsoft.com/office/powerpoint/2010/main" val="15191331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637F06-F8AC-754A-AAEC-2E960B0C131E}"/>
              </a:ext>
            </a:extLst>
          </p:cNvPr>
          <p:cNvSpPr>
            <a:spLocks noGrp="1"/>
          </p:cNvSpPr>
          <p:nvPr>
            <p:ph type="sldNum" sz="quarter" idx="12"/>
          </p:nvPr>
        </p:nvSpPr>
        <p:spPr/>
        <p:txBody>
          <a:bodyPr/>
          <a:lstStyle/>
          <a:p>
            <a:fld id="{9C5188A2-9321-6042-A206-4A6E154C04BE}" type="slidenum">
              <a:rPr lang="en-US" smtClean="0"/>
              <a:pPr/>
              <a:t>16</a:t>
            </a:fld>
            <a:endParaRPr lang="en-US"/>
          </a:p>
        </p:txBody>
      </p:sp>
      <p:sp>
        <p:nvSpPr>
          <p:cNvPr id="3" name="Text Placeholder 2">
            <a:extLst>
              <a:ext uri="{FF2B5EF4-FFF2-40B4-BE49-F238E27FC236}">
                <a16:creationId xmlns:a16="http://schemas.microsoft.com/office/drawing/2014/main" id="{4A96E6F0-08E7-5540-83E7-A1033E70DCB2}"/>
              </a:ext>
            </a:extLst>
          </p:cNvPr>
          <p:cNvSpPr>
            <a:spLocks noGrp="1"/>
          </p:cNvSpPr>
          <p:nvPr>
            <p:ph type="body" sz="quarter" idx="10"/>
          </p:nvPr>
        </p:nvSpPr>
        <p:spPr>
          <a:xfrm>
            <a:off x="1622967" y="887900"/>
            <a:ext cx="7187448" cy="1022266"/>
          </a:xfrm>
        </p:spPr>
        <p:txBody>
          <a:bodyPr/>
          <a:lstStyle/>
          <a:p>
            <a:r>
              <a:rPr lang="en-GB" sz="3200" dirty="0"/>
              <a:t>Search scope</a:t>
            </a:r>
          </a:p>
        </p:txBody>
      </p:sp>
      <p:sp>
        <p:nvSpPr>
          <p:cNvPr id="4" name="Text Placeholder 3">
            <a:extLst>
              <a:ext uri="{FF2B5EF4-FFF2-40B4-BE49-F238E27FC236}">
                <a16:creationId xmlns:a16="http://schemas.microsoft.com/office/drawing/2014/main" id="{71C2EED7-D1F0-824B-BCEA-FE2BCB4410BF}"/>
              </a:ext>
            </a:extLst>
          </p:cNvPr>
          <p:cNvSpPr>
            <a:spLocks noGrp="1"/>
          </p:cNvSpPr>
          <p:nvPr>
            <p:ph type="body" sz="quarter" idx="13"/>
          </p:nvPr>
        </p:nvSpPr>
        <p:spPr>
          <a:xfrm>
            <a:off x="914400" y="1551008"/>
            <a:ext cx="11111696" cy="4919240"/>
          </a:xfrm>
        </p:spPr>
        <p:txBody>
          <a:bodyPr/>
          <a:lstStyle/>
          <a:p>
            <a:r>
              <a:rPr lang="en-GB" sz="2800" dirty="0"/>
              <a:t>Searches should </a:t>
            </a:r>
            <a:r>
              <a:rPr lang="en-GB" sz="2800" dirty="0" smtClean="0"/>
              <a:t>consider:</a:t>
            </a:r>
            <a:endParaRPr lang="en-GB" sz="2800" dirty="0"/>
          </a:p>
          <a:p>
            <a:pPr lvl="1"/>
            <a:r>
              <a:rPr lang="en-GB" sz="2800" dirty="0"/>
              <a:t>Health state descriptions within the model </a:t>
            </a:r>
          </a:p>
          <a:p>
            <a:pPr lvl="1"/>
            <a:r>
              <a:rPr lang="en-GB" sz="2800" dirty="0"/>
              <a:t>Treatment effects of interventions and comparators of interest (treatment benefits and adverse effects)</a:t>
            </a:r>
          </a:p>
          <a:p>
            <a:pPr lvl="1"/>
            <a:r>
              <a:rPr lang="en-GB" sz="2800" dirty="0"/>
              <a:t>Treatment effects and management at all stages of the clinical pathway included in the model </a:t>
            </a:r>
          </a:p>
          <a:p>
            <a:pPr lvl="1"/>
            <a:r>
              <a:rPr lang="en-GB" sz="2800" dirty="0"/>
              <a:t>Carer utilities</a:t>
            </a:r>
          </a:p>
          <a:p>
            <a:pPr lvl="1"/>
            <a:r>
              <a:rPr lang="en-GB" sz="2800" dirty="0"/>
              <a:t>Comorbidities</a:t>
            </a:r>
          </a:p>
          <a:p>
            <a:pPr lvl="1"/>
            <a:r>
              <a:rPr lang="en-GB" sz="2800" dirty="0"/>
              <a:t>Concurrent clinical events/sequelae</a:t>
            </a:r>
          </a:p>
          <a:p>
            <a:pPr lvl="1"/>
            <a:r>
              <a:rPr lang="en-GB" sz="2800" dirty="0"/>
              <a:t>General population norms</a:t>
            </a:r>
          </a:p>
          <a:p>
            <a:pPr lvl="1"/>
            <a:r>
              <a:rPr lang="en-GB" sz="2800" dirty="0"/>
              <a:t>Moderators that might affect quality of life e.g., method of administration, treatment setting </a:t>
            </a:r>
          </a:p>
          <a:p>
            <a:endParaRPr lang="en-GB" dirty="0"/>
          </a:p>
        </p:txBody>
      </p:sp>
    </p:spTree>
    <p:extLst>
      <p:ext uri="{BB962C8B-B14F-4D97-AF65-F5344CB8AC3E}">
        <p14:creationId xmlns:p14="http://schemas.microsoft.com/office/powerpoint/2010/main" val="2800941704"/>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EC77F-CD3C-4B45-8D1B-92E0CDA3F151}"/>
              </a:ext>
            </a:extLst>
          </p:cNvPr>
          <p:cNvSpPr>
            <a:spLocks noGrp="1"/>
          </p:cNvSpPr>
          <p:nvPr>
            <p:ph type="sldNum" sz="quarter" idx="12"/>
          </p:nvPr>
        </p:nvSpPr>
        <p:spPr/>
        <p:txBody>
          <a:bodyPr/>
          <a:lstStyle/>
          <a:p>
            <a:fld id="{9C5188A2-9321-6042-A206-4A6E154C04BE}" type="slidenum">
              <a:rPr lang="en-US" smtClean="0"/>
              <a:pPr/>
              <a:t>17</a:t>
            </a:fld>
            <a:endParaRPr lang="en-US"/>
          </a:p>
        </p:txBody>
      </p:sp>
      <p:sp>
        <p:nvSpPr>
          <p:cNvPr id="6" name="Text Placeholder 5">
            <a:extLst>
              <a:ext uri="{FF2B5EF4-FFF2-40B4-BE49-F238E27FC236}">
                <a16:creationId xmlns:a16="http://schemas.microsoft.com/office/drawing/2014/main" id="{757838BF-6B6E-324B-8740-516C06439548}"/>
              </a:ext>
            </a:extLst>
          </p:cNvPr>
          <p:cNvSpPr>
            <a:spLocks noGrp="1"/>
          </p:cNvSpPr>
          <p:nvPr>
            <p:ph type="body" sz="quarter" idx="10"/>
          </p:nvPr>
        </p:nvSpPr>
        <p:spPr>
          <a:xfrm>
            <a:off x="1458410" y="983848"/>
            <a:ext cx="7432927" cy="1169386"/>
          </a:xfrm>
        </p:spPr>
        <p:txBody>
          <a:bodyPr/>
          <a:lstStyle/>
          <a:p>
            <a:r>
              <a:rPr lang="en-GB" sz="3200" dirty="0"/>
              <a:t>Considerations when searching</a:t>
            </a:r>
          </a:p>
        </p:txBody>
      </p:sp>
      <p:sp>
        <p:nvSpPr>
          <p:cNvPr id="7" name="Text Placeholder 6">
            <a:extLst>
              <a:ext uri="{FF2B5EF4-FFF2-40B4-BE49-F238E27FC236}">
                <a16:creationId xmlns:a16="http://schemas.microsoft.com/office/drawing/2014/main" id="{2D3FAD8A-459E-EA4E-8F6F-88CC4992921D}"/>
              </a:ext>
            </a:extLst>
          </p:cNvPr>
          <p:cNvSpPr>
            <a:spLocks noGrp="1"/>
          </p:cNvSpPr>
          <p:nvPr>
            <p:ph type="body" sz="quarter" idx="13"/>
          </p:nvPr>
        </p:nvSpPr>
        <p:spPr>
          <a:xfrm>
            <a:off x="324091" y="1898248"/>
            <a:ext cx="11539959" cy="4470132"/>
          </a:xfrm>
        </p:spPr>
        <p:txBody>
          <a:bodyPr/>
          <a:lstStyle/>
          <a:p>
            <a:r>
              <a:rPr lang="en-GB" sz="2800" dirty="0"/>
              <a:t>Exhaustive searching for every parameter is not </a:t>
            </a:r>
            <a:r>
              <a:rPr lang="en-GB" sz="2800" dirty="0" smtClean="0"/>
              <a:t>efficient.</a:t>
            </a:r>
            <a:br>
              <a:rPr lang="en-GB" sz="2800" dirty="0" smtClean="0"/>
            </a:br>
            <a:endParaRPr lang="en-GB" sz="2800" dirty="0"/>
          </a:p>
          <a:p>
            <a:r>
              <a:rPr lang="en-GB" sz="2800" dirty="0"/>
              <a:t>Which states drive model results?</a:t>
            </a:r>
          </a:p>
          <a:p>
            <a:pPr lvl="1"/>
            <a:r>
              <a:rPr lang="en-GB" sz="2800" dirty="0"/>
              <a:t>Focus resources here</a:t>
            </a:r>
          </a:p>
          <a:p>
            <a:pPr lvl="1"/>
            <a:r>
              <a:rPr lang="en-GB" sz="2800" i="1" dirty="0"/>
              <a:t>Value of information </a:t>
            </a:r>
            <a:r>
              <a:rPr lang="en-GB" sz="2800" i="1" dirty="0" smtClean="0"/>
              <a:t>(VOI) </a:t>
            </a:r>
            <a:r>
              <a:rPr lang="en-GB" sz="2800" dirty="0" smtClean="0"/>
              <a:t>could </a:t>
            </a:r>
            <a:r>
              <a:rPr lang="en-GB" sz="2800" dirty="0"/>
              <a:t>inform when to stop </a:t>
            </a:r>
            <a:r>
              <a:rPr lang="en-GB" sz="2800" dirty="0" smtClean="0"/>
              <a:t>searching*.</a:t>
            </a:r>
            <a:br>
              <a:rPr lang="en-GB" sz="2800" dirty="0" smtClean="0"/>
            </a:br>
            <a:endParaRPr lang="en-GB" sz="2800" dirty="0"/>
          </a:p>
          <a:p>
            <a:r>
              <a:rPr lang="en-GB" sz="2800" dirty="0"/>
              <a:t>Transparency </a:t>
            </a:r>
          </a:p>
          <a:p>
            <a:pPr lvl="1"/>
            <a:r>
              <a:rPr lang="en-GB" sz="2800" dirty="0"/>
              <a:t>Not cherry picking</a:t>
            </a:r>
          </a:p>
          <a:p>
            <a:pPr marL="0" indent="0">
              <a:buNone/>
            </a:pPr>
            <a:r>
              <a:rPr lang="en-GB" dirty="0"/>
              <a:t/>
            </a:r>
            <a:br>
              <a:rPr lang="en-GB" dirty="0"/>
            </a:br>
            <a:r>
              <a:rPr lang="en-GB" dirty="0" smtClean="0"/>
              <a:t>* ISPOR publishing 2 VOI Good Practices Task Force Reports in August issue of </a:t>
            </a:r>
            <a:r>
              <a:rPr lang="en-GB" i="1" dirty="0" smtClean="0"/>
              <a:t>Value in Health. </a:t>
            </a:r>
            <a:endParaRPr lang="en-GB" i="1" dirty="0"/>
          </a:p>
        </p:txBody>
      </p:sp>
    </p:spTree>
    <p:extLst>
      <p:ext uri="{BB962C8B-B14F-4D97-AF65-F5344CB8AC3E}">
        <p14:creationId xmlns:p14="http://schemas.microsoft.com/office/powerpoint/2010/main" val="387053051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3CC918-CE0B-7E4E-92B7-ED8513A3BF18}"/>
              </a:ext>
            </a:extLst>
          </p:cNvPr>
          <p:cNvSpPr>
            <a:spLocks noGrp="1"/>
          </p:cNvSpPr>
          <p:nvPr>
            <p:ph type="sldNum" sz="quarter" idx="12"/>
          </p:nvPr>
        </p:nvSpPr>
        <p:spPr/>
        <p:txBody>
          <a:bodyPr/>
          <a:lstStyle/>
          <a:p>
            <a:fld id="{9C5188A2-9321-6042-A206-4A6E154C04BE}" type="slidenum">
              <a:rPr lang="en-US" smtClean="0"/>
              <a:pPr/>
              <a:t>18</a:t>
            </a:fld>
            <a:endParaRPr lang="en-US"/>
          </a:p>
        </p:txBody>
      </p:sp>
      <p:sp>
        <p:nvSpPr>
          <p:cNvPr id="6" name="Text Placeholder 5">
            <a:extLst>
              <a:ext uri="{FF2B5EF4-FFF2-40B4-BE49-F238E27FC236}">
                <a16:creationId xmlns:a16="http://schemas.microsoft.com/office/drawing/2014/main" id="{50463174-CF6C-824C-AB0E-A6E3F0D107AF}"/>
              </a:ext>
            </a:extLst>
          </p:cNvPr>
          <p:cNvSpPr>
            <a:spLocks noGrp="1"/>
          </p:cNvSpPr>
          <p:nvPr>
            <p:ph type="body" sz="quarter" idx="10"/>
          </p:nvPr>
        </p:nvSpPr>
        <p:spPr/>
        <p:txBody>
          <a:bodyPr/>
          <a:lstStyle/>
          <a:p>
            <a:r>
              <a:rPr lang="en-GB" sz="3200" dirty="0"/>
              <a:t>Reviewing</a:t>
            </a:r>
          </a:p>
        </p:txBody>
      </p:sp>
      <p:sp>
        <p:nvSpPr>
          <p:cNvPr id="7" name="Text Placeholder 6">
            <a:extLst>
              <a:ext uri="{FF2B5EF4-FFF2-40B4-BE49-F238E27FC236}">
                <a16:creationId xmlns:a16="http://schemas.microsoft.com/office/drawing/2014/main" id="{ED5C82AD-0B28-E14C-A971-09D82398044E}"/>
              </a:ext>
            </a:extLst>
          </p:cNvPr>
          <p:cNvSpPr>
            <a:spLocks noGrp="1"/>
          </p:cNvSpPr>
          <p:nvPr>
            <p:ph type="body" sz="quarter" idx="13"/>
          </p:nvPr>
        </p:nvSpPr>
        <p:spPr>
          <a:xfrm>
            <a:off x="787078" y="2153234"/>
            <a:ext cx="10602411" cy="3981348"/>
          </a:xfrm>
        </p:spPr>
        <p:txBody>
          <a:bodyPr/>
          <a:lstStyle/>
          <a:p>
            <a:r>
              <a:rPr lang="en-GB" sz="2800" dirty="0"/>
              <a:t>Study population matches model</a:t>
            </a:r>
            <a:r>
              <a:rPr lang="en-GB" sz="2800" dirty="0" smtClean="0"/>
              <a:t>?</a:t>
            </a:r>
            <a:br>
              <a:rPr lang="en-GB" sz="2800" dirty="0" smtClean="0"/>
            </a:br>
            <a:endParaRPr lang="en-GB" sz="2800" dirty="0"/>
          </a:p>
          <a:p>
            <a:r>
              <a:rPr lang="en-GB" sz="2800" dirty="0"/>
              <a:t>Sample size/ response rates/ loss to follow up/ missing </a:t>
            </a:r>
            <a:r>
              <a:rPr lang="en-GB" sz="2800" dirty="0" smtClean="0"/>
              <a:t>data</a:t>
            </a:r>
            <a:br>
              <a:rPr lang="en-GB" sz="2800" dirty="0" smtClean="0"/>
            </a:br>
            <a:endParaRPr lang="en-GB" sz="2800" dirty="0"/>
          </a:p>
          <a:p>
            <a:r>
              <a:rPr lang="en-GB" sz="2800" dirty="0"/>
              <a:t>Proximity of data collection to event</a:t>
            </a:r>
            <a:r>
              <a:rPr lang="en-GB" sz="2800" dirty="0" smtClean="0"/>
              <a:t>?</a:t>
            </a:r>
            <a:br>
              <a:rPr lang="en-GB" sz="2800" dirty="0" smtClean="0"/>
            </a:br>
            <a:endParaRPr lang="en-GB" sz="2800" dirty="0"/>
          </a:p>
          <a:p>
            <a:r>
              <a:rPr lang="en-GB" sz="2800" dirty="0"/>
              <a:t>Appropriateness of the measure (e.g. EQ-5D </a:t>
            </a:r>
            <a:r>
              <a:rPr lang="en-GB" sz="2800" dirty="0" err="1"/>
              <a:t>etc</a:t>
            </a:r>
            <a:r>
              <a:rPr lang="en-GB" sz="2800" dirty="0" smtClean="0"/>
              <a:t>)</a:t>
            </a:r>
            <a:br>
              <a:rPr lang="en-GB" sz="2800" dirty="0" smtClean="0"/>
            </a:br>
            <a:endParaRPr lang="en-GB" sz="2800" dirty="0"/>
          </a:p>
          <a:p>
            <a:r>
              <a:rPr lang="en-GB" sz="2800" dirty="0"/>
              <a:t>Any evidence that the measure is inappropriate for disease area?</a:t>
            </a:r>
          </a:p>
          <a:p>
            <a:endParaRPr lang="en-GB" dirty="0"/>
          </a:p>
        </p:txBody>
      </p:sp>
    </p:spTree>
    <p:extLst>
      <p:ext uri="{BB962C8B-B14F-4D97-AF65-F5344CB8AC3E}">
        <p14:creationId xmlns:p14="http://schemas.microsoft.com/office/powerpoint/2010/main" val="250474871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861735-5BB9-0D43-86CE-6B5290B96492}"/>
              </a:ext>
            </a:extLst>
          </p:cNvPr>
          <p:cNvSpPr>
            <a:spLocks noGrp="1"/>
          </p:cNvSpPr>
          <p:nvPr>
            <p:ph type="sldNum" sz="quarter" idx="12"/>
          </p:nvPr>
        </p:nvSpPr>
        <p:spPr/>
        <p:txBody>
          <a:bodyPr/>
          <a:lstStyle/>
          <a:p>
            <a:fld id="{9C5188A2-9321-6042-A206-4A6E154C04BE}" type="slidenum">
              <a:rPr lang="en-US" smtClean="0"/>
              <a:pPr/>
              <a:t>19</a:t>
            </a:fld>
            <a:endParaRPr lang="en-US"/>
          </a:p>
        </p:txBody>
      </p:sp>
      <p:sp>
        <p:nvSpPr>
          <p:cNvPr id="3" name="Text Placeholder 2">
            <a:extLst>
              <a:ext uri="{FF2B5EF4-FFF2-40B4-BE49-F238E27FC236}">
                <a16:creationId xmlns:a16="http://schemas.microsoft.com/office/drawing/2014/main" id="{8730134C-96F2-604D-8A44-C256F06B61E5}"/>
              </a:ext>
            </a:extLst>
          </p:cNvPr>
          <p:cNvSpPr>
            <a:spLocks noGrp="1"/>
          </p:cNvSpPr>
          <p:nvPr>
            <p:ph type="body" sz="quarter" idx="10"/>
          </p:nvPr>
        </p:nvSpPr>
        <p:spPr/>
        <p:txBody>
          <a:bodyPr/>
          <a:lstStyle/>
          <a:p>
            <a:r>
              <a:rPr lang="en-GB" sz="3200" dirty="0"/>
              <a:t>Selection</a:t>
            </a:r>
          </a:p>
        </p:txBody>
      </p:sp>
      <p:sp>
        <p:nvSpPr>
          <p:cNvPr id="4" name="Text Placeholder 3">
            <a:extLst>
              <a:ext uri="{FF2B5EF4-FFF2-40B4-BE49-F238E27FC236}">
                <a16:creationId xmlns:a16="http://schemas.microsoft.com/office/drawing/2014/main" id="{263368BC-9E52-414E-9EBF-F89037AC357A}"/>
              </a:ext>
            </a:extLst>
          </p:cNvPr>
          <p:cNvSpPr>
            <a:spLocks noGrp="1"/>
          </p:cNvSpPr>
          <p:nvPr>
            <p:ph type="body" sz="quarter" idx="13"/>
          </p:nvPr>
        </p:nvSpPr>
        <p:spPr>
          <a:xfrm>
            <a:off x="571020" y="1967868"/>
            <a:ext cx="11667280" cy="4585878"/>
          </a:xfrm>
        </p:spPr>
        <p:txBody>
          <a:bodyPr/>
          <a:lstStyle/>
          <a:p>
            <a:r>
              <a:rPr lang="en-GB" sz="3200" dirty="0"/>
              <a:t>Standardisation</a:t>
            </a:r>
          </a:p>
          <a:p>
            <a:pPr lvl="1"/>
            <a:r>
              <a:rPr lang="en-GB" sz="3200" dirty="0"/>
              <a:t>Same measure used for all states in a </a:t>
            </a:r>
            <a:r>
              <a:rPr lang="en-GB" sz="3200" dirty="0" smtClean="0"/>
              <a:t>model.</a:t>
            </a:r>
            <a:endParaRPr lang="en-GB" sz="3200" dirty="0"/>
          </a:p>
          <a:p>
            <a:pPr lvl="1"/>
            <a:r>
              <a:rPr lang="en-GB" sz="3200" dirty="0"/>
              <a:t>May be better to prefer a source study </a:t>
            </a:r>
            <a:r>
              <a:rPr lang="en-GB" sz="3200" dirty="0" smtClean="0"/>
              <a:t>that </a:t>
            </a:r>
            <a:r>
              <a:rPr lang="en-GB" sz="3200" dirty="0" smtClean="0"/>
              <a:t>describes </a:t>
            </a:r>
            <a:r>
              <a:rPr lang="en-GB" sz="3200" dirty="0"/>
              <a:t>more of the required health </a:t>
            </a:r>
            <a:r>
              <a:rPr lang="en-GB" sz="3200" dirty="0" smtClean="0"/>
              <a:t>states.</a:t>
            </a:r>
            <a:endParaRPr lang="en-GB" sz="3200" dirty="0"/>
          </a:p>
          <a:p>
            <a:pPr lvl="1"/>
            <a:r>
              <a:rPr lang="en-GB" sz="3200" dirty="0"/>
              <a:t>But maintain minimum </a:t>
            </a:r>
            <a:r>
              <a:rPr lang="en-GB" sz="3200" dirty="0" smtClean="0"/>
              <a:t>standards</a:t>
            </a:r>
            <a:br>
              <a:rPr lang="en-GB" sz="3200" dirty="0" smtClean="0"/>
            </a:br>
            <a:endParaRPr lang="en-GB" sz="3200" dirty="0"/>
          </a:p>
          <a:p>
            <a:r>
              <a:rPr lang="en-GB" sz="3200" dirty="0"/>
              <a:t>May require a trade off between different </a:t>
            </a:r>
            <a:r>
              <a:rPr lang="en-GB" sz="3200" dirty="0" smtClean="0"/>
              <a:t>issues</a:t>
            </a:r>
            <a:br>
              <a:rPr lang="en-GB" sz="3200" dirty="0" smtClean="0"/>
            </a:br>
            <a:endParaRPr lang="en-GB" sz="3200" dirty="0"/>
          </a:p>
          <a:p>
            <a:r>
              <a:rPr lang="en-GB" sz="3200" dirty="0"/>
              <a:t>Selection rationale must be </a:t>
            </a:r>
            <a:r>
              <a:rPr lang="en-GB" sz="3200" dirty="0" smtClean="0"/>
              <a:t>documented.</a:t>
            </a:r>
            <a:endParaRPr lang="en-GB" sz="3200" dirty="0"/>
          </a:p>
          <a:p>
            <a:endParaRPr lang="en-GB" dirty="0"/>
          </a:p>
          <a:p>
            <a:endParaRPr lang="en-GB" dirty="0"/>
          </a:p>
        </p:txBody>
      </p:sp>
    </p:spTree>
    <p:extLst>
      <p:ext uri="{BB962C8B-B14F-4D97-AF65-F5344CB8AC3E}">
        <p14:creationId xmlns:p14="http://schemas.microsoft.com/office/powerpoint/2010/main" val="341468237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81023" y="798652"/>
            <a:ext cx="11979797" cy="6059347"/>
          </a:xfrm>
        </p:spPr>
        <p:txBody>
          <a:bodyPr/>
          <a:lstStyle/>
          <a:p>
            <a:pPr marL="0" indent="0">
              <a:buNone/>
            </a:pPr>
            <a:r>
              <a:rPr lang="en-US" b="1" dirty="0" smtClean="0">
                <a:solidFill>
                  <a:srgbClr val="35A0CE"/>
                </a:solidFill>
              </a:rPr>
              <a:t>Task Force Members:</a:t>
            </a:r>
          </a:p>
          <a:p>
            <a:pPr marL="0" indent="0">
              <a:buNone/>
            </a:pPr>
            <a:r>
              <a:rPr lang="en-US" b="1" dirty="0" smtClean="0">
                <a:solidFill>
                  <a:schemeClr val="tx1">
                    <a:lumMod val="65000"/>
                    <a:lumOff val="35000"/>
                  </a:schemeClr>
                </a:solidFill>
              </a:rPr>
              <a:t>John </a:t>
            </a:r>
            <a:r>
              <a:rPr lang="en-US" b="1" dirty="0">
                <a:solidFill>
                  <a:schemeClr val="tx1">
                    <a:lumMod val="65000"/>
                    <a:lumOff val="35000"/>
                  </a:schemeClr>
                </a:solidFill>
              </a:rPr>
              <a:t>Brazier, MSc, PhD, </a:t>
            </a:r>
            <a:r>
              <a:rPr lang="en-US" b="1" dirty="0" smtClean="0">
                <a:solidFill>
                  <a:schemeClr val="tx1">
                    <a:lumMod val="65000"/>
                    <a:lumOff val="35000"/>
                  </a:schemeClr>
                </a:solidFill>
              </a:rPr>
              <a:t>FMedSci, </a:t>
            </a:r>
            <a:r>
              <a:rPr lang="en-US" dirty="0" smtClean="0">
                <a:solidFill>
                  <a:schemeClr val="tx1">
                    <a:lumMod val="65000"/>
                    <a:lumOff val="35000"/>
                  </a:schemeClr>
                </a:solidFill>
              </a:rPr>
              <a:t>Dean</a:t>
            </a:r>
            <a:r>
              <a:rPr lang="en-US" dirty="0">
                <a:solidFill>
                  <a:schemeClr val="tx1">
                    <a:lumMod val="65000"/>
                    <a:lumOff val="35000"/>
                  </a:schemeClr>
                </a:solidFill>
              </a:rPr>
              <a:t>, School of Health and Related Research (ScHARR) University of </a:t>
            </a:r>
            <a:r>
              <a:rPr lang="en-US" dirty="0" smtClean="0">
                <a:solidFill>
                  <a:schemeClr val="tx1">
                    <a:lumMod val="65000"/>
                    <a:lumOff val="35000"/>
                  </a:schemeClr>
                </a:solidFill>
              </a:rPr>
              <a:t>Sheffield, Sheffield</a:t>
            </a:r>
            <a:r>
              <a:rPr lang="en-US" dirty="0">
                <a:solidFill>
                  <a:schemeClr val="tx1">
                    <a:lumMod val="65000"/>
                    <a:lumOff val="35000"/>
                  </a:schemeClr>
                </a:solidFill>
              </a:rPr>
              <a:t>, England, </a:t>
            </a:r>
            <a:r>
              <a:rPr lang="en-US" dirty="0" smtClean="0">
                <a:solidFill>
                  <a:schemeClr val="tx1">
                    <a:lumMod val="65000"/>
                    <a:lumOff val="35000"/>
                  </a:schemeClr>
                </a:solidFill>
              </a:rPr>
              <a:t>UK</a:t>
            </a:r>
          </a:p>
          <a:p>
            <a:r>
              <a:rPr lang="en-US" b="1" dirty="0"/>
              <a:t>Roberta Ara, MSc</a:t>
            </a:r>
            <a:r>
              <a:rPr lang="en-US" dirty="0"/>
              <a:t>, Senior Research Fellow, University of Sheffield, Sheffield, England, UK</a:t>
            </a:r>
          </a:p>
          <a:p>
            <a:r>
              <a:rPr lang="en-US" b="1" dirty="0"/>
              <a:t>Ismail </a:t>
            </a:r>
            <a:r>
              <a:rPr lang="en-US" b="1" dirty="0" err="1"/>
              <a:t>Azzabi</a:t>
            </a:r>
            <a:r>
              <a:rPr lang="en-US" b="1" dirty="0"/>
              <a:t>, MSc, MAS</a:t>
            </a:r>
            <a:r>
              <a:rPr lang="en-US" dirty="0"/>
              <a:t>, Senior Manager Global Health Economics, Takeda Pharmaceutical International AG, Zurich, Switzerland</a:t>
            </a:r>
          </a:p>
          <a:p>
            <a:r>
              <a:rPr lang="en-US" b="1" dirty="0"/>
              <a:t>Hélène </a:t>
            </a:r>
            <a:r>
              <a:rPr lang="en-US" b="1" dirty="0" err="1"/>
              <a:t>Chevrou-Séverac</a:t>
            </a:r>
            <a:r>
              <a:rPr lang="en-US" b="1" dirty="0"/>
              <a:t>, PhD</a:t>
            </a:r>
            <a:r>
              <a:rPr lang="en-US" dirty="0"/>
              <a:t>, Director HEOR Medical Affairs, Celgene International </a:t>
            </a:r>
            <a:r>
              <a:rPr lang="en-US" dirty="0" err="1"/>
              <a:t>Sàrl</a:t>
            </a:r>
            <a:r>
              <a:rPr lang="en-US" dirty="0"/>
              <a:t>, Switzerland</a:t>
            </a:r>
          </a:p>
          <a:p>
            <a:r>
              <a:rPr lang="en-US" b="1" dirty="0">
                <a:solidFill>
                  <a:schemeClr val="tx1">
                    <a:lumMod val="65000"/>
                    <a:lumOff val="35000"/>
                  </a:schemeClr>
                </a:solidFill>
              </a:rPr>
              <a:t>Bruce Crawford, MA, MPH</a:t>
            </a:r>
            <a:r>
              <a:rPr lang="en-US" dirty="0">
                <a:solidFill>
                  <a:schemeClr val="tx1">
                    <a:lumMod val="65000"/>
                    <a:lumOff val="35000"/>
                  </a:schemeClr>
                </a:solidFill>
              </a:rPr>
              <a:t>, Vice President, Real World Evidence &amp; Insights, </a:t>
            </a:r>
            <a:r>
              <a:rPr lang="en-US" dirty="0" err="1">
                <a:solidFill>
                  <a:schemeClr val="tx1">
                    <a:lumMod val="65000"/>
                    <a:lumOff val="35000"/>
                  </a:schemeClr>
                </a:solidFill>
              </a:rPr>
              <a:t>inVentiv</a:t>
            </a:r>
            <a:r>
              <a:rPr lang="en-US" dirty="0">
                <a:solidFill>
                  <a:schemeClr val="tx1">
                    <a:lumMod val="65000"/>
                    <a:lumOff val="35000"/>
                  </a:schemeClr>
                </a:solidFill>
              </a:rPr>
              <a:t> Health Japan G.K., Tokyo, Japan</a:t>
            </a:r>
          </a:p>
          <a:p>
            <a:r>
              <a:rPr lang="en-US" b="1" dirty="0"/>
              <a:t>Luciane Cruz, ScD, PhD</a:t>
            </a:r>
            <a:r>
              <a:rPr lang="en-US" dirty="0"/>
              <a:t>, Health Technology Assessment Institute, Federal University of Rio Grande du Sol, Porto Alegre, Brazil</a:t>
            </a:r>
          </a:p>
          <a:p>
            <a:r>
              <a:rPr lang="en-US" b="1" dirty="0"/>
              <a:t>John Karnon, MSc, PhD</a:t>
            </a:r>
            <a:r>
              <a:rPr lang="en-US" dirty="0"/>
              <a:t>, Professor of Health Economics, The University of Adelaide, Adelaide, Australia</a:t>
            </a:r>
          </a:p>
          <a:p>
            <a:pPr marL="0" indent="0">
              <a:buNone/>
            </a:pPr>
            <a:endParaRPr lang="en-US" dirty="0"/>
          </a:p>
        </p:txBody>
      </p:sp>
    </p:spTree>
    <p:extLst>
      <p:ext uri="{BB962C8B-B14F-4D97-AF65-F5344CB8AC3E}">
        <p14:creationId xmlns:p14="http://schemas.microsoft.com/office/powerpoint/2010/main" val="1657341541"/>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Synthesis of </a:t>
            </a:r>
            <a:r>
              <a:rPr lang="en-US" dirty="0" smtClean="0"/>
              <a:t>Health </a:t>
            </a:r>
            <a:r>
              <a:rPr lang="en-US" dirty="0"/>
              <a:t>S</a:t>
            </a:r>
            <a:r>
              <a:rPr lang="en-US" dirty="0" smtClean="0"/>
              <a:t>tate </a:t>
            </a:r>
            <a:r>
              <a:rPr lang="en-US" dirty="0"/>
              <a:t>U</a:t>
            </a:r>
            <a:r>
              <a:rPr lang="en-US" dirty="0" smtClean="0"/>
              <a:t>tilities</a:t>
            </a:r>
            <a:endParaRPr lang="en-US" dirty="0"/>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2</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5313947" y="4322586"/>
            <a:ext cx="6610350" cy="372560"/>
          </a:xfrm>
          <a:prstGeom prst="rect">
            <a:avLst/>
          </a:prstGeom>
        </p:spPr>
        <p:txBody>
          <a:bodyPr/>
          <a:lstStyle/>
          <a:p>
            <a:pPr marL="0" indent="0">
              <a:buNone/>
            </a:pPr>
            <a:r>
              <a:rPr lang="en-US" dirty="0" smtClean="0">
                <a:solidFill>
                  <a:srgbClr val="000421"/>
                </a:solidFill>
                <a:latin typeface="Open Sans"/>
              </a:rPr>
              <a:t>Bruce Crawford, MA, MPH</a:t>
            </a:r>
          </a:p>
          <a:p>
            <a:pPr marL="0" indent="0">
              <a:buNone/>
            </a:pPr>
            <a:r>
              <a:rPr lang="en-US" dirty="0" smtClean="0">
                <a:solidFill>
                  <a:srgbClr val="000421"/>
                </a:solidFill>
                <a:latin typeface="Open Sans"/>
              </a:rPr>
              <a:t>Syneos Health</a:t>
            </a:r>
            <a:endParaRPr lang="en-US" dirty="0">
              <a:solidFill>
                <a:srgbClr val="000421"/>
              </a:solidFill>
              <a:latin typeface="Open Sans"/>
            </a:endParaRPr>
          </a:p>
        </p:txBody>
      </p:sp>
    </p:spTree>
    <p:extLst>
      <p:ext uri="{BB962C8B-B14F-4D97-AF65-F5344CB8AC3E}">
        <p14:creationId xmlns:p14="http://schemas.microsoft.com/office/powerpoint/2010/main" val="1531760644"/>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21</a:t>
            </a:fld>
            <a:endParaRPr lang="en-US"/>
          </a:p>
        </p:txBody>
      </p:sp>
      <p:sp>
        <p:nvSpPr>
          <p:cNvPr id="3" name="Text Placeholder 2"/>
          <p:cNvSpPr>
            <a:spLocks noGrp="1"/>
          </p:cNvSpPr>
          <p:nvPr>
            <p:ph type="body" sz="quarter" idx="10"/>
          </p:nvPr>
        </p:nvSpPr>
        <p:spPr>
          <a:xfrm>
            <a:off x="1257301" y="1130968"/>
            <a:ext cx="6724649" cy="1022266"/>
          </a:xfrm>
        </p:spPr>
        <p:txBody>
          <a:bodyPr/>
          <a:lstStyle/>
          <a:p>
            <a:r>
              <a:rPr lang="en-US" sz="3200" dirty="0" smtClean="0"/>
              <a:t>Why undertake synthesis?</a:t>
            </a:r>
            <a:endParaRPr lang="en-US" sz="3200" dirty="0"/>
          </a:p>
        </p:txBody>
      </p:sp>
      <p:sp>
        <p:nvSpPr>
          <p:cNvPr id="4" name="Text Placeholder 3"/>
          <p:cNvSpPr>
            <a:spLocks noGrp="1"/>
          </p:cNvSpPr>
          <p:nvPr>
            <p:ph type="body" sz="quarter" idx="13"/>
          </p:nvPr>
        </p:nvSpPr>
        <p:spPr>
          <a:xfrm>
            <a:off x="324090" y="2002420"/>
            <a:ext cx="7657859" cy="4093580"/>
          </a:xfrm>
        </p:spPr>
        <p:txBody>
          <a:bodyPr/>
          <a:lstStyle/>
          <a:p>
            <a:r>
              <a:rPr lang="en-US" sz="2800" dirty="0" smtClean="0"/>
              <a:t>Often multiple published values for a given health </a:t>
            </a:r>
            <a:r>
              <a:rPr lang="en-US" sz="2800" dirty="0" smtClean="0"/>
              <a:t>state.</a:t>
            </a:r>
            <a:br>
              <a:rPr lang="en-US" sz="2800" dirty="0" smtClean="0"/>
            </a:br>
            <a:endParaRPr lang="en-US" sz="2800" dirty="0" smtClean="0"/>
          </a:p>
          <a:p>
            <a:r>
              <a:rPr lang="en-US" sz="2800" dirty="0" smtClean="0"/>
              <a:t>Want to use all available </a:t>
            </a:r>
            <a:r>
              <a:rPr lang="en-US" sz="2800" dirty="0" smtClean="0"/>
              <a:t>evidence</a:t>
            </a:r>
            <a:br>
              <a:rPr lang="en-US" sz="2800" dirty="0" smtClean="0"/>
            </a:br>
            <a:endParaRPr lang="en-US" sz="2800" dirty="0" smtClean="0"/>
          </a:p>
          <a:p>
            <a:r>
              <a:rPr lang="en-US" sz="2800" dirty="0" smtClean="0"/>
              <a:t>Synthesis should generate a more accurate estimate of the mean value and uncertainty and improve </a:t>
            </a:r>
            <a:r>
              <a:rPr lang="en-US" sz="2800" dirty="0" smtClean="0"/>
              <a:t>generalizability. </a:t>
            </a:r>
            <a:endParaRPr lang="en-US" sz="2800" dirty="0"/>
          </a:p>
        </p:txBody>
      </p:sp>
      <p:pic>
        <p:nvPicPr>
          <p:cNvPr id="5124" name="Picture 4" descr="C:\Users\bruce.crawford\AppData\Local\Microsoft\Windows\Temporary Internet Files\Content.IE5\JOJ51CUE\EzYVV[1].jpg"/>
          <p:cNvPicPr>
            <a:picLocks noChangeAspect="1" noChangeArrowheads="1"/>
          </p:cNvPicPr>
          <p:nvPr/>
        </p:nvPicPr>
        <p:blipFill rotWithShape="1">
          <a:blip r:embed="rId3">
            <a:extLst>
              <a:ext uri="{28A0092B-C50C-407E-A947-70E740481C1C}">
                <a14:useLocalDpi xmlns:a14="http://schemas.microsoft.com/office/drawing/2010/main" val="0"/>
              </a:ext>
            </a:extLst>
          </a:blip>
          <a:srcRect l="25913" t="2665" r="-1476" b="2665"/>
          <a:stretch/>
        </p:blipFill>
        <p:spPr bwMode="auto">
          <a:xfrm>
            <a:off x="8210621" y="1276350"/>
            <a:ext cx="3299062" cy="509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6199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066800"/>
            <a:ext cx="10587370" cy="974650"/>
          </a:xfrm>
        </p:spPr>
        <p:txBody>
          <a:bodyPr/>
          <a:lstStyle/>
          <a:p>
            <a:r>
              <a:rPr lang="en-GB" sz="3200" b="1" spc="-100" dirty="0">
                <a:latin typeface="Open Sans" charset="0"/>
                <a:ea typeface="+mn-ea"/>
                <a:cs typeface="+mn-cs"/>
              </a:rPr>
              <a:t>Measures and methods used to quantify utility</a:t>
            </a:r>
          </a:p>
        </p:txBody>
      </p:sp>
      <p:grpSp>
        <p:nvGrpSpPr>
          <p:cNvPr id="5" name="Group 4"/>
          <p:cNvGrpSpPr/>
          <p:nvPr/>
        </p:nvGrpSpPr>
        <p:grpSpPr>
          <a:xfrm>
            <a:off x="988828" y="2041450"/>
            <a:ext cx="10473070" cy="4391247"/>
            <a:chOff x="988828" y="2041450"/>
            <a:chExt cx="10473070" cy="4391247"/>
          </a:xfrm>
        </p:grpSpPr>
        <p:pic>
          <p:nvPicPr>
            <p:cNvPr id="4" name="Picture 3"/>
            <p:cNvPicPr/>
            <p:nvPr/>
          </p:nvPicPr>
          <p:blipFill rotWithShape="1">
            <a:blip r:embed="rId3"/>
            <a:srcRect l="22702" t="23428" r="20045" b="23219"/>
            <a:stretch/>
          </p:blipFill>
          <p:spPr bwMode="auto">
            <a:xfrm>
              <a:off x="988828" y="2041450"/>
              <a:ext cx="10473070" cy="439124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543050" y="6172200"/>
              <a:ext cx="342900" cy="260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62206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23</a:t>
            </a:fld>
            <a:endParaRPr lang="en-US"/>
          </a:p>
        </p:txBody>
      </p:sp>
      <p:sp>
        <p:nvSpPr>
          <p:cNvPr id="3" name="Text Placeholder 2"/>
          <p:cNvSpPr>
            <a:spLocks noGrp="1"/>
          </p:cNvSpPr>
          <p:nvPr>
            <p:ph type="body" sz="quarter" idx="10"/>
          </p:nvPr>
        </p:nvSpPr>
        <p:spPr>
          <a:xfrm>
            <a:off x="1703889" y="899474"/>
            <a:ext cx="8238764" cy="1022266"/>
          </a:xfrm>
        </p:spPr>
        <p:txBody>
          <a:bodyPr/>
          <a:lstStyle/>
          <a:p>
            <a:r>
              <a:rPr lang="en-US" sz="3200" dirty="0" smtClean="0"/>
              <a:t>Should we undertake HSU synthesis?</a:t>
            </a:r>
            <a:endParaRPr lang="en-US" sz="3200" dirty="0"/>
          </a:p>
        </p:txBody>
      </p:sp>
      <p:sp>
        <p:nvSpPr>
          <p:cNvPr id="4" name="Text Placeholder 3"/>
          <p:cNvSpPr>
            <a:spLocks noGrp="1"/>
          </p:cNvSpPr>
          <p:nvPr>
            <p:ph type="body" sz="quarter" idx="13"/>
          </p:nvPr>
        </p:nvSpPr>
        <p:spPr>
          <a:xfrm>
            <a:off x="243068" y="1921740"/>
            <a:ext cx="11948932" cy="4215146"/>
          </a:xfrm>
        </p:spPr>
        <p:txBody>
          <a:bodyPr/>
          <a:lstStyle/>
          <a:p>
            <a:r>
              <a:rPr lang="en-US" sz="2800" dirty="0"/>
              <a:t>Difference in </a:t>
            </a:r>
            <a:r>
              <a:rPr lang="en-US" sz="2800" dirty="0" smtClean="0"/>
              <a:t>HSUs instruments / </a:t>
            </a:r>
            <a:r>
              <a:rPr lang="en-US" sz="2800" dirty="0" smtClean="0"/>
              <a:t>methods</a:t>
            </a:r>
            <a:endParaRPr lang="en-US" sz="2800" dirty="0"/>
          </a:p>
          <a:p>
            <a:r>
              <a:rPr lang="en-US" sz="2800" dirty="0" smtClean="0"/>
              <a:t>General preference based measures / condition-specific preference based </a:t>
            </a:r>
            <a:r>
              <a:rPr lang="en-US" sz="2800" dirty="0" smtClean="0"/>
              <a:t>measures</a:t>
            </a:r>
            <a:endParaRPr lang="en-US" sz="2800" dirty="0"/>
          </a:p>
          <a:p>
            <a:r>
              <a:rPr lang="en-US" sz="2800" dirty="0" smtClean="0"/>
              <a:t>Techniques </a:t>
            </a:r>
            <a:r>
              <a:rPr lang="en-US" sz="2800" dirty="0"/>
              <a:t>used to elicit </a:t>
            </a:r>
            <a:r>
              <a:rPr lang="en-US" sz="2800" dirty="0" smtClean="0"/>
              <a:t>weights </a:t>
            </a:r>
            <a:r>
              <a:rPr lang="en-US" sz="2800" dirty="0" smtClean="0"/>
              <a:t>differ</a:t>
            </a:r>
            <a:endParaRPr lang="en-US" sz="2800" dirty="0"/>
          </a:p>
          <a:p>
            <a:r>
              <a:rPr lang="en-US" sz="2800" dirty="0" smtClean="0"/>
              <a:t>Mode </a:t>
            </a:r>
            <a:r>
              <a:rPr lang="en-US" sz="2800" dirty="0"/>
              <a:t>of </a:t>
            </a:r>
            <a:r>
              <a:rPr lang="en-US" sz="2800" dirty="0" smtClean="0"/>
              <a:t>collection may </a:t>
            </a:r>
            <a:r>
              <a:rPr lang="en-US" sz="2800" dirty="0" smtClean="0"/>
              <a:t>differ</a:t>
            </a:r>
            <a:endParaRPr lang="en-US" sz="2800" dirty="0"/>
          </a:p>
          <a:p>
            <a:r>
              <a:rPr lang="en-US" sz="2800" dirty="0" smtClean="0"/>
              <a:t>Who </a:t>
            </a:r>
            <a:r>
              <a:rPr lang="en-US" sz="2800" dirty="0"/>
              <a:t>completes the </a:t>
            </a:r>
            <a:r>
              <a:rPr lang="en-US" sz="2800" dirty="0" smtClean="0"/>
              <a:t>questionnaires – proxy, patient, general public, clinician</a:t>
            </a:r>
            <a:endParaRPr lang="en-US" sz="2800" dirty="0"/>
          </a:p>
          <a:p>
            <a:r>
              <a:rPr lang="en-US" sz="2800" dirty="0" smtClean="0"/>
              <a:t>Preference </a:t>
            </a:r>
            <a:r>
              <a:rPr lang="en-US" sz="2800" dirty="0"/>
              <a:t>weights</a:t>
            </a:r>
          </a:p>
          <a:p>
            <a:r>
              <a:rPr lang="en-US" sz="2800" dirty="0" smtClean="0"/>
              <a:t>Statistical </a:t>
            </a:r>
            <a:r>
              <a:rPr lang="en-US" sz="2800" dirty="0"/>
              <a:t>techniques</a:t>
            </a:r>
            <a:endParaRPr lang="en-GB" sz="2800" dirty="0"/>
          </a:p>
          <a:p>
            <a:endParaRPr lang="en-US" dirty="0"/>
          </a:p>
        </p:txBody>
      </p:sp>
    </p:spTree>
    <p:extLst>
      <p:ext uri="{BB962C8B-B14F-4D97-AF65-F5344CB8AC3E}">
        <p14:creationId xmlns:p14="http://schemas.microsoft.com/office/powerpoint/2010/main" val="3915588476"/>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24</a:t>
            </a:fld>
            <a:endParaRPr lang="en-US"/>
          </a:p>
        </p:txBody>
      </p:sp>
      <p:sp>
        <p:nvSpPr>
          <p:cNvPr id="3" name="Text Placeholder 2"/>
          <p:cNvSpPr>
            <a:spLocks noGrp="1"/>
          </p:cNvSpPr>
          <p:nvPr>
            <p:ph type="body" sz="quarter" idx="10"/>
          </p:nvPr>
        </p:nvSpPr>
        <p:spPr>
          <a:xfrm>
            <a:off x="1250167" y="973471"/>
            <a:ext cx="9016577" cy="1022266"/>
          </a:xfrm>
        </p:spPr>
        <p:txBody>
          <a:bodyPr/>
          <a:lstStyle/>
          <a:p>
            <a:r>
              <a:rPr lang="en-US" sz="3200" dirty="0" smtClean="0"/>
              <a:t>EQ-5D-5L differences by country value set</a:t>
            </a:r>
            <a:endParaRPr lang="en-US" sz="3200" dirty="0"/>
          </a:p>
        </p:txBody>
      </p:sp>
      <p:sp>
        <p:nvSpPr>
          <p:cNvPr id="4" name="Text Placeholder 3"/>
          <p:cNvSpPr>
            <a:spLocks noGrp="1"/>
          </p:cNvSpPr>
          <p:nvPr>
            <p:ph type="body" sz="quarter" idx="13"/>
          </p:nvPr>
        </p:nvSpPr>
        <p:spPr>
          <a:xfrm>
            <a:off x="347241" y="2372810"/>
            <a:ext cx="4868229" cy="2596231"/>
          </a:xfrm>
        </p:spPr>
        <p:txBody>
          <a:bodyPr/>
          <a:lstStyle/>
          <a:p>
            <a:r>
              <a:rPr lang="en-US" sz="2800" dirty="0" smtClean="0"/>
              <a:t>Different value sets on the same data produce significantly different </a:t>
            </a:r>
            <a:r>
              <a:rPr lang="en-US" sz="2800" dirty="0" smtClean="0"/>
              <a:t>results.</a:t>
            </a:r>
            <a:endParaRPr lang="en-US" sz="2800" dirty="0" smtClean="0"/>
          </a:p>
          <a:p>
            <a:r>
              <a:rPr lang="en-US" sz="2800" dirty="0" smtClean="0"/>
              <a:t>Authors conclude that different country value sets are not </a:t>
            </a:r>
            <a:r>
              <a:rPr lang="en-US" sz="2800" dirty="0" smtClean="0"/>
              <a:t>interchangeable.</a:t>
            </a:r>
            <a:endParaRPr lang="en-US" sz="2800" dirty="0"/>
          </a:p>
        </p:txBody>
      </p:sp>
      <p:sp>
        <p:nvSpPr>
          <p:cNvPr id="5" name="Text Placeholder 4"/>
          <p:cNvSpPr>
            <a:spLocks noGrp="1"/>
          </p:cNvSpPr>
          <p:nvPr>
            <p:ph type="body" sz="quarter" idx="14"/>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716" y="2061286"/>
            <a:ext cx="6409224" cy="342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46028" y="6368380"/>
            <a:ext cx="5335948" cy="307777"/>
          </a:xfrm>
          <a:prstGeom prst="rect">
            <a:avLst/>
          </a:prstGeom>
          <a:noFill/>
        </p:spPr>
        <p:txBody>
          <a:bodyPr wrap="none" rtlCol="0">
            <a:spAutoFit/>
          </a:bodyPr>
          <a:lstStyle/>
          <a:p>
            <a:r>
              <a:rPr lang="en-US" sz="1400" i="1" dirty="0" smtClean="0">
                <a:solidFill>
                  <a:prstClr val="black"/>
                </a:solidFill>
              </a:rPr>
              <a:t>Liu et al. Patient Preference and Adherence 2017; 11: 1049-1056</a:t>
            </a:r>
            <a:endParaRPr lang="en-US" sz="1400" i="1" dirty="0">
              <a:solidFill>
                <a:prstClr val="black"/>
              </a:solidFill>
            </a:endParaRPr>
          </a:p>
        </p:txBody>
      </p:sp>
    </p:spTree>
    <p:extLst>
      <p:ext uri="{BB962C8B-B14F-4D97-AF65-F5344CB8AC3E}">
        <p14:creationId xmlns:p14="http://schemas.microsoft.com/office/powerpoint/2010/main" val="3949705641"/>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25</a:t>
            </a:fld>
            <a:endParaRPr lang="en-US"/>
          </a:p>
        </p:txBody>
      </p:sp>
      <p:sp>
        <p:nvSpPr>
          <p:cNvPr id="3" name="Text Placeholder 2"/>
          <p:cNvSpPr>
            <a:spLocks noGrp="1"/>
          </p:cNvSpPr>
          <p:nvPr>
            <p:ph type="body" sz="quarter" idx="10"/>
          </p:nvPr>
        </p:nvSpPr>
        <p:spPr>
          <a:xfrm>
            <a:off x="590197" y="990291"/>
            <a:ext cx="10903464" cy="1022266"/>
          </a:xfrm>
        </p:spPr>
        <p:txBody>
          <a:bodyPr/>
          <a:lstStyle/>
          <a:p>
            <a:r>
              <a:rPr lang="en-US" sz="3200" dirty="0" smtClean="0"/>
              <a:t>Different measures can produce vastly different results</a:t>
            </a:r>
            <a:endParaRPr lang="en-US" sz="3200" dirty="0"/>
          </a:p>
        </p:txBody>
      </p:sp>
      <p:sp>
        <p:nvSpPr>
          <p:cNvPr id="5" name="Text Placeholder 4"/>
          <p:cNvSpPr>
            <a:spLocks noGrp="1"/>
          </p:cNvSpPr>
          <p:nvPr>
            <p:ph type="body" sz="quarter" idx="14"/>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707" y="1898097"/>
            <a:ext cx="7067293" cy="369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46028" y="6368380"/>
            <a:ext cx="5660267" cy="307777"/>
          </a:xfrm>
          <a:prstGeom prst="rect">
            <a:avLst/>
          </a:prstGeom>
          <a:noFill/>
        </p:spPr>
        <p:txBody>
          <a:bodyPr wrap="none" rtlCol="0">
            <a:spAutoFit/>
          </a:bodyPr>
          <a:lstStyle/>
          <a:p>
            <a:r>
              <a:rPr lang="en-US" sz="1400" i="1" dirty="0" smtClean="0">
                <a:solidFill>
                  <a:prstClr val="black"/>
                </a:solidFill>
              </a:rPr>
              <a:t>Noel et al. JAMA </a:t>
            </a:r>
            <a:r>
              <a:rPr lang="en-US" sz="1400" i="1" dirty="0" err="1" smtClean="0">
                <a:solidFill>
                  <a:prstClr val="black"/>
                </a:solidFill>
              </a:rPr>
              <a:t>Otolaryngol</a:t>
            </a:r>
            <a:r>
              <a:rPr lang="en-US" sz="1400" i="1" dirty="0" smtClean="0">
                <a:solidFill>
                  <a:prstClr val="black"/>
                </a:solidFill>
              </a:rPr>
              <a:t> Head Neck </a:t>
            </a:r>
            <a:r>
              <a:rPr lang="en-US" sz="1400" i="1" dirty="0" err="1" smtClean="0">
                <a:solidFill>
                  <a:prstClr val="black"/>
                </a:solidFill>
              </a:rPr>
              <a:t>Surg</a:t>
            </a:r>
            <a:r>
              <a:rPr lang="en-US" sz="1400" i="1" dirty="0" smtClean="0">
                <a:solidFill>
                  <a:prstClr val="black"/>
                </a:solidFill>
              </a:rPr>
              <a:t> 2015; 141(8): 696-703</a:t>
            </a:r>
            <a:endParaRPr lang="en-US" sz="1400" i="1" dirty="0">
              <a:solidFill>
                <a:prstClr val="black"/>
              </a:solidFill>
            </a:endParaRPr>
          </a:p>
        </p:txBody>
      </p:sp>
      <p:grpSp>
        <p:nvGrpSpPr>
          <p:cNvPr id="9" name="Group 8"/>
          <p:cNvGrpSpPr/>
          <p:nvPr/>
        </p:nvGrpSpPr>
        <p:grpSpPr>
          <a:xfrm>
            <a:off x="7543928" y="3486150"/>
            <a:ext cx="4495672" cy="3176637"/>
            <a:chOff x="7543928" y="3486150"/>
            <a:chExt cx="4495672" cy="3176637"/>
          </a:xfrm>
        </p:grpSpPr>
        <p:sp>
          <p:nvSpPr>
            <p:cNvPr id="6" name="Rounded Rectangle 5"/>
            <p:cNvSpPr/>
            <p:nvPr/>
          </p:nvSpPr>
          <p:spPr>
            <a:xfrm>
              <a:off x="10115550" y="3486150"/>
              <a:ext cx="1924050" cy="76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8" name="Oval Callout 7"/>
            <p:cNvSpPr/>
            <p:nvPr/>
          </p:nvSpPr>
          <p:spPr>
            <a:xfrm>
              <a:off x="7543928" y="5263448"/>
              <a:ext cx="2228850" cy="1399339"/>
            </a:xfrm>
            <a:prstGeom prst="wedgeEllipseCallout">
              <a:avLst>
                <a:gd name="adj1" fmla="val 67178"/>
                <a:gd name="adj2" fmla="val -12400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0.07 vs 0.21 diff in utility</a:t>
              </a:r>
              <a:endParaRPr lang="en-US" b="1" dirty="0">
                <a:solidFill>
                  <a:prstClr val="black"/>
                </a:solidFill>
              </a:endParaRPr>
            </a:p>
          </p:txBody>
        </p:sp>
      </p:grpSp>
    </p:spTree>
    <p:extLst>
      <p:ext uri="{BB962C8B-B14F-4D97-AF65-F5344CB8AC3E}">
        <p14:creationId xmlns:p14="http://schemas.microsoft.com/office/powerpoint/2010/main" val="33553761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26</a:t>
            </a:fld>
            <a:endParaRPr lang="en-US"/>
          </a:p>
        </p:txBody>
      </p:sp>
      <p:sp>
        <p:nvSpPr>
          <p:cNvPr id="3" name="Text Placeholder 2"/>
          <p:cNvSpPr>
            <a:spLocks noGrp="1"/>
          </p:cNvSpPr>
          <p:nvPr>
            <p:ph type="body" sz="quarter" idx="10"/>
          </p:nvPr>
        </p:nvSpPr>
        <p:spPr>
          <a:xfrm>
            <a:off x="370390" y="1130968"/>
            <a:ext cx="11516810" cy="1022266"/>
          </a:xfrm>
        </p:spPr>
        <p:txBody>
          <a:bodyPr/>
          <a:lstStyle/>
          <a:p>
            <a:r>
              <a:rPr lang="en-US" sz="3200" dirty="0" smtClean="0"/>
              <a:t>Different mapping methods produce varied utilities for the same performance level</a:t>
            </a:r>
            <a:endParaRPr lang="en-US" sz="3200" dirty="0"/>
          </a:p>
        </p:txBody>
      </p:sp>
      <p:sp>
        <p:nvSpPr>
          <p:cNvPr id="4" name="Text Placeholder 3"/>
          <p:cNvSpPr>
            <a:spLocks noGrp="1"/>
          </p:cNvSpPr>
          <p:nvPr>
            <p:ph type="body" sz="quarter" idx="13"/>
          </p:nvPr>
        </p:nvSpPr>
        <p:spPr>
          <a:xfrm>
            <a:off x="1249732" y="2538662"/>
            <a:ext cx="4150259" cy="2430379"/>
          </a:xfrm>
        </p:spPr>
        <p:txBody>
          <a:bodyPr/>
          <a:lstStyle/>
          <a:p>
            <a:r>
              <a:rPr lang="en-US" dirty="0" smtClean="0"/>
              <a:t>Models may utilize functional levels such as HAQ DI levels of KPS levels, but the utility value assigned to that level can vary widely depending on the method used for utility</a:t>
            </a:r>
            <a:endParaRPr lang="en-US" dirty="0"/>
          </a:p>
        </p:txBody>
      </p:sp>
      <p:sp>
        <p:nvSpPr>
          <p:cNvPr id="5" name="Text Placeholder 4"/>
          <p:cNvSpPr>
            <a:spLocks noGrp="1"/>
          </p:cNvSpPr>
          <p:nvPr>
            <p:ph type="body" sz="quarter" idx="14"/>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303" y="2153234"/>
            <a:ext cx="6924681" cy="363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46028" y="6368380"/>
            <a:ext cx="3215880" cy="307777"/>
          </a:xfrm>
          <a:prstGeom prst="rect">
            <a:avLst/>
          </a:prstGeom>
          <a:noFill/>
        </p:spPr>
        <p:txBody>
          <a:bodyPr wrap="none" rtlCol="0">
            <a:spAutoFit/>
          </a:bodyPr>
          <a:lstStyle/>
          <a:p>
            <a:r>
              <a:rPr lang="en-US" sz="1400" i="1" dirty="0" smtClean="0">
                <a:solidFill>
                  <a:prstClr val="black"/>
                </a:solidFill>
              </a:rPr>
              <a:t>Rowen et al. </a:t>
            </a:r>
            <a:r>
              <a:rPr lang="en-US" sz="1400" i="1" dirty="0" err="1" smtClean="0">
                <a:solidFill>
                  <a:prstClr val="black"/>
                </a:solidFill>
              </a:rPr>
              <a:t>ViH</a:t>
            </a:r>
            <a:r>
              <a:rPr lang="en-US" sz="1400" i="1" dirty="0" smtClean="0">
                <a:solidFill>
                  <a:prstClr val="black"/>
                </a:solidFill>
              </a:rPr>
              <a:t> 2012; 15: 1059-1068</a:t>
            </a:r>
            <a:endParaRPr lang="en-US" sz="1400" i="1" dirty="0">
              <a:solidFill>
                <a:prstClr val="black"/>
              </a:solidFill>
            </a:endParaRPr>
          </a:p>
        </p:txBody>
      </p:sp>
    </p:spTree>
    <p:extLst>
      <p:ext uri="{BB962C8B-B14F-4D97-AF65-F5344CB8AC3E}">
        <p14:creationId xmlns:p14="http://schemas.microsoft.com/office/powerpoint/2010/main" val="3331632321"/>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27</a:t>
            </a:fld>
            <a:endParaRPr lang="en-US"/>
          </a:p>
        </p:txBody>
      </p:sp>
      <p:sp>
        <p:nvSpPr>
          <p:cNvPr id="6" name="Text Placeholder 4"/>
          <p:cNvSpPr txBox="1">
            <a:spLocks/>
          </p:cNvSpPr>
          <p:nvPr/>
        </p:nvSpPr>
        <p:spPr>
          <a:xfrm>
            <a:off x="1391717" y="2557403"/>
            <a:ext cx="9372739" cy="2430379"/>
          </a:xfrm>
          <a:prstGeom prst="rect">
            <a:avLst/>
          </a:prstGeom>
        </p:spPr>
        <p:txBody>
          <a:bodyPr/>
          <a:lstStyle>
            <a:lvl1pPr marL="182880" indent="-182880" algn="l" defTabSz="914400" rtl="0" eaLnBrk="1" latinLnBrk="0" hangingPunct="1">
              <a:lnSpc>
                <a:spcPts val="2600"/>
              </a:lnSpc>
              <a:spcBef>
                <a:spcPts val="0"/>
              </a:spcBef>
              <a:spcAft>
                <a:spcPts val="1200"/>
              </a:spcAft>
              <a:buClr>
                <a:srgbClr val="35A0CE"/>
              </a:buClr>
              <a:buSzPct val="80000"/>
              <a:buFont typeface="Arial" charset="0"/>
              <a:buChar char="•"/>
              <a:defRPr sz="2200" b="0" i="0" kern="1200" spc="-100" baseline="0">
                <a:solidFill>
                  <a:schemeClr val="tx1"/>
                </a:solidFill>
                <a:latin typeface="Open Sans" charset="0"/>
                <a:ea typeface="+mn-ea"/>
                <a:cs typeface="+mn-cs"/>
              </a:defRPr>
            </a:lvl1pPr>
            <a:lvl2pPr marL="685800" indent="-228600" algn="l" defTabSz="914400" rtl="0" eaLnBrk="1" latinLnBrk="0" hangingPunct="1">
              <a:lnSpc>
                <a:spcPct val="90000"/>
              </a:lnSpc>
              <a:spcBef>
                <a:spcPts val="0"/>
              </a:spcBef>
              <a:spcAft>
                <a:spcPts val="600"/>
              </a:spcAft>
              <a:buFont typeface="Arial"/>
              <a:buChar char="•"/>
              <a:defRPr sz="1800" kern="1200">
                <a:solidFill>
                  <a:schemeClr val="tx1"/>
                </a:solidFill>
                <a:latin typeface="Open Sans"/>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smtClean="0">
                <a:solidFill>
                  <a:prstClr val="black"/>
                </a:solidFill>
              </a:rPr>
              <a:t>Are there enough HSU estimates</a:t>
            </a:r>
            <a:r>
              <a:rPr lang="en-US" sz="2800" dirty="0" smtClean="0">
                <a:solidFill>
                  <a:prstClr val="black"/>
                </a:solidFill>
              </a:rPr>
              <a:t>?</a:t>
            </a:r>
            <a:br>
              <a:rPr lang="en-US" sz="2800" dirty="0" smtClean="0">
                <a:solidFill>
                  <a:prstClr val="black"/>
                </a:solidFill>
              </a:rPr>
            </a:br>
            <a:endParaRPr lang="en-US" sz="2800" dirty="0" smtClean="0">
              <a:solidFill>
                <a:prstClr val="black"/>
              </a:solidFill>
            </a:endParaRPr>
          </a:p>
          <a:p>
            <a:r>
              <a:rPr lang="en-US" sz="2800" dirty="0" smtClean="0">
                <a:solidFill>
                  <a:prstClr val="black"/>
                </a:solidFill>
              </a:rPr>
              <a:t>Are studies sufficiently homogeneous</a:t>
            </a:r>
            <a:r>
              <a:rPr lang="en-US" sz="2800" dirty="0" smtClean="0">
                <a:solidFill>
                  <a:prstClr val="black"/>
                </a:solidFill>
              </a:rPr>
              <a:t>?</a:t>
            </a:r>
            <a:br>
              <a:rPr lang="en-US" sz="2800" dirty="0" smtClean="0">
                <a:solidFill>
                  <a:prstClr val="black"/>
                </a:solidFill>
              </a:rPr>
            </a:br>
            <a:endParaRPr lang="en-US" sz="2800" dirty="0" smtClean="0">
              <a:solidFill>
                <a:prstClr val="black"/>
              </a:solidFill>
            </a:endParaRPr>
          </a:p>
          <a:p>
            <a:r>
              <a:rPr lang="en-US" sz="2800" dirty="0" smtClean="0">
                <a:solidFill>
                  <a:prstClr val="black"/>
                </a:solidFill>
              </a:rPr>
              <a:t>Are they using the same HSUV measurement system? </a:t>
            </a:r>
            <a:endParaRPr lang="en-US" sz="2800" dirty="0">
              <a:solidFill>
                <a:prstClr val="black"/>
              </a:solidFill>
            </a:endParaRPr>
          </a:p>
        </p:txBody>
      </p:sp>
      <p:sp>
        <p:nvSpPr>
          <p:cNvPr id="7" name="Text Placeholder 2"/>
          <p:cNvSpPr txBox="1">
            <a:spLocks/>
          </p:cNvSpPr>
          <p:nvPr/>
        </p:nvSpPr>
        <p:spPr>
          <a:xfrm>
            <a:off x="1513973" y="1355971"/>
            <a:ext cx="6687412" cy="1022266"/>
          </a:xfrm>
          <a:prstGeom prst="rect">
            <a:avLst/>
          </a:prstGeom>
        </p:spPr>
        <p:txBody>
          <a:bodyPr/>
          <a:lstStyle>
            <a:lvl1pPr marL="0" indent="0" algn="l" defTabSz="914400" rtl="0" eaLnBrk="1" latinLnBrk="0" hangingPunct="1">
              <a:lnSpc>
                <a:spcPts val="3400"/>
              </a:lnSpc>
              <a:spcBef>
                <a:spcPts val="0"/>
              </a:spcBef>
              <a:buFontTx/>
              <a:buNone/>
              <a:defRPr sz="3000" b="1" i="0" kern="1200" spc="-100" baseline="0">
                <a:solidFill>
                  <a:schemeClr val="tx1"/>
                </a:solidFill>
                <a:latin typeface="Open Sans"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smtClean="0">
                <a:solidFill>
                  <a:prstClr val="black"/>
                </a:solidFill>
              </a:rPr>
              <a:t>When undertake synthesis?</a:t>
            </a:r>
            <a:endParaRPr lang="en-US" sz="3200" dirty="0">
              <a:solidFill>
                <a:prstClr val="black"/>
              </a:solidFill>
            </a:endParaRPr>
          </a:p>
        </p:txBody>
      </p:sp>
    </p:spTree>
    <p:extLst>
      <p:ext uri="{BB962C8B-B14F-4D97-AF65-F5344CB8AC3E}">
        <p14:creationId xmlns:p14="http://schemas.microsoft.com/office/powerpoint/2010/main" val="40581995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28</a:t>
            </a:fld>
            <a:endParaRPr lang="en-US"/>
          </a:p>
        </p:txBody>
      </p:sp>
      <p:sp>
        <p:nvSpPr>
          <p:cNvPr id="3" name="Text Placeholder 2"/>
          <p:cNvSpPr>
            <a:spLocks noGrp="1"/>
          </p:cNvSpPr>
          <p:nvPr>
            <p:ph type="body" sz="quarter" idx="10"/>
          </p:nvPr>
        </p:nvSpPr>
        <p:spPr>
          <a:xfrm>
            <a:off x="2009273" y="760579"/>
            <a:ext cx="7676686" cy="663107"/>
          </a:xfrm>
        </p:spPr>
        <p:txBody>
          <a:bodyPr/>
          <a:lstStyle/>
          <a:p>
            <a:r>
              <a:rPr lang="en-US" sz="3200" dirty="0" smtClean="0"/>
              <a:t>Methods of synthesis of </a:t>
            </a:r>
            <a:r>
              <a:rPr lang="en-US" sz="3200" dirty="0" smtClean="0"/>
              <a:t>HSUs  </a:t>
            </a:r>
            <a:endParaRPr lang="en-US" sz="3200" dirty="0"/>
          </a:p>
        </p:txBody>
      </p:sp>
      <p:sp>
        <p:nvSpPr>
          <p:cNvPr id="4" name="Text Placeholder 3"/>
          <p:cNvSpPr>
            <a:spLocks noGrp="1"/>
          </p:cNvSpPr>
          <p:nvPr>
            <p:ph type="body" sz="quarter" idx="13"/>
          </p:nvPr>
        </p:nvSpPr>
        <p:spPr>
          <a:xfrm>
            <a:off x="127322" y="1527858"/>
            <a:ext cx="12064678" cy="5205647"/>
          </a:xfrm>
        </p:spPr>
        <p:txBody>
          <a:bodyPr/>
          <a:lstStyle/>
          <a:p>
            <a:r>
              <a:rPr lang="en-US" sz="2700" dirty="0" smtClean="0"/>
              <a:t>Apply strict eligibility criteria to reduce heterogeneity</a:t>
            </a:r>
          </a:p>
          <a:p>
            <a:pPr lvl="1"/>
            <a:r>
              <a:rPr lang="en-US" sz="2700" dirty="0" smtClean="0"/>
              <a:t>Same measurement instrument used</a:t>
            </a:r>
          </a:p>
          <a:p>
            <a:pPr lvl="1"/>
            <a:r>
              <a:rPr lang="en-US" sz="2700" dirty="0" smtClean="0"/>
              <a:t>Same patient group (e.g., mild, moderate, severe depression; </a:t>
            </a:r>
            <a:r>
              <a:rPr lang="en-US" sz="2700" dirty="0" smtClean="0"/>
              <a:t/>
            </a:r>
            <a:br>
              <a:rPr lang="en-US" sz="2700" dirty="0" smtClean="0"/>
            </a:br>
            <a:r>
              <a:rPr lang="en-US" sz="2700" dirty="0" smtClean="0"/>
              <a:t>same </a:t>
            </a:r>
            <a:r>
              <a:rPr lang="en-US" sz="2700" dirty="0" smtClean="0"/>
              <a:t>KPS or HAQ-DI range</a:t>
            </a:r>
            <a:r>
              <a:rPr lang="en-US" sz="2700" dirty="0" smtClean="0"/>
              <a:t>)</a:t>
            </a:r>
            <a:endParaRPr lang="en-US" sz="2700" dirty="0" smtClean="0"/>
          </a:p>
          <a:p>
            <a:r>
              <a:rPr lang="en-US" sz="2700" dirty="0" smtClean="0"/>
              <a:t>Strict eligibility is </a:t>
            </a:r>
            <a:r>
              <a:rPr lang="en-US" sz="2700" dirty="0" smtClean="0"/>
              <a:t>useful, </a:t>
            </a:r>
            <a:r>
              <a:rPr lang="en-US" sz="2700" dirty="0" smtClean="0"/>
              <a:t>but considerable heterogeneity often </a:t>
            </a:r>
            <a:r>
              <a:rPr lang="en-US" sz="2700" dirty="0" smtClean="0"/>
              <a:t>remains.</a:t>
            </a:r>
          </a:p>
          <a:p>
            <a:pPr lvl="0"/>
            <a:r>
              <a:rPr lang="en-US" sz="2700" dirty="0" smtClean="0">
                <a:solidFill>
                  <a:prstClr val="black"/>
                </a:solidFill>
              </a:rPr>
              <a:t>Often </a:t>
            </a:r>
            <a:r>
              <a:rPr lang="en-US" sz="2700" dirty="0">
                <a:solidFill>
                  <a:prstClr val="black"/>
                </a:solidFill>
              </a:rPr>
              <a:t>there are not enough studies to restrict to a single measurement </a:t>
            </a:r>
            <a:r>
              <a:rPr lang="en-US" sz="2700" dirty="0" smtClean="0">
                <a:solidFill>
                  <a:prstClr val="black"/>
                </a:solidFill>
              </a:rPr>
              <a:t>instrument.</a:t>
            </a:r>
            <a:endParaRPr lang="en-US" sz="2700" dirty="0">
              <a:solidFill>
                <a:prstClr val="black"/>
              </a:solidFill>
            </a:endParaRPr>
          </a:p>
          <a:p>
            <a:pPr lvl="0"/>
            <a:r>
              <a:rPr lang="en-US" sz="2700" dirty="0" smtClean="0">
                <a:solidFill>
                  <a:prstClr val="black"/>
                </a:solidFill>
              </a:rPr>
              <a:t>Use </a:t>
            </a:r>
            <a:r>
              <a:rPr lang="en-US" sz="2700" dirty="0">
                <a:solidFill>
                  <a:prstClr val="black"/>
                </a:solidFill>
              </a:rPr>
              <a:t>meta-regression</a:t>
            </a:r>
          </a:p>
          <a:p>
            <a:pPr lvl="1"/>
            <a:r>
              <a:rPr lang="en-US" sz="2700" dirty="0">
                <a:solidFill>
                  <a:prstClr val="black"/>
                </a:solidFill>
              </a:rPr>
              <a:t>Limited to parameters reported in each manuscript</a:t>
            </a:r>
          </a:p>
          <a:p>
            <a:pPr lvl="1"/>
            <a:r>
              <a:rPr lang="en-US" sz="2700" dirty="0">
                <a:solidFill>
                  <a:prstClr val="black"/>
                </a:solidFill>
              </a:rPr>
              <a:t>It has been suggested that 10 studies per covariate should be used, but this is often not </a:t>
            </a:r>
            <a:r>
              <a:rPr lang="en-US" sz="2700" dirty="0" smtClean="0">
                <a:solidFill>
                  <a:prstClr val="black"/>
                </a:solidFill>
              </a:rPr>
              <a:t>feasible.</a:t>
            </a:r>
            <a:endParaRPr lang="en-US" sz="2700" dirty="0">
              <a:solidFill>
                <a:prstClr val="black"/>
              </a:solidFill>
            </a:endParaRPr>
          </a:p>
          <a:p>
            <a:endParaRPr lang="en-US" sz="2800" dirty="0" smtClean="0"/>
          </a:p>
        </p:txBody>
      </p:sp>
    </p:spTree>
    <p:extLst>
      <p:ext uri="{BB962C8B-B14F-4D97-AF65-F5344CB8AC3E}">
        <p14:creationId xmlns:p14="http://schemas.microsoft.com/office/powerpoint/2010/main" val="3805529189"/>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29</a:t>
            </a:fld>
            <a:endParaRPr lang="en-US"/>
          </a:p>
        </p:txBody>
      </p:sp>
      <p:sp>
        <p:nvSpPr>
          <p:cNvPr id="3" name="Text Placeholder 2"/>
          <p:cNvSpPr>
            <a:spLocks noGrp="1"/>
          </p:cNvSpPr>
          <p:nvPr>
            <p:ph type="body" sz="quarter" idx="10"/>
          </p:nvPr>
        </p:nvSpPr>
        <p:spPr>
          <a:xfrm>
            <a:off x="1703889" y="853176"/>
            <a:ext cx="7187448" cy="593659"/>
          </a:xfrm>
        </p:spPr>
        <p:txBody>
          <a:bodyPr/>
          <a:lstStyle/>
          <a:p>
            <a:r>
              <a:rPr lang="en-US" dirty="0" smtClean="0"/>
              <a:t>Conclusions</a:t>
            </a:r>
            <a:endParaRPr lang="en-US" dirty="0"/>
          </a:p>
        </p:txBody>
      </p:sp>
      <p:sp>
        <p:nvSpPr>
          <p:cNvPr id="4" name="Text Placeholder 3"/>
          <p:cNvSpPr>
            <a:spLocks noGrp="1"/>
          </p:cNvSpPr>
          <p:nvPr>
            <p:ph type="body" sz="quarter" idx="13"/>
          </p:nvPr>
        </p:nvSpPr>
        <p:spPr>
          <a:xfrm>
            <a:off x="-92596" y="1527858"/>
            <a:ext cx="7693548" cy="5081286"/>
          </a:xfrm>
        </p:spPr>
        <p:txBody>
          <a:bodyPr/>
          <a:lstStyle/>
          <a:p>
            <a:r>
              <a:rPr lang="en-US" sz="2600" dirty="0" smtClean="0"/>
              <a:t>Currently, formal synthesis is very limited for </a:t>
            </a:r>
            <a:r>
              <a:rPr lang="en-US" sz="2600" dirty="0" smtClean="0"/>
              <a:t>HSUs </a:t>
            </a:r>
            <a:r>
              <a:rPr lang="en-US" sz="2600" dirty="0" smtClean="0"/>
              <a:t>due to heterogeneity of valuation methods, country differences, population differences, etc. </a:t>
            </a:r>
          </a:p>
          <a:p>
            <a:r>
              <a:rPr lang="en-US" sz="2600" dirty="0" smtClean="0"/>
              <a:t>Research still needed for methods of meta-regression in HSUV synthesis and when appropriate</a:t>
            </a:r>
          </a:p>
          <a:p>
            <a:r>
              <a:rPr lang="en-US" sz="2600" dirty="0" smtClean="0"/>
              <a:t>When conducting synthesis:</a:t>
            </a:r>
          </a:p>
          <a:p>
            <a:pPr lvl="1"/>
            <a:r>
              <a:rPr lang="en-US" sz="2600" dirty="0" smtClean="0"/>
              <a:t>Limit to a single measure if possible; converting / mapping to a single measure may be </a:t>
            </a:r>
            <a:r>
              <a:rPr lang="en-US" sz="2600" dirty="0" smtClean="0"/>
              <a:t>useful, </a:t>
            </a:r>
            <a:r>
              <a:rPr lang="en-US" sz="2600" dirty="0" smtClean="0"/>
              <a:t>but be aware of the additional variance </a:t>
            </a:r>
            <a:r>
              <a:rPr lang="en-US" sz="2600" dirty="0" smtClean="0"/>
              <a:t>introduced.</a:t>
            </a:r>
            <a:endParaRPr lang="en-US" sz="2600" dirty="0" smtClean="0"/>
          </a:p>
          <a:p>
            <a:pPr lvl="1"/>
            <a:r>
              <a:rPr lang="en-US" sz="2600" dirty="0" smtClean="0"/>
              <a:t>Carefully evaluate heterogeneity and model the impact if using </a:t>
            </a:r>
            <a:r>
              <a:rPr lang="en-US" sz="2600" dirty="0" smtClean="0"/>
              <a:t>meta-regression. </a:t>
            </a:r>
            <a:endParaRPr lang="en-US" sz="2600" dirty="0" smtClean="0"/>
          </a:p>
        </p:txBody>
      </p:sp>
      <p:pic>
        <p:nvPicPr>
          <p:cNvPr id="4101" name="Picture 5" descr="C:\Users\bruce.crawford\AppData\Local\Microsoft\Windows\Temporary Internet Files\Content.IE5\Y2NO9M2T\resear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697" y="2351619"/>
            <a:ext cx="4311650" cy="343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273978"/>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868101"/>
            <a:ext cx="11320041" cy="5011838"/>
          </a:xfrm>
        </p:spPr>
        <p:txBody>
          <a:bodyPr/>
          <a:lstStyle/>
          <a:p>
            <a:pPr marL="0" indent="0">
              <a:buNone/>
            </a:pPr>
            <a:r>
              <a:rPr lang="en-US" b="1" dirty="0" smtClean="0">
                <a:solidFill>
                  <a:srgbClr val="35A0CE"/>
                </a:solidFill>
              </a:rPr>
              <a:t>Task Force Members continued…</a:t>
            </a:r>
          </a:p>
          <a:p>
            <a:r>
              <a:rPr lang="en-US" b="1" dirty="0" smtClean="0"/>
              <a:t>Luciane </a:t>
            </a:r>
            <a:r>
              <a:rPr lang="en-US" b="1" dirty="0"/>
              <a:t>Cruz, ScD, PhD</a:t>
            </a:r>
            <a:r>
              <a:rPr lang="en-US" dirty="0"/>
              <a:t>, Health Technology Assessment Institute, Federal University of Rio Grande du Sol, Porto Alegre, Brazil</a:t>
            </a:r>
          </a:p>
          <a:p>
            <a:r>
              <a:rPr lang="en-US" b="1" dirty="0"/>
              <a:t>John Karnon, MSc, PhD</a:t>
            </a:r>
            <a:r>
              <a:rPr lang="en-US" dirty="0"/>
              <a:t>, Professor of Health Economics, The University of Adelaide, Adelaide, Australia</a:t>
            </a:r>
          </a:p>
          <a:p>
            <a:r>
              <a:rPr lang="en-US" b="1" dirty="0">
                <a:solidFill>
                  <a:schemeClr val="tx1">
                    <a:lumMod val="65000"/>
                    <a:lumOff val="35000"/>
                  </a:schemeClr>
                </a:solidFill>
              </a:rPr>
              <a:t>Andrew Lloyd, DPhil</a:t>
            </a:r>
            <a:r>
              <a:rPr lang="en-US" dirty="0">
                <a:solidFill>
                  <a:schemeClr val="tx1">
                    <a:lumMod val="65000"/>
                    <a:lumOff val="35000"/>
                  </a:schemeClr>
                </a:solidFill>
              </a:rPr>
              <a:t>, Director, </a:t>
            </a:r>
            <a:r>
              <a:rPr lang="en-US" dirty="0" err="1">
                <a:solidFill>
                  <a:schemeClr val="tx1">
                    <a:lumMod val="65000"/>
                    <a:lumOff val="35000"/>
                  </a:schemeClr>
                </a:solidFill>
              </a:rPr>
              <a:t>Acaster</a:t>
            </a:r>
            <a:r>
              <a:rPr lang="en-US" dirty="0">
                <a:solidFill>
                  <a:schemeClr val="tx1">
                    <a:lumMod val="65000"/>
                    <a:lumOff val="35000"/>
                  </a:schemeClr>
                </a:solidFill>
              </a:rPr>
              <a:t> Lloyd Consulting Ltd, Oxford, England, UK</a:t>
            </a:r>
          </a:p>
          <a:p>
            <a:r>
              <a:rPr lang="en-US" b="1" dirty="0"/>
              <a:t>Suzy Paisley, MA, PhD</a:t>
            </a:r>
            <a:r>
              <a:rPr lang="en-US" dirty="0"/>
              <a:t>, Senior Research Fellow, Director of Information Resources, University of Sheffield, Sheffield, England, UK</a:t>
            </a:r>
          </a:p>
          <a:p>
            <a:r>
              <a:rPr lang="en-US" b="1" dirty="0">
                <a:solidFill>
                  <a:schemeClr val="tx1">
                    <a:lumMod val="65000"/>
                    <a:lumOff val="35000"/>
                  </a:schemeClr>
                </a:solidFill>
              </a:rPr>
              <a:t>A. Simon Pickard, PhD</a:t>
            </a:r>
            <a:r>
              <a:rPr lang="en-US" dirty="0">
                <a:solidFill>
                  <a:schemeClr val="tx1">
                    <a:lumMod val="65000"/>
                    <a:lumOff val="35000"/>
                  </a:schemeClr>
                </a:solidFill>
              </a:rPr>
              <a:t>, Professor &amp; Director, Graduate Studies, Department of Pharmacy Systems, Outcomes and Policy, College of Pharmacy, University of Illinois at Chicago, Chicago, IL, USA</a:t>
            </a:r>
          </a:p>
          <a:p>
            <a:r>
              <a:rPr lang="en-US" b="1" dirty="0"/>
              <a:t>Jan </a:t>
            </a:r>
            <a:r>
              <a:rPr lang="en-US" b="1" dirty="0" err="1"/>
              <a:t>Busschbach</a:t>
            </a:r>
            <a:r>
              <a:rPr lang="en-US" b="1" dirty="0"/>
              <a:t>, PhD</a:t>
            </a:r>
            <a:r>
              <a:rPr lang="en-US" dirty="0"/>
              <a:t>, Professor &amp; Chair of the section Medical Psychology &amp; Psychotherapy, Erasmus University Medical Center; Senior Investigator, </a:t>
            </a:r>
            <a:r>
              <a:rPr lang="en-US" dirty="0" err="1"/>
              <a:t>Viersprong</a:t>
            </a:r>
            <a:r>
              <a:rPr lang="en-US" dirty="0"/>
              <a:t> Institute for Studies of Personality Disorders (VISPD), Netherlands</a:t>
            </a:r>
          </a:p>
          <a:p>
            <a:pPr marL="0" indent="0">
              <a:buNone/>
            </a:pPr>
            <a:endParaRPr lang="en-US" dirty="0"/>
          </a:p>
        </p:txBody>
      </p:sp>
    </p:spTree>
    <p:extLst>
      <p:ext uri="{BB962C8B-B14F-4D97-AF65-F5344CB8AC3E}">
        <p14:creationId xmlns:p14="http://schemas.microsoft.com/office/powerpoint/2010/main" val="1722067821"/>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smtClean="0"/>
              <a:t>Health </a:t>
            </a:r>
            <a:r>
              <a:rPr lang="en-US" dirty="0"/>
              <a:t>S</a:t>
            </a:r>
            <a:r>
              <a:rPr lang="en-US" dirty="0" smtClean="0"/>
              <a:t>tate </a:t>
            </a:r>
            <a:r>
              <a:rPr lang="en-US" dirty="0"/>
              <a:t>U</a:t>
            </a:r>
            <a:r>
              <a:rPr lang="en-US" dirty="0" smtClean="0"/>
              <a:t>tilities </a:t>
            </a:r>
            <a:r>
              <a:rPr lang="en-US" dirty="0"/>
              <a:t>in </a:t>
            </a:r>
            <a:r>
              <a:rPr lang="en-US" dirty="0" smtClean="0"/>
              <a:t>Cost-effectiveness </a:t>
            </a:r>
            <a:r>
              <a:rPr lang="en-US" dirty="0"/>
              <a:t>M</a:t>
            </a:r>
            <a:r>
              <a:rPr lang="en-US" dirty="0" smtClean="0"/>
              <a:t>odels</a:t>
            </a:r>
            <a:endParaRPr lang="en-US" dirty="0"/>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3</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5776934" y="4449907"/>
            <a:ext cx="5844048" cy="1140665"/>
          </a:xfrm>
          <a:prstGeom prst="rect">
            <a:avLst/>
          </a:prstGeom>
        </p:spPr>
        <p:txBody>
          <a:bodyPr/>
          <a:lstStyle/>
          <a:p>
            <a:pPr marL="0" indent="0">
              <a:buNone/>
            </a:pPr>
            <a:r>
              <a:rPr lang="en-US" dirty="0">
                <a:solidFill>
                  <a:srgbClr val="000421"/>
                </a:solidFill>
                <a:latin typeface="Open Sans"/>
              </a:rPr>
              <a:t>Prof John </a:t>
            </a:r>
            <a:r>
              <a:rPr lang="en-US" dirty="0" smtClean="0">
                <a:solidFill>
                  <a:srgbClr val="000421"/>
                </a:solidFill>
                <a:latin typeface="Open Sans"/>
              </a:rPr>
              <a:t>Brazier</a:t>
            </a:r>
            <a:br>
              <a:rPr lang="en-US" dirty="0" smtClean="0">
                <a:solidFill>
                  <a:srgbClr val="000421"/>
                </a:solidFill>
                <a:latin typeface="Open Sans"/>
              </a:rPr>
            </a:br>
            <a:r>
              <a:rPr lang="en-US" dirty="0" smtClean="0">
                <a:solidFill>
                  <a:srgbClr val="000421"/>
                </a:solidFill>
                <a:latin typeface="Open Sans"/>
              </a:rPr>
              <a:t>University </a:t>
            </a:r>
            <a:r>
              <a:rPr lang="en-US" dirty="0">
                <a:solidFill>
                  <a:srgbClr val="000421"/>
                </a:solidFill>
                <a:latin typeface="Open Sans"/>
              </a:rPr>
              <a:t>of Sheffield</a:t>
            </a:r>
          </a:p>
        </p:txBody>
      </p:sp>
    </p:spTree>
    <p:extLst>
      <p:ext uri="{BB962C8B-B14F-4D97-AF65-F5344CB8AC3E}">
        <p14:creationId xmlns:p14="http://schemas.microsoft.com/office/powerpoint/2010/main" val="3412193008"/>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31</a:t>
            </a:fld>
            <a:endParaRPr lang="en-US"/>
          </a:p>
        </p:txBody>
      </p:sp>
      <p:sp>
        <p:nvSpPr>
          <p:cNvPr id="3" name="Text Placeholder 2"/>
          <p:cNvSpPr>
            <a:spLocks noGrp="1"/>
          </p:cNvSpPr>
          <p:nvPr>
            <p:ph type="body" sz="quarter" idx="10"/>
          </p:nvPr>
        </p:nvSpPr>
        <p:spPr>
          <a:xfrm>
            <a:off x="1172308" y="1130968"/>
            <a:ext cx="10468707" cy="1084694"/>
          </a:xfrm>
        </p:spPr>
        <p:txBody>
          <a:bodyPr/>
          <a:lstStyle/>
          <a:p>
            <a:r>
              <a:rPr lang="en-US" sz="3200" dirty="0"/>
              <a:t>Identifying the most appropriate health state utility (HSU) is just the beginning …………..</a:t>
            </a:r>
          </a:p>
        </p:txBody>
      </p:sp>
      <p:graphicFrame>
        <p:nvGraphicFramePr>
          <p:cNvPr id="6" name="Table 5"/>
          <p:cNvGraphicFramePr>
            <a:graphicFrameLocks noGrp="1"/>
          </p:cNvGraphicFramePr>
          <p:nvPr>
            <p:extLst>
              <p:ext uri="{D42A27DB-BD31-4B8C-83A1-F6EECF244321}">
                <p14:modId xmlns:p14="http://schemas.microsoft.com/office/powerpoint/2010/main" val="750721799"/>
              </p:ext>
            </p:extLst>
          </p:nvPr>
        </p:nvGraphicFramePr>
        <p:xfrm>
          <a:off x="1559232" y="2571224"/>
          <a:ext cx="9198710" cy="3441594"/>
        </p:xfrm>
        <a:graphic>
          <a:graphicData uri="http://schemas.openxmlformats.org/drawingml/2006/table">
            <a:tbl>
              <a:tblPr firstRow="1" bandRow="1">
                <a:tableStyleId>{5C22544A-7EE6-4342-B048-85BDC9FD1C3A}</a:tableStyleId>
              </a:tblPr>
              <a:tblGrid>
                <a:gridCol w="5744309">
                  <a:extLst>
                    <a:ext uri="{9D8B030D-6E8A-4147-A177-3AD203B41FA5}">
                      <a16:colId xmlns:a16="http://schemas.microsoft.com/office/drawing/2014/main" val="20000"/>
                    </a:ext>
                  </a:extLst>
                </a:gridCol>
                <a:gridCol w="3454401">
                  <a:extLst>
                    <a:ext uri="{9D8B030D-6E8A-4147-A177-3AD203B41FA5}">
                      <a16:colId xmlns:a16="http://schemas.microsoft.com/office/drawing/2014/main" val="20001"/>
                    </a:ext>
                  </a:extLst>
                </a:gridCol>
              </a:tblGrid>
              <a:tr h="380687">
                <a:tc>
                  <a:txBody>
                    <a:bodyPr/>
                    <a:lstStyle/>
                    <a:p>
                      <a:r>
                        <a:rPr lang="en-US" dirty="0"/>
                        <a:t>Issue</a:t>
                      </a:r>
                      <a:endParaRPr lang="en-GB" dirty="0"/>
                    </a:p>
                  </a:txBody>
                  <a:tcPr/>
                </a:tc>
                <a:tc>
                  <a:txBody>
                    <a:bodyPr/>
                    <a:lstStyle/>
                    <a:p>
                      <a:r>
                        <a:rPr lang="en-US" dirty="0"/>
                        <a:t>Recommendation</a:t>
                      </a:r>
                      <a:endParaRPr lang="en-GB" dirty="0"/>
                    </a:p>
                  </a:txBody>
                  <a:tcPr/>
                </a:tc>
                <a:extLst>
                  <a:ext uri="{0D108BD9-81ED-4DB2-BD59-A6C34878D82A}">
                    <a16:rowId xmlns:a16="http://schemas.microsoft.com/office/drawing/2014/main" val="10000"/>
                  </a:ext>
                </a:extLst>
              </a:tr>
              <a:tr h="380687">
                <a:tc>
                  <a:txBody>
                    <a:bodyPr/>
                    <a:lstStyle/>
                    <a:p>
                      <a:r>
                        <a:rPr lang="en-US" dirty="0"/>
                        <a:t>Sensitivity analysis (SA)</a:t>
                      </a:r>
                      <a:endParaRPr lang="en-GB" dirty="0"/>
                    </a:p>
                  </a:txBody>
                  <a:tcPr/>
                </a:tc>
                <a:tc>
                  <a:txBody>
                    <a:bodyPr/>
                    <a:lstStyle/>
                    <a:p>
                      <a:r>
                        <a:rPr lang="en-US" dirty="0"/>
                        <a:t>Always begin with SA</a:t>
                      </a:r>
                      <a:endParaRPr lang="en-GB" dirty="0"/>
                    </a:p>
                  </a:txBody>
                  <a:tcPr/>
                </a:tc>
                <a:extLst>
                  <a:ext uri="{0D108BD9-81ED-4DB2-BD59-A6C34878D82A}">
                    <a16:rowId xmlns:a16="http://schemas.microsoft.com/office/drawing/2014/main" val="10001"/>
                  </a:ext>
                </a:extLst>
              </a:tr>
              <a:tr h="387491">
                <a:tc>
                  <a:txBody>
                    <a:bodyPr/>
                    <a:lstStyle/>
                    <a:p>
                      <a:r>
                        <a:rPr lang="en-US" dirty="0"/>
                        <a:t>Discrete health states or discrete event simulation</a:t>
                      </a:r>
                      <a:endParaRPr lang="en-GB" dirty="0"/>
                    </a:p>
                  </a:txBody>
                  <a:tcPr/>
                </a:tc>
                <a:tc>
                  <a:txBody>
                    <a:bodyPr/>
                    <a:lstStyle/>
                    <a:p>
                      <a:endParaRPr lang="en-GB" dirty="0"/>
                    </a:p>
                  </a:txBody>
                  <a:tcPr/>
                </a:tc>
                <a:extLst>
                  <a:ext uri="{0D108BD9-81ED-4DB2-BD59-A6C34878D82A}">
                    <a16:rowId xmlns:a16="http://schemas.microsoft.com/office/drawing/2014/main" val="10002"/>
                  </a:ext>
                </a:extLst>
              </a:tr>
              <a:tr h="351738">
                <a:tc>
                  <a:txBody>
                    <a:bodyPr/>
                    <a:lstStyle/>
                    <a:p>
                      <a:r>
                        <a:rPr lang="en-US" dirty="0"/>
                        <a:t>Individual mean HSUs or function-based</a:t>
                      </a:r>
                      <a:r>
                        <a:rPr lang="en-US" baseline="0" dirty="0"/>
                        <a:t> HSUs</a:t>
                      </a:r>
                      <a:endParaRPr lang="en-GB" dirty="0"/>
                    </a:p>
                  </a:txBody>
                  <a:tcPr/>
                </a:tc>
                <a:tc>
                  <a:txBody>
                    <a:bodyPr/>
                    <a:lstStyle/>
                    <a:p>
                      <a:endParaRPr lang="en-GB"/>
                    </a:p>
                  </a:txBody>
                  <a:tcPr/>
                </a:tc>
                <a:extLst>
                  <a:ext uri="{0D108BD9-81ED-4DB2-BD59-A6C34878D82A}">
                    <a16:rowId xmlns:a16="http://schemas.microsoft.com/office/drawing/2014/main" val="10003"/>
                  </a:ext>
                </a:extLst>
              </a:tr>
              <a:tr h="380687">
                <a:tc>
                  <a:txBody>
                    <a:bodyPr/>
                    <a:lstStyle/>
                    <a:p>
                      <a:r>
                        <a:rPr lang="en-US" dirty="0"/>
                        <a:t>Comorbidities</a:t>
                      </a:r>
                      <a:r>
                        <a:rPr lang="en-US" baseline="0" dirty="0"/>
                        <a:t> &amp; age</a:t>
                      </a:r>
                      <a:endParaRPr lang="en-GB" dirty="0"/>
                    </a:p>
                  </a:txBody>
                  <a:tcPr/>
                </a:tc>
                <a:tc>
                  <a:txBody>
                    <a:bodyPr/>
                    <a:lstStyle/>
                    <a:p>
                      <a:endParaRPr lang="en-GB"/>
                    </a:p>
                  </a:txBody>
                  <a:tcPr/>
                </a:tc>
                <a:extLst>
                  <a:ext uri="{0D108BD9-81ED-4DB2-BD59-A6C34878D82A}">
                    <a16:rowId xmlns:a16="http://schemas.microsoft.com/office/drawing/2014/main" val="10004"/>
                  </a:ext>
                </a:extLst>
              </a:tr>
              <a:tr h="404221">
                <a:tc>
                  <a:txBody>
                    <a:bodyPr/>
                    <a:lstStyle/>
                    <a:p>
                      <a:r>
                        <a:rPr lang="en-US" dirty="0"/>
                        <a:t>Concurrent clinical events or conditions</a:t>
                      </a:r>
                      <a:endParaRPr lang="en-GB" dirty="0"/>
                    </a:p>
                  </a:txBody>
                  <a:tcPr/>
                </a:tc>
                <a:tc>
                  <a:txBody>
                    <a:bodyPr/>
                    <a:lstStyle/>
                    <a:p>
                      <a:endParaRPr lang="en-GB"/>
                    </a:p>
                  </a:txBody>
                  <a:tcPr/>
                </a:tc>
                <a:extLst>
                  <a:ext uri="{0D108BD9-81ED-4DB2-BD59-A6C34878D82A}">
                    <a16:rowId xmlns:a16="http://schemas.microsoft.com/office/drawing/2014/main" val="10005"/>
                  </a:ext>
                </a:extLst>
              </a:tr>
              <a:tr h="380687">
                <a:tc>
                  <a:txBody>
                    <a:bodyPr/>
                    <a:lstStyle/>
                    <a:p>
                      <a:r>
                        <a:rPr lang="en-US" dirty="0"/>
                        <a:t>Treatment related adverse effects</a:t>
                      </a:r>
                      <a:endParaRPr lang="en-GB" dirty="0"/>
                    </a:p>
                  </a:txBody>
                  <a:tcPr/>
                </a:tc>
                <a:tc>
                  <a:txBody>
                    <a:bodyPr/>
                    <a:lstStyle/>
                    <a:p>
                      <a:endParaRPr lang="en-GB"/>
                    </a:p>
                  </a:txBody>
                  <a:tcPr/>
                </a:tc>
                <a:extLst>
                  <a:ext uri="{0D108BD9-81ED-4DB2-BD59-A6C34878D82A}">
                    <a16:rowId xmlns:a16="http://schemas.microsoft.com/office/drawing/2014/main" val="10006"/>
                  </a:ext>
                </a:extLst>
              </a:tr>
              <a:tr h="380687">
                <a:tc>
                  <a:txBody>
                    <a:bodyPr/>
                    <a:lstStyle/>
                    <a:p>
                      <a:r>
                        <a:rPr lang="en-US" dirty="0"/>
                        <a:t>Acute clinical events</a:t>
                      </a:r>
                      <a:endParaRPr lang="en-GB" dirty="0"/>
                    </a:p>
                  </a:txBody>
                  <a:tcPr/>
                </a:tc>
                <a:tc>
                  <a:txBody>
                    <a:bodyPr/>
                    <a:lstStyle/>
                    <a:p>
                      <a:endParaRPr lang="en-GB" dirty="0"/>
                    </a:p>
                  </a:txBody>
                  <a:tcPr/>
                </a:tc>
                <a:extLst>
                  <a:ext uri="{0D108BD9-81ED-4DB2-BD59-A6C34878D82A}">
                    <a16:rowId xmlns:a16="http://schemas.microsoft.com/office/drawing/2014/main" val="10007"/>
                  </a:ext>
                </a:extLst>
              </a:tr>
              <a:tr h="380687">
                <a:tc>
                  <a:txBody>
                    <a:bodyPr/>
                    <a:lstStyle/>
                    <a:p>
                      <a:r>
                        <a:rPr lang="en-US" dirty="0"/>
                        <a:t>Sensitivity analyses (again)</a:t>
                      </a:r>
                      <a:endParaRPr lang="en-GB" dirty="0"/>
                    </a:p>
                  </a:txBody>
                  <a:tcPr/>
                </a:tc>
                <a:tc>
                  <a:txBody>
                    <a:bodyPr/>
                    <a:lstStyle/>
                    <a:p>
                      <a:r>
                        <a:rPr lang="en-US" dirty="0"/>
                        <a:t>Always end with SA</a:t>
                      </a:r>
                      <a:endParaRPr lang="en-GB"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80497315"/>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32</a:t>
            </a:fld>
            <a:endParaRPr lang="en-US"/>
          </a:p>
        </p:txBody>
      </p:sp>
      <p:sp>
        <p:nvSpPr>
          <p:cNvPr id="3" name="Text Placeholder 2"/>
          <p:cNvSpPr>
            <a:spLocks noGrp="1"/>
          </p:cNvSpPr>
          <p:nvPr>
            <p:ph type="body" sz="quarter" idx="10"/>
          </p:nvPr>
        </p:nvSpPr>
        <p:spPr/>
        <p:txBody>
          <a:bodyPr/>
          <a:lstStyle/>
          <a:p>
            <a:r>
              <a:rPr lang="en-US" sz="3200" dirty="0"/>
              <a:t>Begin: sensitivity analysis</a:t>
            </a:r>
          </a:p>
        </p:txBody>
      </p:sp>
      <p:sp>
        <p:nvSpPr>
          <p:cNvPr id="4" name="Text Placeholder 3"/>
          <p:cNvSpPr>
            <a:spLocks noGrp="1"/>
          </p:cNvSpPr>
          <p:nvPr>
            <p:ph type="body" sz="quarter" idx="13"/>
          </p:nvPr>
        </p:nvSpPr>
        <p:spPr>
          <a:xfrm>
            <a:off x="1192192" y="2538662"/>
            <a:ext cx="9745439" cy="3121358"/>
          </a:xfrm>
        </p:spPr>
        <p:txBody>
          <a:bodyPr/>
          <a:lstStyle/>
          <a:p>
            <a:r>
              <a:rPr lang="en-US" sz="2800" dirty="0"/>
              <a:t>Look at the effect of each health state in model individually to inform level of literature </a:t>
            </a:r>
            <a:r>
              <a:rPr lang="en-US" sz="2800" dirty="0" smtClean="0"/>
              <a:t>searches.</a:t>
            </a:r>
            <a:br>
              <a:rPr lang="en-US" sz="2800" dirty="0" smtClean="0"/>
            </a:br>
            <a:endParaRPr lang="en-US" sz="2800" dirty="0"/>
          </a:p>
          <a:p>
            <a:r>
              <a:rPr lang="en-US" sz="2800" dirty="0"/>
              <a:t>Which HSUs influence the ICER</a:t>
            </a:r>
            <a:r>
              <a:rPr lang="en-US" sz="2800" dirty="0" smtClean="0"/>
              <a:t>?</a:t>
            </a:r>
            <a:br>
              <a:rPr lang="en-US" sz="2800" dirty="0" smtClean="0"/>
            </a:br>
            <a:endParaRPr lang="en-US" sz="2800" dirty="0"/>
          </a:p>
          <a:p>
            <a:r>
              <a:rPr lang="en-US" sz="2800" dirty="0"/>
              <a:t>Communicate with search/review team which HSUs really </a:t>
            </a:r>
            <a:r>
              <a:rPr lang="en-US" sz="2800" dirty="0" smtClean="0"/>
              <a:t>matter.</a:t>
            </a:r>
            <a:endParaRPr lang="en-US" sz="2800" dirty="0"/>
          </a:p>
        </p:txBody>
      </p:sp>
    </p:spTree>
    <p:extLst>
      <p:ext uri="{BB962C8B-B14F-4D97-AF65-F5344CB8AC3E}">
        <p14:creationId xmlns:p14="http://schemas.microsoft.com/office/powerpoint/2010/main" val="457036786"/>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33</a:t>
            </a:fld>
            <a:endParaRPr lang="en-US"/>
          </a:p>
        </p:txBody>
      </p:sp>
      <p:sp>
        <p:nvSpPr>
          <p:cNvPr id="3" name="Text Placeholder 2"/>
          <p:cNvSpPr>
            <a:spLocks noGrp="1"/>
          </p:cNvSpPr>
          <p:nvPr>
            <p:ph type="body" sz="quarter" idx="10"/>
          </p:nvPr>
        </p:nvSpPr>
        <p:spPr>
          <a:xfrm>
            <a:off x="1703888" y="1130968"/>
            <a:ext cx="9139957" cy="1022266"/>
          </a:xfrm>
        </p:spPr>
        <p:txBody>
          <a:bodyPr/>
          <a:lstStyle/>
          <a:p>
            <a:r>
              <a:rPr lang="en-US" sz="3200" dirty="0" smtClean="0"/>
              <a:t>Model health </a:t>
            </a:r>
            <a:r>
              <a:rPr lang="en-US" sz="3200" dirty="0"/>
              <a:t>states </a:t>
            </a:r>
          </a:p>
        </p:txBody>
      </p:sp>
      <p:sp>
        <p:nvSpPr>
          <p:cNvPr id="4" name="Text Placeholder 3"/>
          <p:cNvSpPr>
            <a:spLocks noGrp="1"/>
          </p:cNvSpPr>
          <p:nvPr>
            <p:ph type="body" sz="quarter" idx="13"/>
          </p:nvPr>
        </p:nvSpPr>
        <p:spPr>
          <a:xfrm>
            <a:off x="509286" y="1944547"/>
            <a:ext cx="11134845" cy="4233515"/>
          </a:xfrm>
        </p:spPr>
        <p:txBody>
          <a:bodyPr/>
          <a:lstStyle/>
          <a:p>
            <a:r>
              <a:rPr lang="en-US" sz="2800" dirty="0" smtClean="0"/>
              <a:t>Decide the format of the model in terms of numbers and types of health states that differ according to HSU</a:t>
            </a:r>
          </a:p>
          <a:p>
            <a:pPr lvl="1"/>
            <a:r>
              <a:rPr lang="en-US" sz="2800" dirty="0" smtClean="0"/>
              <a:t>Use clinical expertise &amp; availability of evidence to inform decision</a:t>
            </a:r>
          </a:p>
          <a:p>
            <a:pPr lvl="1"/>
            <a:endParaRPr lang="en-US" sz="2800" dirty="0" smtClean="0"/>
          </a:p>
          <a:p>
            <a:pPr lvl="1"/>
            <a:endParaRPr lang="en-US" sz="2800" dirty="0" smtClean="0"/>
          </a:p>
          <a:p>
            <a:r>
              <a:rPr lang="en-US" sz="2800" dirty="0" smtClean="0"/>
              <a:t>If simple model structure implemented that may not represent all important HSUs</a:t>
            </a:r>
          </a:p>
          <a:p>
            <a:pPr lvl="1"/>
            <a:r>
              <a:rPr lang="en-GB" sz="2800" dirty="0" smtClean="0"/>
              <a:t>Examine &amp; discuss expected effects of such omissions</a:t>
            </a:r>
            <a:endParaRPr lang="en-US" sz="2800" dirty="0"/>
          </a:p>
        </p:txBody>
      </p:sp>
    </p:spTree>
    <p:extLst>
      <p:ext uri="{BB962C8B-B14F-4D97-AF65-F5344CB8AC3E}">
        <p14:creationId xmlns:p14="http://schemas.microsoft.com/office/powerpoint/2010/main" val="457036786"/>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34</a:t>
            </a:fld>
            <a:endParaRPr lang="en-US"/>
          </a:p>
        </p:txBody>
      </p:sp>
      <p:sp>
        <p:nvSpPr>
          <p:cNvPr id="3" name="Text Placeholder 2"/>
          <p:cNvSpPr>
            <a:spLocks noGrp="1"/>
          </p:cNvSpPr>
          <p:nvPr>
            <p:ph type="body" sz="quarter" idx="10"/>
          </p:nvPr>
        </p:nvSpPr>
        <p:spPr>
          <a:xfrm>
            <a:off x="1037224" y="781354"/>
            <a:ext cx="10562492" cy="908847"/>
          </a:xfrm>
        </p:spPr>
        <p:txBody>
          <a:bodyPr/>
          <a:lstStyle/>
          <a:p>
            <a:r>
              <a:rPr lang="en-US" dirty="0"/>
              <a:t>Individual </a:t>
            </a:r>
            <a:r>
              <a:rPr lang="en-US" dirty="0" smtClean="0"/>
              <a:t>HSUs </a:t>
            </a:r>
            <a:r>
              <a:rPr lang="en-US" dirty="0"/>
              <a:t>or </a:t>
            </a:r>
            <a:r>
              <a:rPr lang="en-US" dirty="0" smtClean="0"/>
              <a:t>function based:</a:t>
            </a:r>
            <a:endParaRPr lang="en-US" dirty="0"/>
          </a:p>
          <a:p>
            <a:r>
              <a:rPr lang="en-US" i="1" dirty="0"/>
              <a:t>Clinical events – acute? chronic? fluctuating? progressive?</a:t>
            </a:r>
          </a:p>
        </p:txBody>
      </p:sp>
      <p:sp>
        <p:nvSpPr>
          <p:cNvPr id="4" name="Text Placeholder 3"/>
          <p:cNvSpPr>
            <a:spLocks noGrp="1"/>
          </p:cNvSpPr>
          <p:nvPr>
            <p:ph type="body" sz="quarter" idx="13"/>
          </p:nvPr>
        </p:nvSpPr>
        <p:spPr>
          <a:xfrm>
            <a:off x="316522" y="1852246"/>
            <a:ext cx="5910657" cy="4618892"/>
          </a:xfrm>
        </p:spPr>
        <p:txBody>
          <a:bodyPr/>
          <a:lstStyle/>
          <a:p>
            <a:pPr marL="0" indent="0">
              <a:buNone/>
            </a:pPr>
            <a:r>
              <a:rPr lang="en-US" sz="2600" dirty="0" smtClean="0"/>
              <a:t>Simple ‘acute’ events:</a:t>
            </a:r>
          </a:p>
          <a:p>
            <a:r>
              <a:rPr lang="en-US" sz="2600" dirty="0" smtClean="0"/>
              <a:t>Bone fractures (e.g. hip, wrist, vertebrae)</a:t>
            </a:r>
          </a:p>
          <a:p>
            <a:r>
              <a:rPr lang="en-US" sz="2600" dirty="0" smtClean="0"/>
              <a:t>CVD (e.g. MI, angina, stroke)</a:t>
            </a:r>
          </a:p>
          <a:p>
            <a:pPr marL="0" indent="0">
              <a:buNone/>
            </a:pPr>
            <a:r>
              <a:rPr lang="en-US" sz="2600" dirty="0" smtClean="0"/>
              <a:t>Less obvious in chronic progress conditions:</a:t>
            </a:r>
          </a:p>
          <a:p>
            <a:r>
              <a:rPr lang="en-US" sz="2600" dirty="0" smtClean="0"/>
              <a:t>Arthritic conditions ‘flares’</a:t>
            </a:r>
          </a:p>
          <a:p>
            <a:r>
              <a:rPr lang="en-US" sz="2600" dirty="0" smtClean="0"/>
              <a:t>Asthma exacerbations (</a:t>
            </a:r>
            <a:r>
              <a:rPr lang="en-US" sz="2600" dirty="0" err="1" smtClean="0"/>
              <a:t>hospitalised</a:t>
            </a:r>
            <a:r>
              <a:rPr lang="en-US" sz="2600" dirty="0" smtClean="0"/>
              <a:t>?)</a:t>
            </a:r>
          </a:p>
          <a:p>
            <a:r>
              <a:rPr lang="en-US" sz="2600" dirty="0" smtClean="0"/>
              <a:t>Crohn’s disease</a:t>
            </a:r>
          </a:p>
          <a:p>
            <a:r>
              <a:rPr lang="en-US" sz="2600" dirty="0" smtClean="0"/>
              <a:t>Age related macular degeneration</a:t>
            </a:r>
            <a:endParaRPr lang="en-US" sz="2600" dirty="0"/>
          </a:p>
        </p:txBody>
      </p:sp>
      <p:sp>
        <p:nvSpPr>
          <p:cNvPr id="6" name="Text Placeholder 3"/>
          <p:cNvSpPr>
            <a:spLocks noGrp="1"/>
          </p:cNvSpPr>
          <p:nvPr>
            <p:ph type="body" sz="quarter" idx="13"/>
          </p:nvPr>
        </p:nvSpPr>
        <p:spPr>
          <a:xfrm>
            <a:off x="6331353" y="2153234"/>
            <a:ext cx="6180882" cy="4580271"/>
          </a:xfrm>
        </p:spPr>
        <p:txBody>
          <a:bodyPr/>
          <a:lstStyle/>
          <a:p>
            <a:pPr marL="0" indent="0">
              <a:buNone/>
            </a:pPr>
            <a:r>
              <a:rPr lang="en-US" sz="2600" dirty="0"/>
              <a:t>Consider:</a:t>
            </a:r>
          </a:p>
          <a:p>
            <a:r>
              <a:rPr lang="en-US" sz="2600" dirty="0"/>
              <a:t>Frequency of events</a:t>
            </a:r>
          </a:p>
          <a:p>
            <a:r>
              <a:rPr lang="en-US" sz="2600" dirty="0"/>
              <a:t>Severity of effect on </a:t>
            </a:r>
            <a:r>
              <a:rPr lang="en-US" sz="2600" dirty="0" err="1"/>
              <a:t>QoL</a:t>
            </a:r>
            <a:endParaRPr lang="en-US" sz="2600" dirty="0"/>
          </a:p>
          <a:p>
            <a:r>
              <a:rPr lang="en-US" sz="2600" dirty="0"/>
              <a:t>Duration of time effect lasts</a:t>
            </a:r>
          </a:p>
          <a:p>
            <a:r>
              <a:rPr lang="en-US" sz="2600" dirty="0"/>
              <a:t>‘Rebound’ HSU after recovery</a:t>
            </a:r>
          </a:p>
          <a:p>
            <a:r>
              <a:rPr lang="en-US" sz="2600" dirty="0"/>
              <a:t>Timing of data collection matches acute period of event? </a:t>
            </a:r>
          </a:p>
          <a:p>
            <a:r>
              <a:rPr lang="en-US" sz="2600" dirty="0"/>
              <a:t>Explore likely effect if collection time does not match event </a:t>
            </a:r>
          </a:p>
          <a:p>
            <a:endParaRPr lang="en-US" dirty="0"/>
          </a:p>
        </p:txBody>
      </p:sp>
    </p:spTree>
    <p:extLst>
      <p:ext uri="{BB962C8B-B14F-4D97-AF65-F5344CB8AC3E}">
        <p14:creationId xmlns:p14="http://schemas.microsoft.com/office/powerpoint/2010/main" val="2704007931"/>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35</a:t>
            </a:fld>
            <a:endParaRPr lang="en-US"/>
          </a:p>
        </p:txBody>
      </p:sp>
      <p:sp>
        <p:nvSpPr>
          <p:cNvPr id="3" name="Text Placeholder 2"/>
          <p:cNvSpPr>
            <a:spLocks noGrp="1"/>
          </p:cNvSpPr>
          <p:nvPr>
            <p:ph type="body" sz="quarter" idx="10"/>
          </p:nvPr>
        </p:nvSpPr>
        <p:spPr>
          <a:xfrm>
            <a:off x="1018674" y="729201"/>
            <a:ext cx="9801726" cy="1022266"/>
          </a:xfrm>
        </p:spPr>
        <p:txBody>
          <a:bodyPr/>
          <a:lstStyle/>
          <a:p>
            <a:r>
              <a:rPr lang="en-US" sz="2400" dirty="0"/>
              <a:t>Discrete mean HSUs, or function based HSUs</a:t>
            </a:r>
          </a:p>
        </p:txBody>
      </p:sp>
      <p:sp>
        <p:nvSpPr>
          <p:cNvPr id="8" name="TextBox 7"/>
          <p:cNvSpPr txBox="1"/>
          <p:nvPr/>
        </p:nvSpPr>
        <p:spPr>
          <a:xfrm>
            <a:off x="1266092" y="1256765"/>
            <a:ext cx="4876800" cy="276999"/>
          </a:xfrm>
          <a:prstGeom prst="rect">
            <a:avLst/>
          </a:prstGeom>
          <a:noFill/>
        </p:spPr>
        <p:txBody>
          <a:bodyPr wrap="square" rtlCol="0">
            <a:spAutoFit/>
          </a:bodyPr>
          <a:lstStyle/>
          <a:p>
            <a:r>
              <a:rPr lang="en-US" sz="1200" dirty="0">
                <a:solidFill>
                  <a:schemeClr val="accent2">
                    <a:lumMod val="50000"/>
                  </a:schemeClr>
                </a:solidFill>
              </a:rPr>
              <a:t>Rheumatoid arthritis, measure clinical status using HAQ</a:t>
            </a:r>
            <a:endParaRPr lang="en-GB" sz="1200" dirty="0">
              <a:solidFill>
                <a:schemeClr val="accent2">
                  <a:lumMod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3168031420"/>
              </p:ext>
            </p:extLst>
          </p:nvPr>
        </p:nvGraphicFramePr>
        <p:xfrm>
          <a:off x="480646" y="1256765"/>
          <a:ext cx="5474677"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2583705"/>
              </p:ext>
            </p:extLst>
          </p:nvPr>
        </p:nvGraphicFramePr>
        <p:xfrm>
          <a:off x="216021" y="4164855"/>
          <a:ext cx="4613887" cy="2260262"/>
        </p:xfrm>
        <a:graphic>
          <a:graphicData uri="http://schemas.openxmlformats.org/drawingml/2006/table">
            <a:tbl>
              <a:tblPr>
                <a:tableStyleId>{5C22544A-7EE6-4342-B048-85BDC9FD1C3A}</a:tableStyleId>
              </a:tblPr>
              <a:tblGrid>
                <a:gridCol w="4613887">
                  <a:extLst>
                    <a:ext uri="{9D8B030D-6E8A-4147-A177-3AD203B41FA5}">
                      <a16:colId xmlns:a16="http://schemas.microsoft.com/office/drawing/2014/main" val="20000"/>
                    </a:ext>
                  </a:extLst>
                </a:gridCol>
              </a:tblGrid>
              <a:tr h="241908">
                <a:tc>
                  <a:txBody>
                    <a:bodyPr/>
                    <a:lstStyle/>
                    <a:p>
                      <a:pPr algn="l" fontAlgn="b"/>
                      <a:r>
                        <a:rPr lang="en-US" sz="1800" u="none" strike="noStrike" dirty="0">
                          <a:effectLst/>
                        </a:rPr>
                        <a:t>A, Baseline HAQ=2.5, </a:t>
                      </a:r>
                      <a:r>
                        <a:rPr lang="en-US" sz="1800" u="none" strike="noStrike" dirty="0" err="1">
                          <a:effectLst/>
                        </a:rPr>
                        <a:t>QoL</a:t>
                      </a:r>
                      <a:r>
                        <a:rPr lang="en-US" sz="1800" u="none" strike="noStrike" dirty="0">
                          <a:effectLst/>
                        </a:rPr>
                        <a:t>=0.3, Start Tx1, HAQ &amp; </a:t>
                      </a:r>
                      <a:r>
                        <a:rPr lang="en-US" sz="1800" u="none" strike="noStrike" dirty="0" err="1">
                          <a:effectLst/>
                        </a:rPr>
                        <a:t>QoL</a:t>
                      </a:r>
                      <a:r>
                        <a:rPr lang="en-US" sz="1800" u="none" strike="noStrike" dirty="0">
                          <a:effectLst/>
                        </a:rPr>
                        <a:t> improve</a:t>
                      </a:r>
                      <a:endParaRPr lang="en-US" sz="1800" b="0" i="0" u="none" strike="noStrike" dirty="0">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0"/>
                  </a:ext>
                </a:extLst>
              </a:tr>
              <a:tr h="230548">
                <a:tc>
                  <a:txBody>
                    <a:bodyPr/>
                    <a:lstStyle/>
                    <a:p>
                      <a:pPr algn="l" fontAlgn="b"/>
                      <a:r>
                        <a:rPr lang="en-GB" sz="1800" u="none" strike="noStrike" dirty="0">
                          <a:effectLst/>
                        </a:rPr>
                        <a:t>B, HAQ &amp; </a:t>
                      </a:r>
                      <a:r>
                        <a:rPr lang="en-GB" sz="1800" u="none" strike="noStrike" dirty="0" err="1">
                          <a:effectLst/>
                        </a:rPr>
                        <a:t>QoL</a:t>
                      </a:r>
                      <a:r>
                        <a:rPr lang="en-GB" sz="1800" u="none" strike="noStrike" dirty="0">
                          <a:effectLst/>
                        </a:rPr>
                        <a:t> improve</a:t>
                      </a:r>
                      <a:endParaRPr lang="en-GB" sz="1800" b="0" i="0" u="none" strike="noStrike" dirty="0">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1"/>
                  </a:ext>
                </a:extLst>
              </a:tr>
              <a:tr h="265040">
                <a:tc>
                  <a:txBody>
                    <a:bodyPr/>
                    <a:lstStyle/>
                    <a:p>
                      <a:pPr algn="l" fontAlgn="b"/>
                      <a:r>
                        <a:rPr lang="en-GB" sz="1800" u="none" strike="noStrike" dirty="0">
                          <a:effectLst/>
                        </a:rPr>
                        <a:t>C, HAQ progression on Tx1</a:t>
                      </a:r>
                      <a:endParaRPr lang="en-GB" sz="1800" b="0" i="0" u="none" strike="noStrike" dirty="0">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2"/>
                  </a:ext>
                </a:extLst>
              </a:tr>
              <a:tr h="265040">
                <a:tc>
                  <a:txBody>
                    <a:bodyPr/>
                    <a:lstStyle/>
                    <a:p>
                      <a:pPr algn="l" fontAlgn="b"/>
                      <a:r>
                        <a:rPr lang="en-US" sz="1800" u="none" strike="noStrike" dirty="0">
                          <a:effectLst/>
                        </a:rPr>
                        <a:t>D, Stop Tx1, HAQ rebounds</a:t>
                      </a:r>
                      <a:endParaRPr lang="en-US" sz="1800" b="0" i="0" u="none" strike="noStrike" dirty="0">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3"/>
                  </a:ext>
                </a:extLst>
              </a:tr>
              <a:tr h="232597">
                <a:tc>
                  <a:txBody>
                    <a:bodyPr/>
                    <a:lstStyle/>
                    <a:p>
                      <a:pPr algn="l" fontAlgn="b"/>
                      <a:r>
                        <a:rPr lang="en-GB" sz="1800" u="none" strike="noStrike" dirty="0">
                          <a:effectLst/>
                        </a:rPr>
                        <a:t>E, Start Tx2, HAQ &amp; </a:t>
                      </a:r>
                      <a:r>
                        <a:rPr lang="en-GB" sz="1800" u="none" strike="noStrike" dirty="0" err="1">
                          <a:effectLst/>
                        </a:rPr>
                        <a:t>QoL</a:t>
                      </a:r>
                      <a:r>
                        <a:rPr lang="en-GB" sz="1800" u="none" strike="noStrike" dirty="0">
                          <a:effectLst/>
                        </a:rPr>
                        <a:t> improve</a:t>
                      </a:r>
                      <a:endParaRPr lang="en-GB" sz="1800" b="0" i="0" u="none" strike="noStrike" dirty="0">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4"/>
                  </a:ext>
                </a:extLst>
              </a:tr>
              <a:tr h="222738">
                <a:tc>
                  <a:txBody>
                    <a:bodyPr/>
                    <a:lstStyle/>
                    <a:p>
                      <a:pPr algn="l" fontAlgn="b"/>
                      <a:r>
                        <a:rPr lang="en-GB" sz="1800" u="none" strike="noStrike" dirty="0">
                          <a:effectLst/>
                        </a:rPr>
                        <a:t>F, HAQ progression on Tx2</a:t>
                      </a:r>
                      <a:endParaRPr lang="en-GB" sz="1800" b="0" i="0" u="none" strike="noStrike" dirty="0">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5"/>
                  </a:ext>
                </a:extLst>
              </a:tr>
              <a:tr h="187570">
                <a:tc>
                  <a:txBody>
                    <a:bodyPr/>
                    <a:lstStyle/>
                    <a:p>
                      <a:pPr algn="l" fontAlgn="b"/>
                      <a:r>
                        <a:rPr lang="en-US" sz="1800" u="none" strike="noStrike" dirty="0">
                          <a:effectLst/>
                        </a:rPr>
                        <a:t>G, Stop Tx2, HAQ rebounds</a:t>
                      </a:r>
                      <a:endParaRPr lang="en-US" sz="1800" b="0" i="0" u="none" strike="noStrike" dirty="0">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6"/>
                  </a:ext>
                </a:extLst>
              </a:tr>
            </a:tbl>
          </a:graphicData>
        </a:graphic>
      </p:graphicFrame>
      <p:sp>
        <p:nvSpPr>
          <p:cNvPr id="11" name="TextBox 10"/>
          <p:cNvSpPr txBox="1"/>
          <p:nvPr/>
        </p:nvSpPr>
        <p:spPr>
          <a:xfrm>
            <a:off x="6963507" y="1171272"/>
            <a:ext cx="4958862" cy="461665"/>
          </a:xfrm>
          <a:prstGeom prst="rect">
            <a:avLst/>
          </a:prstGeom>
          <a:noFill/>
        </p:spPr>
        <p:txBody>
          <a:bodyPr wrap="square" rtlCol="0">
            <a:spAutoFit/>
          </a:bodyPr>
          <a:lstStyle/>
          <a:p>
            <a:r>
              <a:rPr lang="en-US" sz="1200" dirty="0">
                <a:solidFill>
                  <a:schemeClr val="accent2">
                    <a:lumMod val="50000"/>
                  </a:schemeClr>
                </a:solidFill>
              </a:rPr>
              <a:t>Ankylosing Spondylitis, measure clinical status using both BASFI &amp; BASDAI</a:t>
            </a:r>
            <a:endParaRPr lang="en-GB" sz="1200" dirty="0">
              <a:solidFill>
                <a:schemeClr val="accent2">
                  <a:lumMod val="50000"/>
                </a:schemeClr>
              </a:solidFill>
            </a:endParaRPr>
          </a:p>
        </p:txBody>
      </p:sp>
      <p:sp>
        <p:nvSpPr>
          <p:cNvPr id="4" name="TextBox 3"/>
          <p:cNvSpPr txBox="1"/>
          <p:nvPr/>
        </p:nvSpPr>
        <p:spPr>
          <a:xfrm>
            <a:off x="4312858" y="4702477"/>
            <a:ext cx="3213357" cy="1631216"/>
          </a:xfrm>
          <a:prstGeom prst="rect">
            <a:avLst/>
          </a:prstGeom>
          <a:noFill/>
        </p:spPr>
        <p:txBody>
          <a:bodyPr wrap="square" rtlCol="0">
            <a:spAutoFit/>
          </a:bodyPr>
          <a:lstStyle/>
          <a:p>
            <a:r>
              <a:rPr lang="en-US" sz="2000" dirty="0">
                <a:solidFill>
                  <a:srgbClr val="FF0000"/>
                </a:solidFill>
              </a:rPr>
              <a:t>RA: HAQ strong relationship with utility.</a:t>
            </a:r>
          </a:p>
          <a:p>
            <a:r>
              <a:rPr lang="en-US" sz="2000" dirty="0">
                <a:solidFill>
                  <a:srgbClr val="FF0000"/>
                </a:solidFill>
              </a:rPr>
              <a:t>Could use 3-30 discrete HS, depending on sample size for subgroups.</a:t>
            </a:r>
            <a:endParaRPr lang="en-GB" sz="2000" dirty="0">
              <a:solidFill>
                <a:srgbClr val="FF0000"/>
              </a:solidFill>
            </a:endParaRPr>
          </a:p>
        </p:txBody>
      </p:sp>
      <p:sp>
        <p:nvSpPr>
          <p:cNvPr id="12" name="TextBox 11"/>
          <p:cNvSpPr txBox="1"/>
          <p:nvPr/>
        </p:nvSpPr>
        <p:spPr>
          <a:xfrm>
            <a:off x="7708739" y="4457166"/>
            <a:ext cx="4398379" cy="1938992"/>
          </a:xfrm>
          <a:prstGeom prst="rect">
            <a:avLst/>
          </a:prstGeom>
          <a:noFill/>
        </p:spPr>
        <p:txBody>
          <a:bodyPr wrap="square" rtlCol="0">
            <a:spAutoFit/>
          </a:bodyPr>
          <a:lstStyle/>
          <a:p>
            <a:r>
              <a:rPr lang="en-US" sz="2000" dirty="0">
                <a:solidFill>
                  <a:srgbClr val="FF0000"/>
                </a:solidFill>
              </a:rPr>
              <a:t>AS: Both BASDAI &amp; BASFI have strong relationship with utility.</a:t>
            </a:r>
          </a:p>
          <a:p>
            <a:r>
              <a:rPr lang="en-US" sz="2000" dirty="0">
                <a:solidFill>
                  <a:srgbClr val="FF0000"/>
                </a:solidFill>
              </a:rPr>
              <a:t>3-D matrix, substantial sample size reqd. Use function to predict utility conditional on BASDAI &amp; BASFI (plus age, gender ……. .</a:t>
            </a:r>
            <a:endParaRPr lang="en-GB" sz="2000" dirty="0">
              <a:solidFill>
                <a:srgbClr val="FF000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3507" y="1560521"/>
            <a:ext cx="46942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285948"/>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36</a:t>
            </a:fld>
            <a:endParaRPr lang="en-US"/>
          </a:p>
        </p:txBody>
      </p:sp>
      <p:sp>
        <p:nvSpPr>
          <p:cNvPr id="3" name="Text Placeholder 2"/>
          <p:cNvSpPr>
            <a:spLocks noGrp="1"/>
          </p:cNvSpPr>
          <p:nvPr>
            <p:ph type="body" sz="quarter" idx="10"/>
          </p:nvPr>
        </p:nvSpPr>
        <p:spPr>
          <a:xfrm>
            <a:off x="679939" y="1011805"/>
            <a:ext cx="10761783" cy="1108140"/>
          </a:xfrm>
        </p:spPr>
        <p:txBody>
          <a:bodyPr/>
          <a:lstStyle/>
          <a:p>
            <a:r>
              <a:rPr lang="en-US" dirty="0"/>
              <a:t>Comorbidities, age &amp; role of general population norms</a:t>
            </a:r>
          </a:p>
          <a:p>
            <a:r>
              <a:rPr lang="en-US" dirty="0"/>
              <a:t>(i.e. Baseline </a:t>
            </a:r>
            <a:r>
              <a:rPr lang="en-US" dirty="0" smtClean="0"/>
              <a:t>HSUs vary over model lifetime horizon)</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640007695"/>
              </p:ext>
            </p:extLst>
          </p:nvPr>
        </p:nvGraphicFramePr>
        <p:xfrm>
          <a:off x="562708" y="2541977"/>
          <a:ext cx="5908430" cy="28975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a:spLocks noGrp="1"/>
          </p:cNvSpPr>
          <p:nvPr>
            <p:ph type="body" sz="quarter" idx="14"/>
          </p:nvPr>
        </p:nvSpPr>
        <p:spPr>
          <a:xfrm>
            <a:off x="562708" y="2119945"/>
            <a:ext cx="5181600" cy="422031"/>
          </a:xfrm>
        </p:spPr>
        <p:txBody>
          <a:bodyPr/>
          <a:lstStyle/>
          <a:p>
            <a:pPr marL="0" indent="0">
              <a:buNone/>
            </a:pPr>
            <a:r>
              <a:rPr lang="en-US" sz="2000" dirty="0"/>
              <a:t>Mean EQ-5D scores by age from HSE</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520" y="1939916"/>
            <a:ext cx="3487249" cy="363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13973" y="5574806"/>
            <a:ext cx="10598700" cy="1107996"/>
          </a:xfrm>
          <a:prstGeom prst="rect">
            <a:avLst/>
          </a:prstGeom>
          <a:noFill/>
        </p:spPr>
        <p:txBody>
          <a:bodyPr wrap="square" rtlCol="0">
            <a:spAutoFit/>
          </a:bodyPr>
          <a:lstStyle/>
          <a:p>
            <a:r>
              <a:rPr lang="en-US" sz="2200" dirty="0"/>
              <a:t>Mean HSU is never equal to full health irrespective of measure, preference weights, age, condition or sample. Baseline of full health overestimates effects of avoiding events or conditions.</a:t>
            </a:r>
            <a:endParaRPr lang="en-GB" sz="2200" dirty="0"/>
          </a:p>
        </p:txBody>
      </p:sp>
    </p:spTree>
    <p:extLst>
      <p:ext uri="{BB962C8B-B14F-4D97-AF65-F5344CB8AC3E}">
        <p14:creationId xmlns:p14="http://schemas.microsoft.com/office/powerpoint/2010/main" val="457036786"/>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37</a:t>
            </a:fld>
            <a:endParaRPr lang="en-US"/>
          </a:p>
        </p:txBody>
      </p:sp>
      <p:sp>
        <p:nvSpPr>
          <p:cNvPr id="3" name="Text Placeholder 2"/>
          <p:cNvSpPr>
            <a:spLocks noGrp="1"/>
          </p:cNvSpPr>
          <p:nvPr>
            <p:ph type="body" sz="quarter" idx="10"/>
          </p:nvPr>
        </p:nvSpPr>
        <p:spPr>
          <a:xfrm>
            <a:off x="304800" y="955122"/>
            <a:ext cx="11500337" cy="1022266"/>
          </a:xfrm>
        </p:spPr>
        <p:txBody>
          <a:bodyPr/>
          <a:lstStyle/>
          <a:p>
            <a:r>
              <a:rPr lang="en-US" dirty="0" smtClean="0"/>
              <a:t>Combining HSUs when using age-adjusted </a:t>
            </a:r>
            <a:r>
              <a:rPr lang="en-US" dirty="0" smtClean="0"/>
              <a:t>baseline.</a:t>
            </a:r>
            <a:endParaRPr lang="en-GB"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144" y="1636957"/>
            <a:ext cx="6659318" cy="381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44061" y="5615354"/>
            <a:ext cx="10961077" cy="707886"/>
          </a:xfrm>
          <a:prstGeom prst="rect">
            <a:avLst/>
          </a:prstGeom>
          <a:noFill/>
        </p:spPr>
        <p:txBody>
          <a:bodyPr wrap="square" rtlCol="0">
            <a:spAutoFit/>
          </a:bodyPr>
          <a:lstStyle/>
          <a:p>
            <a:r>
              <a:rPr lang="en-US" sz="2000" dirty="0"/>
              <a:t>NB. For multiplicative DO NOT multiply HSUs together! </a:t>
            </a:r>
          </a:p>
          <a:p>
            <a:r>
              <a:rPr lang="en-US" sz="2000" dirty="0"/>
              <a:t>Estimate ‘multiplier’ = observed mean HSU / baseline mean HSU (at age of sample).</a:t>
            </a:r>
            <a:endParaRPr lang="en-GB" sz="2000" dirty="0"/>
          </a:p>
        </p:txBody>
      </p:sp>
    </p:spTree>
    <p:extLst>
      <p:ext uri="{BB962C8B-B14F-4D97-AF65-F5344CB8AC3E}">
        <p14:creationId xmlns:p14="http://schemas.microsoft.com/office/powerpoint/2010/main" val="915563610"/>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38</a:t>
            </a:fld>
            <a:endParaRPr lang="en-US"/>
          </a:p>
        </p:txBody>
      </p:sp>
      <p:sp>
        <p:nvSpPr>
          <p:cNvPr id="3" name="Text Placeholder 2"/>
          <p:cNvSpPr>
            <a:spLocks noGrp="1"/>
          </p:cNvSpPr>
          <p:nvPr>
            <p:ph type="body" sz="quarter" idx="10"/>
          </p:nvPr>
        </p:nvSpPr>
        <p:spPr>
          <a:xfrm>
            <a:off x="1703889" y="837891"/>
            <a:ext cx="9304080" cy="920570"/>
          </a:xfrm>
        </p:spPr>
        <p:txBody>
          <a:bodyPr/>
          <a:lstStyle/>
          <a:p>
            <a:r>
              <a:rPr lang="en-US" dirty="0"/>
              <a:t>Concurrent clinical events or conditions</a:t>
            </a:r>
          </a:p>
          <a:p>
            <a:r>
              <a:rPr lang="en-US" b="0" i="1" dirty="0"/>
              <a:t>Ideally collect evidence from persons of interest</a:t>
            </a:r>
          </a:p>
        </p:txBody>
      </p:sp>
      <p:sp>
        <p:nvSpPr>
          <p:cNvPr id="5" name="Text Placeholder 4"/>
          <p:cNvSpPr>
            <a:spLocks noGrp="1"/>
          </p:cNvSpPr>
          <p:nvPr>
            <p:ph type="body" sz="quarter" idx="14"/>
          </p:nvPr>
        </p:nvSpPr>
        <p:spPr>
          <a:xfrm>
            <a:off x="5324549" y="2044287"/>
            <a:ext cx="6700406" cy="4506655"/>
          </a:xfrm>
        </p:spPr>
        <p:txBody>
          <a:bodyPr/>
          <a:lstStyle/>
          <a:p>
            <a:pPr marL="0" indent="0">
              <a:buNone/>
            </a:pPr>
            <a:r>
              <a:rPr lang="en-US" sz="2400" dirty="0"/>
              <a:t>Only have mean HSUs from samples with just one of </a:t>
            </a:r>
            <a:r>
              <a:rPr lang="en-US" sz="2400" dirty="0" smtClean="0"/>
              <a:t>conditions (condition A, or condition B).  </a:t>
            </a:r>
          </a:p>
          <a:p>
            <a:pPr marL="0" indent="0">
              <a:buNone/>
            </a:pPr>
            <a:r>
              <a:rPr lang="en-US" sz="2400" dirty="0" smtClean="0"/>
              <a:t>Estimate the HSU for the concurrent health state using </a:t>
            </a:r>
            <a:r>
              <a:rPr lang="en-US" sz="2400" dirty="0"/>
              <a:t>HSU from Condition A, and Condition B</a:t>
            </a:r>
            <a:r>
              <a:rPr lang="en-US" sz="2400"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2400" dirty="0" smtClean="0"/>
              <a:t>It is recommended that the multiplicative method is </a:t>
            </a:r>
            <a:r>
              <a:rPr lang="en-US" sz="2400" dirty="0" smtClean="0"/>
              <a:t>used.</a:t>
            </a:r>
            <a:endParaRPr lang="en-US" sz="2400" dirty="0"/>
          </a:p>
        </p:txBody>
      </p:sp>
      <p:graphicFrame>
        <p:nvGraphicFramePr>
          <p:cNvPr id="6" name="Diagram 5"/>
          <p:cNvGraphicFramePr/>
          <p:nvPr>
            <p:extLst>
              <p:ext uri="{D42A27DB-BD31-4B8C-83A1-F6EECF244321}">
                <p14:modId xmlns:p14="http://schemas.microsoft.com/office/powerpoint/2010/main" val="2310153464"/>
              </p:ext>
            </p:extLst>
          </p:nvPr>
        </p:nvGraphicFramePr>
        <p:xfrm>
          <a:off x="1018673" y="2153234"/>
          <a:ext cx="4169508" cy="250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840523" y="4794627"/>
            <a:ext cx="2637692" cy="1569660"/>
          </a:xfrm>
          <a:prstGeom prst="rect">
            <a:avLst/>
          </a:prstGeom>
          <a:solidFill>
            <a:srgbClr val="FF0000"/>
          </a:solidFill>
          <a:ln>
            <a:solidFill>
              <a:schemeClr val="tx1"/>
            </a:solidFill>
          </a:ln>
        </p:spPr>
        <p:txBody>
          <a:bodyPr wrap="square" rtlCol="0">
            <a:spAutoFit/>
          </a:bodyPr>
          <a:lstStyle/>
          <a:p>
            <a:pPr algn="ctr"/>
            <a:r>
              <a:rPr lang="en-US" sz="2400" dirty="0"/>
              <a:t>Both Condition A </a:t>
            </a:r>
          </a:p>
          <a:p>
            <a:pPr algn="ctr"/>
            <a:r>
              <a:rPr lang="en-US" sz="2400" dirty="0"/>
              <a:t>&amp; Condition B</a:t>
            </a:r>
          </a:p>
          <a:p>
            <a:pPr algn="ctr"/>
            <a:r>
              <a:rPr lang="en-US" sz="2400" dirty="0"/>
              <a:t>Mean HSU=0.6473</a:t>
            </a:r>
            <a:endParaRPr lang="en-GB" sz="2400" dirty="0"/>
          </a:p>
        </p:txBody>
      </p:sp>
      <p:sp>
        <p:nvSpPr>
          <p:cNvPr id="8" name="Right Arrow 7"/>
          <p:cNvSpPr/>
          <p:nvPr/>
        </p:nvSpPr>
        <p:spPr>
          <a:xfrm rot="16200000">
            <a:off x="2541032" y="4038542"/>
            <a:ext cx="1236673" cy="27549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2264376680"/>
              </p:ext>
            </p:extLst>
          </p:nvPr>
        </p:nvGraphicFramePr>
        <p:xfrm>
          <a:off x="6154615" y="3892061"/>
          <a:ext cx="4196862" cy="1289538"/>
        </p:xfrm>
        <a:graphic>
          <a:graphicData uri="http://schemas.openxmlformats.org/drawingml/2006/table">
            <a:tbl>
              <a:tblPr>
                <a:tableStyleId>{5C22544A-7EE6-4342-B048-85BDC9FD1C3A}</a:tableStyleId>
              </a:tblPr>
              <a:tblGrid>
                <a:gridCol w="2454097">
                  <a:extLst>
                    <a:ext uri="{9D8B030D-6E8A-4147-A177-3AD203B41FA5}">
                      <a16:colId xmlns:a16="http://schemas.microsoft.com/office/drawing/2014/main" val="20000"/>
                    </a:ext>
                  </a:extLst>
                </a:gridCol>
                <a:gridCol w="1742765">
                  <a:extLst>
                    <a:ext uri="{9D8B030D-6E8A-4147-A177-3AD203B41FA5}">
                      <a16:colId xmlns:a16="http://schemas.microsoft.com/office/drawing/2014/main" val="20001"/>
                    </a:ext>
                  </a:extLst>
                </a:gridCol>
              </a:tblGrid>
              <a:tr h="429846">
                <a:tc>
                  <a:txBody>
                    <a:bodyPr/>
                    <a:lstStyle/>
                    <a:p>
                      <a:pPr algn="l" fontAlgn="b"/>
                      <a:r>
                        <a:rPr lang="en-GB" sz="2000" u="none" strike="noStrike" dirty="0">
                          <a:effectLst/>
                        </a:rPr>
                        <a:t>Additive</a:t>
                      </a:r>
                      <a:endParaRPr lang="en-GB" sz="2000" b="0" i="0" u="none" strike="noStrike" dirty="0">
                        <a:solidFill>
                          <a:srgbClr val="1F497D"/>
                        </a:solidFill>
                        <a:effectLst/>
                        <a:latin typeface="TUOS Stephenson"/>
                      </a:endParaRPr>
                    </a:p>
                  </a:txBody>
                  <a:tcPr marL="9525" marR="9525" marT="9525" marB="0" anchor="b">
                    <a:noFill/>
                  </a:tcPr>
                </a:tc>
                <a:tc>
                  <a:txBody>
                    <a:bodyPr/>
                    <a:lstStyle/>
                    <a:p>
                      <a:pPr algn="ctr" fontAlgn="b"/>
                      <a:r>
                        <a:rPr lang="en-GB" sz="2000" u="none" strike="noStrike" dirty="0">
                          <a:effectLst/>
                        </a:rPr>
                        <a:t>=0.5903</a:t>
                      </a:r>
                      <a:endParaRPr lang="en-GB" sz="2000" b="0" i="0" u="none" strike="noStrike" dirty="0">
                        <a:solidFill>
                          <a:srgbClr val="1F497D"/>
                        </a:solidFill>
                        <a:effectLst/>
                        <a:latin typeface="TUOS Stephenson"/>
                      </a:endParaRPr>
                    </a:p>
                  </a:txBody>
                  <a:tcPr marL="9525" marR="9525" marT="9525" marB="0" anchor="b">
                    <a:noFill/>
                  </a:tcPr>
                </a:tc>
                <a:extLst>
                  <a:ext uri="{0D108BD9-81ED-4DB2-BD59-A6C34878D82A}">
                    <a16:rowId xmlns:a16="http://schemas.microsoft.com/office/drawing/2014/main" val="10000"/>
                  </a:ext>
                </a:extLst>
              </a:tr>
              <a:tr h="429846">
                <a:tc>
                  <a:txBody>
                    <a:bodyPr/>
                    <a:lstStyle/>
                    <a:p>
                      <a:pPr algn="l" fontAlgn="b"/>
                      <a:r>
                        <a:rPr lang="en-GB" sz="2000" u="none" strike="noStrike">
                          <a:effectLst/>
                        </a:rPr>
                        <a:t>Multiplicative</a:t>
                      </a:r>
                      <a:endParaRPr lang="en-GB" sz="2000" b="0" i="0" u="none" strike="noStrike">
                        <a:solidFill>
                          <a:srgbClr val="1F497D"/>
                        </a:solidFill>
                        <a:effectLst/>
                        <a:latin typeface="TUOS Stephenson"/>
                      </a:endParaRPr>
                    </a:p>
                  </a:txBody>
                  <a:tcPr marL="9525" marR="9525" marT="9525" marB="0" anchor="b">
                    <a:noFill/>
                  </a:tcPr>
                </a:tc>
                <a:tc>
                  <a:txBody>
                    <a:bodyPr/>
                    <a:lstStyle/>
                    <a:p>
                      <a:pPr algn="ctr" fontAlgn="b"/>
                      <a:r>
                        <a:rPr lang="en-GB" sz="2000" u="none" strike="noStrike" dirty="0">
                          <a:effectLst/>
                        </a:rPr>
                        <a:t>=0.6215</a:t>
                      </a:r>
                      <a:endParaRPr lang="en-GB" sz="2000" b="0" i="0" u="none" strike="noStrike" dirty="0">
                        <a:solidFill>
                          <a:srgbClr val="1F497D"/>
                        </a:solidFill>
                        <a:effectLst/>
                        <a:latin typeface="TUOS Stephenson"/>
                      </a:endParaRPr>
                    </a:p>
                  </a:txBody>
                  <a:tcPr marL="9525" marR="9525" marT="9525" marB="0" anchor="b">
                    <a:noFill/>
                  </a:tcPr>
                </a:tc>
                <a:extLst>
                  <a:ext uri="{0D108BD9-81ED-4DB2-BD59-A6C34878D82A}">
                    <a16:rowId xmlns:a16="http://schemas.microsoft.com/office/drawing/2014/main" val="10001"/>
                  </a:ext>
                </a:extLst>
              </a:tr>
              <a:tr h="429846">
                <a:tc>
                  <a:txBody>
                    <a:bodyPr/>
                    <a:lstStyle/>
                    <a:p>
                      <a:pPr algn="l" fontAlgn="b"/>
                      <a:r>
                        <a:rPr lang="en-GB" sz="2000" u="none" strike="noStrike">
                          <a:effectLst/>
                        </a:rPr>
                        <a:t>Minimum</a:t>
                      </a:r>
                      <a:endParaRPr lang="en-GB" sz="2000" b="0" i="0" u="none" strike="noStrike">
                        <a:solidFill>
                          <a:srgbClr val="1F497D"/>
                        </a:solidFill>
                        <a:effectLst/>
                        <a:latin typeface="TUOS Stephenson"/>
                      </a:endParaRPr>
                    </a:p>
                  </a:txBody>
                  <a:tcPr marL="9525" marR="9525" marT="9525" marB="0" anchor="b">
                    <a:noFill/>
                  </a:tcPr>
                </a:tc>
                <a:tc>
                  <a:txBody>
                    <a:bodyPr/>
                    <a:lstStyle/>
                    <a:p>
                      <a:pPr algn="ctr" fontAlgn="b"/>
                      <a:r>
                        <a:rPr lang="en-GB" sz="2000" u="none" strike="noStrike" dirty="0">
                          <a:effectLst/>
                        </a:rPr>
                        <a:t>=0.7304</a:t>
                      </a:r>
                      <a:endParaRPr lang="en-GB" sz="2000" b="0" i="0" u="none" strike="noStrike" dirty="0">
                        <a:solidFill>
                          <a:srgbClr val="1F497D"/>
                        </a:solidFill>
                        <a:effectLst/>
                        <a:latin typeface="TUOS Stephenson"/>
                      </a:endParaRPr>
                    </a:p>
                  </a:txBody>
                  <a:tcPr marL="9525" marR="9525" marT="9525" marB="0" anchor="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57036786"/>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39</a:t>
            </a:fld>
            <a:endParaRPr lang="en-US"/>
          </a:p>
        </p:txBody>
      </p:sp>
      <p:sp>
        <p:nvSpPr>
          <p:cNvPr id="3" name="Text Placeholder 2"/>
          <p:cNvSpPr>
            <a:spLocks noGrp="1"/>
          </p:cNvSpPr>
          <p:nvPr>
            <p:ph type="body" sz="quarter" idx="10"/>
          </p:nvPr>
        </p:nvSpPr>
        <p:spPr>
          <a:xfrm>
            <a:off x="867508" y="1130968"/>
            <a:ext cx="10245969" cy="1022266"/>
          </a:xfrm>
        </p:spPr>
        <p:txBody>
          <a:bodyPr/>
          <a:lstStyle/>
          <a:p>
            <a:r>
              <a:rPr lang="en-US" dirty="0"/>
              <a:t>Treatment related adverse </a:t>
            </a:r>
            <a:r>
              <a:rPr lang="en-US" dirty="0" smtClean="0"/>
              <a:t>events (AE)</a:t>
            </a:r>
            <a:endParaRPr lang="en-US" dirty="0"/>
          </a:p>
        </p:txBody>
      </p:sp>
      <p:sp>
        <p:nvSpPr>
          <p:cNvPr id="4" name="Text Placeholder 3"/>
          <p:cNvSpPr>
            <a:spLocks noGrp="1"/>
          </p:cNvSpPr>
          <p:nvPr>
            <p:ph type="body" sz="quarter" idx="13"/>
          </p:nvPr>
        </p:nvSpPr>
        <p:spPr>
          <a:xfrm>
            <a:off x="1145894" y="1764938"/>
            <a:ext cx="10706582" cy="5093061"/>
          </a:xfrm>
        </p:spPr>
        <p:txBody>
          <a:bodyPr/>
          <a:lstStyle/>
          <a:p>
            <a:pPr marL="0" indent="0">
              <a:buNone/>
            </a:pPr>
            <a:r>
              <a:rPr lang="en-US" sz="2400" i="1" dirty="0"/>
              <a:t>CONSIDER</a:t>
            </a:r>
            <a:r>
              <a:rPr lang="en-US" sz="2400" dirty="0"/>
              <a:t>:</a:t>
            </a:r>
          </a:p>
          <a:p>
            <a:r>
              <a:rPr lang="en-US" sz="2500" dirty="0"/>
              <a:t>Are AEs prevalent?</a:t>
            </a:r>
          </a:p>
          <a:p>
            <a:r>
              <a:rPr lang="en-US" sz="2500" dirty="0"/>
              <a:t>Do treatment related AEs have substantial effect on </a:t>
            </a:r>
            <a:r>
              <a:rPr lang="en-US" sz="2500" dirty="0" err="1"/>
              <a:t>QoL</a:t>
            </a:r>
            <a:r>
              <a:rPr lang="en-US" sz="2500" dirty="0"/>
              <a:t>? </a:t>
            </a:r>
          </a:p>
          <a:p>
            <a:pPr marL="788670" lvl="1" indent="-285750"/>
            <a:r>
              <a:rPr lang="en-US" sz="2500" dirty="0"/>
              <a:t>Check potential effect on ICER using SA in model.</a:t>
            </a:r>
          </a:p>
          <a:p>
            <a:r>
              <a:rPr lang="en-US" sz="2500" dirty="0"/>
              <a:t>Is effect captured in evidence used for HSUs in model? </a:t>
            </a:r>
          </a:p>
          <a:p>
            <a:pPr marL="788670" lvl="1" indent="-285750"/>
            <a:r>
              <a:rPr lang="en-US" sz="2500" dirty="0"/>
              <a:t>Those experiencing AE less likely to complete </a:t>
            </a:r>
            <a:r>
              <a:rPr lang="en-US" sz="2500" dirty="0" err="1"/>
              <a:t>QoL</a:t>
            </a:r>
            <a:r>
              <a:rPr lang="en-US" sz="2500" dirty="0"/>
              <a:t> measure.</a:t>
            </a:r>
          </a:p>
          <a:p>
            <a:pPr marL="788670" lvl="1" indent="-285750"/>
            <a:r>
              <a:rPr lang="en-US" sz="2500" dirty="0"/>
              <a:t>Take care not to double count </a:t>
            </a:r>
            <a:r>
              <a:rPr lang="en-US" sz="2500" dirty="0" smtClean="0"/>
              <a:t>effect if </a:t>
            </a:r>
            <a:r>
              <a:rPr lang="en-US" sz="2500" dirty="0" smtClean="0"/>
              <a:t>using </a:t>
            </a:r>
            <a:r>
              <a:rPr lang="en-US" sz="2500" dirty="0" smtClean="0"/>
              <a:t>trial data</a:t>
            </a:r>
            <a:endParaRPr lang="en-US" sz="2500" dirty="0"/>
          </a:p>
          <a:p>
            <a:r>
              <a:rPr lang="en-US" sz="2500" dirty="0"/>
              <a:t>What is likely duration of effect ?</a:t>
            </a:r>
          </a:p>
          <a:p>
            <a:pPr marL="788670" lvl="1" indent="-285750"/>
            <a:r>
              <a:rPr lang="en-US" sz="2500" dirty="0"/>
              <a:t>Chronic long term/ discrete short term &amp; treatment withdrawal.</a:t>
            </a:r>
          </a:p>
          <a:p>
            <a:pPr marL="502920" lvl="1" indent="0">
              <a:buNone/>
            </a:pPr>
            <a:endParaRPr lang="en-US" sz="2500" dirty="0"/>
          </a:p>
          <a:p>
            <a:pPr marL="502920" lvl="1" indent="0">
              <a:buNone/>
            </a:pPr>
            <a:r>
              <a:rPr lang="en-US" sz="2500" dirty="0"/>
              <a:t>TEST extreme values in </a:t>
            </a:r>
            <a:r>
              <a:rPr lang="en-US" sz="2500" dirty="0" smtClean="0"/>
              <a:t>model. </a:t>
            </a:r>
            <a:endParaRPr lang="en-US" sz="25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5703678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73724" y="1130967"/>
            <a:ext cx="10269414" cy="1119863"/>
          </a:xfrm>
        </p:spPr>
        <p:txBody>
          <a:bodyPr/>
          <a:lstStyle/>
          <a:p>
            <a:r>
              <a:rPr lang="en-US" sz="3200" dirty="0"/>
              <a:t>Current Reporting Standards: </a:t>
            </a:r>
            <a:r>
              <a:rPr lang="en-US" sz="3200" dirty="0" smtClean="0"/>
              <a:t>recent review </a:t>
            </a:r>
            <a:endParaRPr lang="en-US" sz="3200" dirty="0"/>
          </a:p>
        </p:txBody>
      </p:sp>
      <p:sp>
        <p:nvSpPr>
          <p:cNvPr id="6" name="Text Placeholder 5"/>
          <p:cNvSpPr>
            <a:spLocks noGrp="1"/>
          </p:cNvSpPr>
          <p:nvPr>
            <p:ph type="body" sz="quarter" idx="13"/>
          </p:nvPr>
        </p:nvSpPr>
        <p:spPr>
          <a:xfrm>
            <a:off x="773724" y="2341893"/>
            <a:ext cx="10546317" cy="3538046"/>
          </a:xfrm>
        </p:spPr>
        <p:txBody>
          <a:bodyPr/>
          <a:lstStyle/>
          <a:p>
            <a:pPr marL="0" indent="0">
              <a:buNone/>
            </a:pPr>
            <a:r>
              <a:rPr lang="en-US" sz="2800" b="1" dirty="0" smtClean="0"/>
              <a:t>Objective:  </a:t>
            </a:r>
            <a:r>
              <a:rPr lang="en-US" sz="2800" dirty="0"/>
              <a:t>to review reporting standards associated with HSUs used in recently published (2015-2018) cost-effectiveness analyses using case-study in </a:t>
            </a:r>
            <a:r>
              <a:rPr lang="en-US" sz="2800" dirty="0" smtClean="0"/>
              <a:t>cardiovascular disease</a:t>
            </a:r>
            <a:endParaRPr lang="en-US" sz="2800" dirty="0"/>
          </a:p>
          <a:p>
            <a:pPr marL="0" indent="0">
              <a:buNone/>
            </a:pPr>
            <a:endParaRPr lang="en-US" dirty="0"/>
          </a:p>
        </p:txBody>
      </p:sp>
    </p:spTree>
    <p:extLst>
      <p:ext uri="{BB962C8B-B14F-4D97-AF65-F5344CB8AC3E}">
        <p14:creationId xmlns:p14="http://schemas.microsoft.com/office/powerpoint/2010/main" val="3225677938"/>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40</a:t>
            </a:fld>
            <a:endParaRPr lang="en-US"/>
          </a:p>
        </p:txBody>
      </p:sp>
      <p:sp>
        <p:nvSpPr>
          <p:cNvPr id="3" name="Text Placeholder 2"/>
          <p:cNvSpPr>
            <a:spLocks noGrp="1"/>
          </p:cNvSpPr>
          <p:nvPr>
            <p:ph type="body" sz="quarter" idx="10"/>
          </p:nvPr>
        </p:nvSpPr>
        <p:spPr>
          <a:xfrm>
            <a:off x="867508" y="1130968"/>
            <a:ext cx="10245969" cy="1022266"/>
          </a:xfrm>
        </p:spPr>
        <p:txBody>
          <a:bodyPr/>
          <a:lstStyle/>
          <a:p>
            <a:r>
              <a:rPr lang="en-US" sz="3200" dirty="0"/>
              <a:t>End: sensitivity analysis (again)</a:t>
            </a:r>
          </a:p>
        </p:txBody>
      </p:sp>
      <p:sp>
        <p:nvSpPr>
          <p:cNvPr id="4" name="Text Placeholder 3"/>
          <p:cNvSpPr>
            <a:spLocks noGrp="1"/>
          </p:cNvSpPr>
          <p:nvPr>
            <p:ph type="body" sz="quarter" idx="13"/>
          </p:nvPr>
        </p:nvSpPr>
        <p:spPr>
          <a:xfrm>
            <a:off x="762001" y="2153234"/>
            <a:ext cx="10832122" cy="3696581"/>
          </a:xfrm>
        </p:spPr>
        <p:txBody>
          <a:bodyPr/>
          <a:lstStyle/>
          <a:p>
            <a:r>
              <a:rPr lang="en-GB" sz="2800" dirty="0"/>
              <a:t>ALL HSU represented by parametric probability </a:t>
            </a:r>
            <a:r>
              <a:rPr lang="en-GB" sz="2800" dirty="0" smtClean="0"/>
              <a:t>distributions.</a:t>
            </a:r>
            <a:endParaRPr lang="en-US" sz="2800" dirty="0"/>
          </a:p>
          <a:p>
            <a:r>
              <a:rPr lang="en-US" sz="2800" dirty="0"/>
              <a:t>Sample random values for </a:t>
            </a:r>
            <a:r>
              <a:rPr lang="en-US" sz="2800" dirty="0" err="1"/>
              <a:t>PsA</a:t>
            </a:r>
            <a:r>
              <a:rPr lang="en-US" sz="2800" dirty="0"/>
              <a:t> using Beta: rescale if –</a:t>
            </a:r>
            <a:r>
              <a:rPr lang="en-US" sz="2800" dirty="0" err="1"/>
              <a:t>ve</a:t>
            </a:r>
            <a:r>
              <a:rPr lang="en-US" sz="2800" dirty="0"/>
              <a:t> values possible</a:t>
            </a:r>
          </a:p>
          <a:p>
            <a:r>
              <a:rPr lang="en-US" sz="2800" dirty="0"/>
              <a:t>Consistency: for ordered values, sample using ’difference method</a:t>
            </a:r>
            <a:r>
              <a:rPr lang="en-US" sz="2800" dirty="0" smtClean="0"/>
              <a:t>’ </a:t>
            </a:r>
            <a:r>
              <a:rPr lang="en-US" sz="2800" baseline="30000" dirty="0" smtClean="0"/>
              <a:t>[</a:t>
            </a:r>
            <a:r>
              <a:rPr lang="en-US" sz="2800" baseline="30000" dirty="0" smtClean="0"/>
              <a:t>Ren 2017]</a:t>
            </a:r>
            <a:endParaRPr lang="en-US" sz="2800" dirty="0"/>
          </a:p>
          <a:p>
            <a:pPr marL="0" indent="0">
              <a:buNone/>
            </a:pPr>
            <a:endParaRPr lang="en-US" sz="2800" dirty="0"/>
          </a:p>
          <a:p>
            <a:r>
              <a:rPr lang="en-US" sz="2800" dirty="0"/>
              <a:t>Univariate: </a:t>
            </a:r>
            <a:r>
              <a:rPr lang="en-US" sz="2800" dirty="0" smtClean="0"/>
              <a:t> Test </a:t>
            </a:r>
            <a:r>
              <a:rPr lang="en-US" sz="2800" dirty="0"/>
              <a:t>which HSUs influence ICER using </a:t>
            </a:r>
            <a:r>
              <a:rPr lang="en-US" sz="2800" dirty="0" smtClean="0"/>
              <a:t>CIs.</a:t>
            </a:r>
            <a:endParaRPr lang="en-US" sz="2800" dirty="0"/>
          </a:p>
          <a:p>
            <a:r>
              <a:rPr lang="en-US" sz="2800" dirty="0" smtClean="0"/>
              <a:t>Multi-variate</a:t>
            </a:r>
            <a:r>
              <a:rPr lang="en-US" sz="2800" dirty="0"/>
              <a:t>: </a:t>
            </a:r>
            <a:r>
              <a:rPr lang="en-US" sz="2800" dirty="0" smtClean="0"/>
              <a:t> Test </a:t>
            </a:r>
            <a:r>
              <a:rPr lang="en-US" sz="2800" dirty="0"/>
              <a:t>LCI &amp; UCI that move ICER in same </a:t>
            </a:r>
            <a:r>
              <a:rPr lang="en-US" sz="2800" dirty="0" smtClean="0"/>
              <a:t>direction.</a:t>
            </a:r>
            <a:endParaRPr lang="en-US" sz="2800" dirty="0"/>
          </a:p>
        </p:txBody>
      </p:sp>
    </p:spTree>
    <p:extLst>
      <p:ext uri="{BB962C8B-B14F-4D97-AF65-F5344CB8AC3E}">
        <p14:creationId xmlns:p14="http://schemas.microsoft.com/office/powerpoint/2010/main" val="2704007931"/>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41</a:t>
            </a:fld>
            <a:endParaRPr lang="en-US"/>
          </a:p>
        </p:txBody>
      </p:sp>
      <p:sp>
        <p:nvSpPr>
          <p:cNvPr id="3" name="Text Placeholder 2"/>
          <p:cNvSpPr>
            <a:spLocks noGrp="1"/>
          </p:cNvSpPr>
          <p:nvPr>
            <p:ph type="body" sz="quarter" idx="10"/>
          </p:nvPr>
        </p:nvSpPr>
        <p:spPr>
          <a:xfrm>
            <a:off x="475157" y="864113"/>
            <a:ext cx="11516215" cy="533709"/>
          </a:xfrm>
        </p:spPr>
        <p:txBody>
          <a:bodyPr/>
          <a:lstStyle/>
          <a:p>
            <a:r>
              <a:rPr lang="en-US" dirty="0"/>
              <a:t>Recommendations when using health state utilities in models</a:t>
            </a:r>
          </a:p>
        </p:txBody>
      </p:sp>
      <p:graphicFrame>
        <p:nvGraphicFramePr>
          <p:cNvPr id="6" name="Table 5"/>
          <p:cNvGraphicFramePr>
            <a:graphicFrameLocks noGrp="1"/>
          </p:cNvGraphicFramePr>
          <p:nvPr>
            <p:extLst>
              <p:ext uri="{D42A27DB-BD31-4B8C-83A1-F6EECF244321}">
                <p14:modId xmlns:p14="http://schemas.microsoft.com/office/powerpoint/2010/main" val="2667292189"/>
              </p:ext>
            </p:extLst>
          </p:nvPr>
        </p:nvGraphicFramePr>
        <p:xfrm>
          <a:off x="243068" y="1493135"/>
          <a:ext cx="11748304" cy="5364866"/>
        </p:xfrm>
        <a:graphic>
          <a:graphicData uri="http://schemas.openxmlformats.org/drawingml/2006/table">
            <a:tbl>
              <a:tblPr firstRow="1" bandRow="1">
                <a:tableStyleId>{5C22544A-7EE6-4342-B048-85BDC9FD1C3A}</a:tableStyleId>
              </a:tblPr>
              <a:tblGrid>
                <a:gridCol w="3769705">
                  <a:extLst>
                    <a:ext uri="{9D8B030D-6E8A-4147-A177-3AD203B41FA5}">
                      <a16:colId xmlns:a16="http://schemas.microsoft.com/office/drawing/2014/main" val="20000"/>
                    </a:ext>
                  </a:extLst>
                </a:gridCol>
                <a:gridCol w="7978599">
                  <a:extLst>
                    <a:ext uri="{9D8B030D-6E8A-4147-A177-3AD203B41FA5}">
                      <a16:colId xmlns:a16="http://schemas.microsoft.com/office/drawing/2014/main" val="20001"/>
                    </a:ext>
                  </a:extLst>
                </a:gridCol>
              </a:tblGrid>
              <a:tr h="482661">
                <a:tc>
                  <a:txBody>
                    <a:bodyPr/>
                    <a:lstStyle/>
                    <a:p>
                      <a:r>
                        <a:rPr lang="en-US" sz="1600" dirty="0">
                          <a:latin typeface="Arial Narrow" panose="020B0606020202030204" pitchFamily="34" charset="0"/>
                        </a:rPr>
                        <a:t>Issue</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Recommendation</a:t>
                      </a:r>
                      <a:endParaRPr lang="en-GB" sz="1600" dirty="0">
                        <a:latin typeface="Arial Narrow" panose="020B0606020202030204" pitchFamily="34" charset="0"/>
                      </a:endParaRPr>
                    </a:p>
                  </a:txBody>
                  <a:tcPr/>
                </a:tc>
                <a:extLst>
                  <a:ext uri="{0D108BD9-81ED-4DB2-BD59-A6C34878D82A}">
                    <a16:rowId xmlns:a16="http://schemas.microsoft.com/office/drawing/2014/main" val="10000"/>
                  </a:ext>
                </a:extLst>
              </a:tr>
              <a:tr h="482661">
                <a:tc>
                  <a:txBody>
                    <a:bodyPr/>
                    <a:lstStyle/>
                    <a:p>
                      <a:pPr>
                        <a:lnSpc>
                          <a:spcPct val="100000"/>
                        </a:lnSpc>
                      </a:pPr>
                      <a:r>
                        <a:rPr lang="en-US" sz="1600" dirty="0">
                          <a:latin typeface="Arial Narrow" panose="020B0606020202030204" pitchFamily="34" charset="0"/>
                        </a:rPr>
                        <a:t>Sensitivity analysis</a:t>
                      </a:r>
                      <a:endParaRPr lang="en-GB" sz="1600" dirty="0">
                        <a:latin typeface="Arial Narrow" panose="020B0606020202030204" pitchFamily="34" charset="0"/>
                      </a:endParaRPr>
                    </a:p>
                  </a:txBody>
                  <a:tcPr/>
                </a:tc>
                <a:tc>
                  <a:txBody>
                    <a:bodyPr/>
                    <a:lstStyle/>
                    <a:p>
                      <a:pPr>
                        <a:lnSpc>
                          <a:spcPct val="100000"/>
                        </a:lnSpc>
                      </a:pPr>
                      <a:r>
                        <a:rPr lang="en-US" sz="1600" dirty="0">
                          <a:latin typeface="Arial Narrow" panose="020B0606020202030204" pitchFamily="34" charset="0"/>
                        </a:rPr>
                        <a:t>Use to determine which</a:t>
                      </a:r>
                      <a:r>
                        <a:rPr lang="en-US" sz="1600" baseline="0" dirty="0">
                          <a:latin typeface="Arial Narrow" panose="020B0606020202030204" pitchFamily="34" charset="0"/>
                        </a:rPr>
                        <a:t> HSUs influence the ICER &amp; report these analysis if </a:t>
                      </a:r>
                      <a:r>
                        <a:rPr lang="en-US" sz="1600" baseline="0" dirty="0" smtClean="0">
                          <a:latin typeface="Arial Narrow" panose="020B0606020202030204" pitchFamily="34" charset="0"/>
                        </a:rPr>
                        <a:t>applicable.</a:t>
                      </a:r>
                      <a:endParaRPr lang="en-GB" sz="1600" dirty="0">
                        <a:latin typeface="Arial Narrow" panose="020B0606020202030204" pitchFamily="34" charset="0"/>
                      </a:endParaRPr>
                    </a:p>
                  </a:txBody>
                  <a:tcPr/>
                </a:tc>
                <a:extLst>
                  <a:ext uri="{0D108BD9-81ED-4DB2-BD59-A6C34878D82A}">
                    <a16:rowId xmlns:a16="http://schemas.microsoft.com/office/drawing/2014/main" val="10001"/>
                  </a:ext>
                </a:extLst>
              </a:tr>
              <a:tr h="509513">
                <a:tc>
                  <a:txBody>
                    <a:bodyPr/>
                    <a:lstStyle/>
                    <a:p>
                      <a:pPr>
                        <a:lnSpc>
                          <a:spcPct val="100000"/>
                        </a:lnSpc>
                      </a:pPr>
                      <a:r>
                        <a:rPr lang="en-US" sz="1600" dirty="0">
                          <a:latin typeface="Arial Narrow" panose="020B0606020202030204" pitchFamily="34" charset="0"/>
                        </a:rPr>
                        <a:t>Discrete health states </a:t>
                      </a:r>
                      <a:endParaRPr lang="en-GB" sz="1600" dirty="0">
                        <a:latin typeface="Arial Narrow" panose="020B0606020202030204" pitchFamily="34" charset="0"/>
                      </a:endParaRPr>
                    </a:p>
                  </a:txBody>
                  <a:tcPr/>
                </a:tc>
                <a:tc>
                  <a:txBody>
                    <a:bodyPr/>
                    <a:lstStyle/>
                    <a:p>
                      <a:pPr marL="0" marR="0" algn="l" defTabSz="914400" rtl="0" eaLnBrk="1" latinLnBrk="0" hangingPunct="1">
                        <a:lnSpc>
                          <a:spcPct val="100000"/>
                        </a:lnSpc>
                        <a:spcBef>
                          <a:spcPts val="0"/>
                        </a:spcBef>
                        <a:spcAft>
                          <a:spcPts val="0"/>
                        </a:spcAft>
                      </a:pPr>
                      <a:r>
                        <a:rPr lang="en-US" sz="1600" kern="1200" dirty="0">
                          <a:solidFill>
                            <a:schemeClr val="dk1"/>
                          </a:solidFill>
                          <a:latin typeface="Arial Narrow" panose="020B0606020202030204" pitchFamily="34" charset="0"/>
                          <a:ea typeface="+mn-ea"/>
                          <a:cs typeface="+mn-cs"/>
                        </a:rPr>
                        <a:t>Expected effects of excluding potentially relevant HSUs from a cost-effectiveness model structure should be examined &amp; </a:t>
                      </a:r>
                      <a:r>
                        <a:rPr lang="en-US" sz="1600" kern="1200" dirty="0" smtClean="0">
                          <a:solidFill>
                            <a:schemeClr val="dk1"/>
                          </a:solidFill>
                          <a:latin typeface="Arial Narrow" panose="020B0606020202030204" pitchFamily="34" charset="0"/>
                          <a:ea typeface="+mn-ea"/>
                          <a:cs typeface="+mn-cs"/>
                        </a:rPr>
                        <a:t>discussed.</a:t>
                      </a:r>
                      <a:endParaRPr lang="en-GB" sz="1600" kern="1200" dirty="0">
                        <a:solidFill>
                          <a:schemeClr val="dk1"/>
                        </a:solidFill>
                        <a:latin typeface="Arial Narrow" panose="020B0606020202030204" pitchFamily="34" charset="0"/>
                        <a:ea typeface="+mn-ea"/>
                        <a:cs typeface="+mn-cs"/>
                      </a:endParaRPr>
                    </a:p>
                  </a:txBody>
                  <a:tcPr marL="68580" marR="68580" marT="0" marB="0"/>
                </a:tc>
                <a:extLst>
                  <a:ext uri="{0D108BD9-81ED-4DB2-BD59-A6C34878D82A}">
                    <a16:rowId xmlns:a16="http://schemas.microsoft.com/office/drawing/2014/main" val="10002"/>
                  </a:ext>
                </a:extLst>
              </a:tr>
              <a:tr h="764270">
                <a:tc>
                  <a:txBody>
                    <a:bodyPr/>
                    <a:lstStyle/>
                    <a:p>
                      <a:pPr>
                        <a:lnSpc>
                          <a:spcPct val="100000"/>
                        </a:lnSpc>
                      </a:pPr>
                      <a:r>
                        <a:rPr lang="en-US" sz="1600" dirty="0">
                          <a:latin typeface="Arial Narrow" panose="020B0606020202030204" pitchFamily="34" charset="0"/>
                        </a:rPr>
                        <a:t>Individual mean HSUs or function-based</a:t>
                      </a:r>
                      <a:r>
                        <a:rPr lang="en-US" sz="1600" baseline="0" dirty="0">
                          <a:latin typeface="Arial Narrow" panose="020B0606020202030204" pitchFamily="34" charset="0"/>
                        </a:rPr>
                        <a:t> HSUs</a:t>
                      </a:r>
                      <a:endParaRPr lang="en-GB" sz="1600" dirty="0">
                        <a:latin typeface="Arial Narrow" panose="020B0606020202030204" pitchFamily="34" charset="0"/>
                      </a:endParaRPr>
                    </a:p>
                  </a:txBody>
                  <a:tcPr/>
                </a:tc>
                <a:tc>
                  <a:txBody>
                    <a:bodyPr/>
                    <a:lstStyle/>
                    <a:p>
                      <a:pPr marL="0" marR="0">
                        <a:lnSpc>
                          <a:spcPct val="100000"/>
                        </a:lnSpc>
                        <a:spcBef>
                          <a:spcPts val="0"/>
                        </a:spcBef>
                        <a:spcAft>
                          <a:spcPts val="0"/>
                        </a:spcAft>
                      </a:pPr>
                      <a:r>
                        <a:rPr lang="en-US" sz="1600" dirty="0">
                          <a:solidFill>
                            <a:srgbClr val="000000"/>
                          </a:solidFill>
                          <a:effectLst/>
                          <a:latin typeface="Arial Narrow" panose="020B0606020202030204" pitchFamily="34" charset="0"/>
                          <a:ea typeface="DengXian"/>
                          <a:cs typeface="Arial" panose="020B0604020202020204" pitchFamily="34" charset="0"/>
                        </a:rPr>
                        <a:t>Relevance of data (e.g. study population, utility measures, alignment with model’s health states) </a:t>
                      </a:r>
                    </a:p>
                    <a:p>
                      <a:pPr marL="0" marR="0">
                        <a:lnSpc>
                          <a:spcPct val="100000"/>
                        </a:lnSpc>
                        <a:spcBef>
                          <a:spcPts val="0"/>
                        </a:spcBef>
                        <a:spcAft>
                          <a:spcPts val="0"/>
                        </a:spcAft>
                      </a:pPr>
                      <a:r>
                        <a:rPr lang="en-US" sz="1600" dirty="0">
                          <a:solidFill>
                            <a:srgbClr val="000000"/>
                          </a:solidFill>
                          <a:effectLst/>
                          <a:latin typeface="Arial Narrow" panose="020B0606020202030204" pitchFamily="34" charset="0"/>
                          <a:ea typeface="DengXian"/>
                          <a:cs typeface="Arial" panose="020B0604020202020204" pitchFamily="34" charset="0"/>
                        </a:rPr>
                        <a:t>Reliability of analyses (e.g. precision of mean HSUs, validity of estimated utility functions</a:t>
                      </a:r>
                      <a:r>
                        <a:rPr lang="en-US" sz="1600" dirty="0" smtClean="0">
                          <a:solidFill>
                            <a:srgbClr val="000000"/>
                          </a:solidFill>
                          <a:effectLst/>
                          <a:latin typeface="Arial Narrow" panose="020B0606020202030204" pitchFamily="34" charset="0"/>
                          <a:ea typeface="DengXian"/>
                          <a:cs typeface="Arial" panose="020B0604020202020204" pitchFamily="34" charset="0"/>
                        </a:rPr>
                        <a:t>) </a:t>
                      </a:r>
                      <a:r>
                        <a:rPr lang="en-US" sz="1600" i="1" dirty="0" smtClean="0">
                          <a:solidFill>
                            <a:srgbClr val="000000"/>
                          </a:solidFill>
                          <a:effectLst/>
                          <a:latin typeface="Arial Narrow" panose="020B0606020202030204" pitchFamily="34" charset="0"/>
                          <a:ea typeface="DengXian"/>
                          <a:cs typeface="Arial" panose="020B0604020202020204" pitchFamily="34" charset="0"/>
                        </a:rPr>
                        <a:t>see </a:t>
                      </a:r>
                      <a:r>
                        <a:rPr lang="en-US" sz="1600" i="1" dirty="0" err="1" smtClean="0">
                          <a:solidFill>
                            <a:srgbClr val="000000"/>
                          </a:solidFill>
                          <a:effectLst/>
                          <a:latin typeface="Arial Narrow" panose="020B0606020202030204" pitchFamily="34" charset="0"/>
                          <a:ea typeface="DengXian"/>
                          <a:cs typeface="Arial" panose="020B0604020202020204" pitchFamily="34" charset="0"/>
                        </a:rPr>
                        <a:t>Wailoo</a:t>
                      </a:r>
                      <a:r>
                        <a:rPr lang="en-US" sz="1600" i="1" baseline="0" dirty="0" smtClean="0">
                          <a:solidFill>
                            <a:srgbClr val="000000"/>
                          </a:solidFill>
                          <a:effectLst/>
                          <a:latin typeface="Arial Narrow" panose="020B0606020202030204" pitchFamily="34" charset="0"/>
                          <a:ea typeface="DengXian"/>
                          <a:cs typeface="Arial" panose="020B0604020202020204" pitchFamily="34" charset="0"/>
                        </a:rPr>
                        <a:t> et al ISPOR TF</a:t>
                      </a:r>
                      <a:endParaRPr lang="en-GB" sz="1600" i="1" dirty="0">
                        <a:solidFill>
                          <a:srgbClr val="000000"/>
                        </a:solidFill>
                        <a:effectLst/>
                        <a:latin typeface="Arial Narrow" panose="020B060602020203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509513">
                <a:tc>
                  <a:txBody>
                    <a:bodyPr/>
                    <a:lstStyle/>
                    <a:p>
                      <a:pPr>
                        <a:lnSpc>
                          <a:spcPct val="100000"/>
                        </a:lnSpc>
                      </a:pPr>
                      <a:r>
                        <a:rPr lang="en-US" sz="1600" dirty="0">
                          <a:latin typeface="Arial Narrow" panose="020B0606020202030204" pitchFamily="34" charset="0"/>
                        </a:rPr>
                        <a:t>Comorbidities</a:t>
                      </a:r>
                      <a:r>
                        <a:rPr lang="en-US" sz="1600" baseline="0" dirty="0">
                          <a:latin typeface="Arial Narrow" panose="020B0606020202030204" pitchFamily="34" charset="0"/>
                        </a:rPr>
                        <a:t> &amp; </a:t>
                      </a:r>
                      <a:r>
                        <a:rPr lang="en-US" sz="1600" baseline="0" dirty="0" smtClean="0">
                          <a:latin typeface="Arial Narrow" panose="020B0606020202030204" pitchFamily="34" charset="0"/>
                        </a:rPr>
                        <a:t>age (baseline)</a:t>
                      </a:r>
                      <a:endParaRPr lang="en-GB" sz="1600" dirty="0">
                        <a:latin typeface="Arial Narrow" panose="020B0606020202030204" pitchFamily="34" charset="0"/>
                      </a:endParaRPr>
                    </a:p>
                  </a:txBody>
                  <a:tcPr/>
                </a:tc>
                <a:tc>
                  <a:txBody>
                    <a:bodyPr/>
                    <a:lstStyle/>
                    <a:p>
                      <a:pPr marL="0" marR="0">
                        <a:lnSpc>
                          <a:spcPct val="100000"/>
                        </a:lnSpc>
                        <a:spcBef>
                          <a:spcPts val="0"/>
                        </a:spcBef>
                        <a:spcAft>
                          <a:spcPts val="0"/>
                        </a:spcAft>
                      </a:pPr>
                      <a:r>
                        <a:rPr lang="en-US" sz="1600" dirty="0">
                          <a:solidFill>
                            <a:srgbClr val="000000"/>
                          </a:solidFill>
                          <a:effectLst/>
                          <a:latin typeface="Arial Narrow" panose="020B0606020202030204" pitchFamily="34" charset="0"/>
                          <a:ea typeface="DengXian"/>
                          <a:cs typeface="Arial" panose="020B0604020202020204" pitchFamily="34" charset="0"/>
                        </a:rPr>
                        <a:t>Mean HSU values represent comorbidity utility effects at the mean age of the utility study population. Age-specific comorbidity effects should be estimated using age-specific population norms.</a:t>
                      </a:r>
                      <a:endParaRPr lang="en-GB" sz="1600" dirty="0">
                        <a:solidFill>
                          <a:srgbClr val="000000"/>
                        </a:solidFill>
                        <a:effectLst/>
                        <a:latin typeface="Arial Narrow" panose="020B060602020203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482661">
                <a:tc>
                  <a:txBody>
                    <a:bodyPr/>
                    <a:lstStyle/>
                    <a:p>
                      <a:pPr>
                        <a:lnSpc>
                          <a:spcPct val="100000"/>
                        </a:lnSpc>
                      </a:pPr>
                      <a:r>
                        <a:rPr lang="en-US" sz="1600" dirty="0">
                          <a:latin typeface="Arial Narrow" panose="020B0606020202030204" pitchFamily="34" charset="0"/>
                        </a:rPr>
                        <a:t>Concurrent clinical events or conditions</a:t>
                      </a:r>
                      <a:endParaRPr lang="en-GB" sz="1600" dirty="0">
                        <a:latin typeface="Arial Narrow" panose="020B0606020202030204" pitchFamily="34" charset="0"/>
                      </a:endParaRPr>
                    </a:p>
                  </a:txBody>
                  <a:tcPr/>
                </a:tc>
                <a:tc>
                  <a:txBody>
                    <a:bodyPr/>
                    <a:lstStyle/>
                    <a:p>
                      <a:pPr marL="0" marR="0">
                        <a:lnSpc>
                          <a:spcPct val="100000"/>
                        </a:lnSpc>
                        <a:spcBef>
                          <a:spcPts val="0"/>
                        </a:spcBef>
                        <a:spcAft>
                          <a:spcPts val="0"/>
                        </a:spcAft>
                      </a:pPr>
                      <a:r>
                        <a:rPr lang="en-US" sz="1600" dirty="0">
                          <a:solidFill>
                            <a:srgbClr val="000000"/>
                          </a:solidFill>
                          <a:effectLst/>
                          <a:latin typeface="Arial Narrow" panose="020B0606020202030204" pitchFamily="34" charset="0"/>
                          <a:ea typeface="DengXian"/>
                          <a:cs typeface="Arial" panose="020B0604020202020204" pitchFamily="34" charset="0"/>
                        </a:rPr>
                        <a:t>The multiplicative method should be used to handle the utility effects of concurrent clinical </a:t>
                      </a:r>
                      <a:r>
                        <a:rPr lang="en-US" sz="1600" dirty="0" smtClean="0">
                          <a:solidFill>
                            <a:srgbClr val="000000"/>
                          </a:solidFill>
                          <a:effectLst/>
                          <a:latin typeface="Arial Narrow" panose="020B0606020202030204" pitchFamily="34" charset="0"/>
                          <a:ea typeface="DengXian"/>
                          <a:cs typeface="Arial" panose="020B0604020202020204" pitchFamily="34" charset="0"/>
                        </a:rPr>
                        <a:t>events.</a:t>
                      </a:r>
                      <a:endParaRPr lang="en-GB" sz="1600" dirty="0">
                        <a:solidFill>
                          <a:srgbClr val="000000"/>
                        </a:solidFill>
                        <a:effectLst/>
                        <a:latin typeface="Arial Narrow" panose="020B060602020203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764270">
                <a:tc>
                  <a:txBody>
                    <a:bodyPr/>
                    <a:lstStyle/>
                    <a:p>
                      <a:pPr>
                        <a:lnSpc>
                          <a:spcPct val="100000"/>
                        </a:lnSpc>
                      </a:pPr>
                      <a:r>
                        <a:rPr lang="en-US" sz="1600" dirty="0">
                          <a:latin typeface="Arial Narrow" panose="020B0606020202030204" pitchFamily="34" charset="0"/>
                        </a:rPr>
                        <a:t>Treatment related adverse effects</a:t>
                      </a:r>
                      <a:endParaRPr lang="en-GB" sz="1600" dirty="0">
                        <a:latin typeface="Arial Narrow" panose="020B0606020202030204" pitchFamily="34" charset="0"/>
                      </a:endParaRPr>
                    </a:p>
                  </a:txBody>
                  <a:tcPr/>
                </a:tc>
                <a:tc>
                  <a:txBody>
                    <a:bodyPr/>
                    <a:lstStyle/>
                    <a:p>
                      <a:pPr marL="0" marR="0">
                        <a:lnSpc>
                          <a:spcPct val="100000"/>
                        </a:lnSpc>
                        <a:spcBef>
                          <a:spcPts val="0"/>
                        </a:spcBef>
                        <a:spcAft>
                          <a:spcPts val="0"/>
                        </a:spcAft>
                      </a:pPr>
                      <a:r>
                        <a:rPr lang="en-US" sz="1600" dirty="0" smtClean="0">
                          <a:solidFill>
                            <a:srgbClr val="000000"/>
                          </a:solidFill>
                          <a:effectLst/>
                          <a:latin typeface="Arial Narrow" panose="020B0606020202030204" pitchFamily="34" charset="0"/>
                          <a:ea typeface="DengXian"/>
                          <a:cs typeface="Arial"/>
                        </a:rPr>
                        <a:t>Assess  the </a:t>
                      </a:r>
                      <a:r>
                        <a:rPr lang="en-US" sz="1600" dirty="0">
                          <a:solidFill>
                            <a:srgbClr val="000000"/>
                          </a:solidFill>
                          <a:effectLst/>
                          <a:latin typeface="Arial Narrow" panose="020B0606020202030204" pitchFamily="34" charset="0"/>
                          <a:ea typeface="DengXian"/>
                          <a:cs typeface="Arial"/>
                        </a:rPr>
                        <a:t>extent </a:t>
                      </a:r>
                      <a:r>
                        <a:rPr lang="en-US" sz="1600" dirty="0" smtClean="0">
                          <a:solidFill>
                            <a:srgbClr val="000000"/>
                          </a:solidFill>
                          <a:effectLst/>
                          <a:latin typeface="Arial Narrow" panose="020B0606020202030204" pitchFamily="34" charset="0"/>
                          <a:ea typeface="DengXian"/>
                          <a:cs typeface="Arial"/>
                        </a:rPr>
                        <a:t>utility </a:t>
                      </a:r>
                      <a:r>
                        <a:rPr lang="en-US" sz="1600" dirty="0">
                          <a:solidFill>
                            <a:srgbClr val="000000"/>
                          </a:solidFill>
                          <a:effectLst/>
                          <a:latin typeface="Arial Narrow" panose="020B0606020202030204" pitchFamily="34" charset="0"/>
                          <a:ea typeface="DengXian"/>
                          <a:cs typeface="Arial"/>
                        </a:rPr>
                        <a:t>effects of </a:t>
                      </a:r>
                      <a:r>
                        <a:rPr lang="en-US" sz="1600" baseline="0" dirty="0" smtClean="0">
                          <a:solidFill>
                            <a:srgbClr val="000000"/>
                          </a:solidFill>
                          <a:effectLst/>
                          <a:latin typeface="Arial Narrow" panose="020B0606020202030204" pitchFamily="34" charset="0"/>
                          <a:ea typeface="DengXian"/>
                          <a:cs typeface="Arial"/>
                        </a:rPr>
                        <a:t> </a:t>
                      </a:r>
                      <a:r>
                        <a:rPr lang="en-US" sz="1600" dirty="0" smtClean="0">
                          <a:solidFill>
                            <a:srgbClr val="000000"/>
                          </a:solidFill>
                          <a:effectLst/>
                          <a:latin typeface="Arial Narrow" panose="020B0606020202030204" pitchFamily="34" charset="0"/>
                          <a:ea typeface="DengXian"/>
                          <a:cs typeface="Arial"/>
                        </a:rPr>
                        <a:t>AEs are</a:t>
                      </a:r>
                      <a:r>
                        <a:rPr lang="en-US" sz="1600" baseline="0" dirty="0" smtClean="0">
                          <a:solidFill>
                            <a:srgbClr val="000000"/>
                          </a:solidFill>
                          <a:effectLst/>
                          <a:latin typeface="Arial Narrow" panose="020B0606020202030204" pitchFamily="34" charset="0"/>
                          <a:ea typeface="DengXian"/>
                          <a:cs typeface="Arial"/>
                        </a:rPr>
                        <a:t> </a:t>
                      </a:r>
                      <a:r>
                        <a:rPr lang="en-US" sz="1600" dirty="0" smtClean="0">
                          <a:solidFill>
                            <a:srgbClr val="000000"/>
                          </a:solidFill>
                          <a:effectLst/>
                          <a:latin typeface="Arial Narrow" panose="020B0606020202030204" pitchFamily="34" charset="0"/>
                          <a:ea typeface="DengXian"/>
                          <a:cs typeface="Arial"/>
                        </a:rPr>
                        <a:t>captured by </a:t>
                      </a:r>
                      <a:r>
                        <a:rPr lang="en-US" sz="1600" dirty="0">
                          <a:solidFill>
                            <a:srgbClr val="000000"/>
                          </a:solidFill>
                          <a:effectLst/>
                          <a:latin typeface="Arial Narrow" panose="020B0606020202030204" pitchFamily="34" charset="0"/>
                          <a:ea typeface="DengXian"/>
                          <a:cs typeface="Arial"/>
                        </a:rPr>
                        <a:t>the utility data used to estimate a model’s non-adverse event </a:t>
                      </a:r>
                      <a:r>
                        <a:rPr lang="en-US" sz="1600" dirty="0" smtClean="0">
                          <a:solidFill>
                            <a:srgbClr val="000000"/>
                          </a:solidFill>
                          <a:effectLst/>
                          <a:latin typeface="Arial Narrow" panose="020B0606020202030204" pitchFamily="34" charset="0"/>
                          <a:ea typeface="DengXian"/>
                          <a:cs typeface="Arial"/>
                        </a:rPr>
                        <a:t>. </a:t>
                      </a:r>
                      <a:r>
                        <a:rPr lang="en-US" sz="1600" dirty="0">
                          <a:solidFill>
                            <a:srgbClr val="000000"/>
                          </a:solidFill>
                          <a:effectLst/>
                          <a:latin typeface="Arial Narrow" panose="020B0606020202030204" pitchFamily="34" charset="0"/>
                          <a:ea typeface="DengXian"/>
                          <a:cs typeface="Arial"/>
                        </a:rPr>
                        <a:t>If </a:t>
                      </a:r>
                      <a:r>
                        <a:rPr lang="en-US" sz="1600" dirty="0" smtClean="0">
                          <a:solidFill>
                            <a:srgbClr val="000000"/>
                          </a:solidFill>
                          <a:effectLst/>
                          <a:latin typeface="Arial Narrow" panose="020B0606020202030204" pitchFamily="34" charset="0"/>
                          <a:ea typeface="DengXian"/>
                          <a:cs typeface="Arial"/>
                        </a:rPr>
                        <a:t>AE HSUs </a:t>
                      </a:r>
                      <a:r>
                        <a:rPr lang="en-US" sz="1600" dirty="0">
                          <a:solidFill>
                            <a:srgbClr val="000000"/>
                          </a:solidFill>
                          <a:effectLst/>
                          <a:latin typeface="Arial Narrow" panose="020B0606020202030204" pitchFamily="34" charset="0"/>
                          <a:ea typeface="DengXian"/>
                          <a:cs typeface="Arial"/>
                        </a:rPr>
                        <a:t>are required, the range of </a:t>
                      </a:r>
                      <a:r>
                        <a:rPr lang="en-US" sz="1600" dirty="0" smtClean="0">
                          <a:solidFill>
                            <a:srgbClr val="000000"/>
                          </a:solidFill>
                          <a:effectLst/>
                          <a:latin typeface="Arial Narrow" panose="020B0606020202030204" pitchFamily="34" charset="0"/>
                          <a:ea typeface="DengXian"/>
                          <a:cs typeface="Arial"/>
                        </a:rPr>
                        <a:t>HSUs required should </a:t>
                      </a:r>
                      <a:r>
                        <a:rPr lang="en-US" sz="1600" dirty="0">
                          <a:solidFill>
                            <a:srgbClr val="000000"/>
                          </a:solidFill>
                          <a:effectLst/>
                          <a:latin typeface="Arial Narrow" panose="020B0606020202030204" pitchFamily="34" charset="0"/>
                          <a:ea typeface="DengXian"/>
                          <a:cs typeface="Arial"/>
                        </a:rPr>
                        <a:t>be informed by </a:t>
                      </a:r>
                      <a:r>
                        <a:rPr lang="en-US" sz="1600" dirty="0" smtClean="0">
                          <a:solidFill>
                            <a:srgbClr val="000000"/>
                          </a:solidFill>
                          <a:effectLst/>
                          <a:latin typeface="Arial Narrow" panose="020B0606020202030204" pitchFamily="34" charset="0"/>
                          <a:ea typeface="DengXian"/>
                          <a:cs typeface="Arial"/>
                        </a:rPr>
                        <a:t>expected effect on ICER.</a:t>
                      </a:r>
                      <a:endParaRPr lang="en-GB" sz="1600" dirty="0">
                        <a:solidFill>
                          <a:srgbClr val="000000"/>
                        </a:solidFill>
                        <a:effectLst/>
                        <a:latin typeface="Arial Narrow" panose="020B0606020202030204" pitchFamily="34" charset="0"/>
                        <a:ea typeface="Calibri"/>
                        <a:cs typeface="Calibri"/>
                      </a:endParaRPr>
                    </a:p>
                  </a:txBody>
                  <a:tcPr marL="68580" marR="68580" marT="0" marB="0"/>
                </a:tc>
                <a:extLst>
                  <a:ext uri="{0D108BD9-81ED-4DB2-BD59-A6C34878D82A}">
                    <a16:rowId xmlns:a16="http://schemas.microsoft.com/office/drawing/2014/main" val="10006"/>
                  </a:ext>
                </a:extLst>
              </a:tr>
              <a:tr h="764270">
                <a:tc>
                  <a:txBody>
                    <a:bodyPr/>
                    <a:lstStyle/>
                    <a:p>
                      <a:pPr>
                        <a:lnSpc>
                          <a:spcPct val="100000"/>
                        </a:lnSpc>
                      </a:pPr>
                      <a:r>
                        <a:rPr lang="en-US" sz="1600" dirty="0">
                          <a:latin typeface="Arial Narrow" panose="020B0606020202030204" pitchFamily="34" charset="0"/>
                        </a:rPr>
                        <a:t>Acute clinical events</a:t>
                      </a:r>
                      <a:endParaRPr lang="en-GB" sz="1600" dirty="0">
                        <a:latin typeface="Arial Narrow" panose="020B0606020202030204" pitchFamily="34" charset="0"/>
                      </a:endParaRPr>
                    </a:p>
                  </a:txBody>
                  <a:tcPr/>
                </a:tc>
                <a:tc>
                  <a:txBody>
                    <a:bodyPr/>
                    <a:lstStyle/>
                    <a:p>
                      <a:pPr marL="0" marR="0">
                        <a:lnSpc>
                          <a:spcPct val="100000"/>
                        </a:lnSpc>
                        <a:spcBef>
                          <a:spcPts val="0"/>
                        </a:spcBef>
                        <a:spcAft>
                          <a:spcPts val="0"/>
                        </a:spcAft>
                      </a:pPr>
                      <a:r>
                        <a:rPr lang="en-US" sz="1600" dirty="0">
                          <a:solidFill>
                            <a:srgbClr val="000000"/>
                          </a:solidFill>
                          <a:effectLst/>
                          <a:latin typeface="Arial Narrow" panose="020B0606020202030204" pitchFamily="34" charset="0"/>
                          <a:ea typeface="DengXian"/>
                          <a:cs typeface="Arial"/>
                        </a:rPr>
                        <a:t>In the absence of data collected around the event, plausible </a:t>
                      </a:r>
                      <a:r>
                        <a:rPr lang="en-US" sz="1600" dirty="0" smtClean="0">
                          <a:solidFill>
                            <a:srgbClr val="000000"/>
                          </a:solidFill>
                          <a:effectLst/>
                          <a:latin typeface="Arial Narrow" panose="020B0606020202030204" pitchFamily="34" charset="0"/>
                          <a:ea typeface="DengXian"/>
                          <a:cs typeface="Arial"/>
                        </a:rPr>
                        <a:t>HSUs </a:t>
                      </a:r>
                      <a:r>
                        <a:rPr lang="en-US" sz="1600" dirty="0">
                          <a:solidFill>
                            <a:srgbClr val="000000"/>
                          </a:solidFill>
                          <a:effectLst/>
                          <a:latin typeface="Arial Narrow" panose="020B0606020202030204" pitchFamily="34" charset="0"/>
                          <a:ea typeface="DengXian"/>
                          <a:cs typeface="Arial"/>
                        </a:rPr>
                        <a:t>for the direct effects of acute events should be multiplied by the expected duration </a:t>
                      </a:r>
                      <a:r>
                        <a:rPr lang="en-US" sz="1600" dirty="0" smtClean="0">
                          <a:solidFill>
                            <a:srgbClr val="000000"/>
                          </a:solidFill>
                          <a:effectLst/>
                          <a:latin typeface="Arial Narrow" panose="020B0606020202030204" pitchFamily="34" charset="0"/>
                          <a:ea typeface="DengXian"/>
                          <a:cs typeface="Arial"/>
                        </a:rPr>
                        <a:t>to </a:t>
                      </a:r>
                      <a:r>
                        <a:rPr lang="en-US" sz="1600" dirty="0">
                          <a:solidFill>
                            <a:srgbClr val="000000"/>
                          </a:solidFill>
                          <a:effectLst/>
                          <a:latin typeface="Arial Narrow" panose="020B0606020202030204" pitchFamily="34" charset="0"/>
                          <a:ea typeface="DengXian"/>
                          <a:cs typeface="Arial"/>
                        </a:rPr>
                        <a:t>assess the sensitivity of </a:t>
                      </a:r>
                      <a:r>
                        <a:rPr lang="en-US" sz="1600" dirty="0" smtClean="0">
                          <a:solidFill>
                            <a:srgbClr val="000000"/>
                          </a:solidFill>
                          <a:effectLst/>
                          <a:latin typeface="Arial Narrow" panose="020B0606020202030204" pitchFamily="34" charset="0"/>
                          <a:ea typeface="DengXian"/>
                          <a:cs typeface="Arial"/>
                        </a:rPr>
                        <a:t>ICER</a:t>
                      </a:r>
                      <a:r>
                        <a:rPr lang="en-US" sz="1600" baseline="0" dirty="0" smtClean="0">
                          <a:solidFill>
                            <a:srgbClr val="000000"/>
                          </a:solidFill>
                          <a:effectLst/>
                          <a:latin typeface="Arial Narrow" panose="020B0606020202030204" pitchFamily="34" charset="0"/>
                          <a:ea typeface="DengXian"/>
                          <a:cs typeface="Arial"/>
                        </a:rPr>
                        <a:t> to </a:t>
                      </a:r>
                      <a:r>
                        <a:rPr lang="en-US" sz="1600" dirty="0" smtClean="0">
                          <a:solidFill>
                            <a:srgbClr val="000000"/>
                          </a:solidFill>
                          <a:effectLst/>
                          <a:latin typeface="Arial Narrow" panose="020B0606020202030204" pitchFamily="34" charset="0"/>
                          <a:ea typeface="DengXian"/>
                          <a:cs typeface="Arial"/>
                        </a:rPr>
                        <a:t>these </a:t>
                      </a:r>
                      <a:r>
                        <a:rPr lang="en-US" sz="1600" dirty="0">
                          <a:solidFill>
                            <a:srgbClr val="000000"/>
                          </a:solidFill>
                          <a:effectLst/>
                          <a:latin typeface="Arial Narrow" panose="020B0606020202030204" pitchFamily="34" charset="0"/>
                          <a:ea typeface="DengXian"/>
                          <a:cs typeface="Arial"/>
                        </a:rPr>
                        <a:t>utility effects.</a:t>
                      </a:r>
                      <a:endParaRPr lang="en-GB" sz="1600" dirty="0">
                        <a:solidFill>
                          <a:srgbClr val="000000"/>
                        </a:solidFill>
                        <a:effectLst/>
                        <a:latin typeface="Arial Narrow" panose="020B0606020202030204" pitchFamily="34" charset="0"/>
                        <a:ea typeface="Calibri"/>
                        <a:cs typeface="Calibri"/>
                      </a:endParaRPr>
                    </a:p>
                  </a:txBody>
                  <a:tcPr marL="68580" marR="68580" marT="0" marB="0"/>
                </a:tc>
                <a:extLst>
                  <a:ext uri="{0D108BD9-81ED-4DB2-BD59-A6C34878D82A}">
                    <a16:rowId xmlns:a16="http://schemas.microsoft.com/office/drawing/2014/main" val="10007"/>
                  </a:ext>
                </a:extLst>
              </a:tr>
              <a:tr h="605047">
                <a:tc>
                  <a:txBody>
                    <a:bodyPr/>
                    <a:lstStyle/>
                    <a:p>
                      <a:pPr>
                        <a:lnSpc>
                          <a:spcPct val="100000"/>
                        </a:lnSpc>
                      </a:pPr>
                      <a:r>
                        <a:rPr lang="en-US" sz="1600" dirty="0">
                          <a:latin typeface="Arial Narrow" panose="020B0606020202030204" pitchFamily="34" charset="0"/>
                        </a:rPr>
                        <a:t>Sensitivity analyses (again)</a:t>
                      </a:r>
                      <a:endParaRPr lang="en-GB" sz="1600" dirty="0">
                        <a:latin typeface="Arial Narrow" panose="020B0606020202030204" pitchFamily="34" charset="0"/>
                      </a:endParaRPr>
                    </a:p>
                  </a:txBody>
                  <a:tcPr/>
                </a:tc>
                <a:tc>
                  <a:txBody>
                    <a:bodyPr/>
                    <a:lstStyle/>
                    <a:p>
                      <a:pPr>
                        <a:lnSpc>
                          <a:spcPct val="100000"/>
                        </a:lnSpc>
                      </a:pPr>
                      <a:r>
                        <a:rPr lang="en-US" sz="1600" dirty="0">
                          <a:latin typeface="Arial Narrow" panose="020B0606020202030204" pitchFamily="34" charset="0"/>
                        </a:rPr>
                        <a:t>One way &amp;</a:t>
                      </a:r>
                      <a:r>
                        <a:rPr lang="en-US" sz="1600" baseline="0" dirty="0">
                          <a:latin typeface="Arial Narrow" panose="020B0606020202030204" pitchFamily="34" charset="0"/>
                        </a:rPr>
                        <a:t> multi-way SA of HSU, Beta (scaled) </a:t>
                      </a:r>
                      <a:r>
                        <a:rPr lang="en-US" sz="1600" baseline="0" dirty="0" smtClean="0">
                          <a:latin typeface="Arial Narrow" panose="020B0606020202030204" pitchFamily="34" charset="0"/>
                        </a:rPr>
                        <a:t>distributions.</a:t>
                      </a:r>
                      <a:endParaRPr lang="en-US" sz="1600" baseline="0" dirty="0">
                        <a:latin typeface="Arial Narrow" panose="020B0606020202030204" pitchFamily="34" charset="0"/>
                      </a:endParaRPr>
                    </a:p>
                    <a:p>
                      <a:pPr>
                        <a:lnSpc>
                          <a:spcPct val="100000"/>
                        </a:lnSpc>
                      </a:pPr>
                      <a:r>
                        <a:rPr lang="en-US" sz="1600" baseline="0" dirty="0">
                          <a:latin typeface="Arial Narrow" panose="020B0606020202030204" pitchFamily="34" charset="0"/>
                        </a:rPr>
                        <a:t>Difference method to account for ordering in </a:t>
                      </a:r>
                      <a:r>
                        <a:rPr lang="en-US" sz="1600" baseline="0" dirty="0" err="1" smtClean="0">
                          <a:latin typeface="Arial Narrow" panose="020B0606020202030204" pitchFamily="34" charset="0"/>
                        </a:rPr>
                        <a:t>PsA.</a:t>
                      </a:r>
                      <a:endParaRPr lang="en-GB" sz="1600" dirty="0">
                        <a:latin typeface="Arial Narrow" panose="020B060602020203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18581594"/>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a:t>
            </a:r>
            <a:r>
              <a:rPr lang="en-US" dirty="0" smtClean="0"/>
              <a:t>Reporting </a:t>
            </a:r>
            <a:r>
              <a:rPr lang="en-US" dirty="0"/>
              <a:t>S</a:t>
            </a:r>
            <a:r>
              <a:rPr lang="en-US" dirty="0" smtClean="0"/>
              <a:t>tandards</a:t>
            </a:r>
            <a:r>
              <a:rPr lang="en-US" dirty="0"/>
              <a:t/>
            </a:r>
            <a:br>
              <a:rPr lang="en-US" dirty="0"/>
            </a:br>
            <a:r>
              <a:rPr lang="en-US" dirty="0" smtClean="0"/>
              <a:t>The </a:t>
            </a:r>
            <a:r>
              <a:rPr lang="en-US" dirty="0" err="1" smtClean="0"/>
              <a:t>SpRUCE</a:t>
            </a:r>
            <a:r>
              <a:rPr lang="en-US" dirty="0" smtClean="0"/>
              <a:t> checklist</a:t>
            </a:r>
            <a:endParaRPr lang="en-US" dirty="0"/>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4</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5313947" y="4322586"/>
            <a:ext cx="6610350" cy="372560"/>
          </a:xfrm>
          <a:prstGeom prst="rect">
            <a:avLst/>
          </a:prstGeom>
        </p:spPr>
        <p:txBody>
          <a:bodyPr/>
          <a:lstStyle/>
          <a:p>
            <a:pPr marL="514350" indent="-514350">
              <a:buAutoNum type="alphaUcPeriod"/>
            </a:pPr>
            <a:r>
              <a:rPr lang="en-US" dirty="0" smtClean="0">
                <a:solidFill>
                  <a:srgbClr val="000421"/>
                </a:solidFill>
                <a:latin typeface="Open Sans"/>
              </a:rPr>
              <a:t>Simon Pickard, PhD</a:t>
            </a:r>
          </a:p>
          <a:p>
            <a:pPr marL="0" indent="0">
              <a:buNone/>
            </a:pPr>
            <a:r>
              <a:rPr lang="en-US" sz="2400" dirty="0" smtClean="0">
                <a:solidFill>
                  <a:srgbClr val="000421"/>
                </a:solidFill>
                <a:latin typeface="Open Sans"/>
              </a:rPr>
              <a:t>Professor, University of Illinois at Chicago</a:t>
            </a:r>
            <a:endParaRPr lang="en-US" sz="2400" dirty="0">
              <a:solidFill>
                <a:srgbClr val="000421"/>
              </a:solidFill>
              <a:latin typeface="Open Sans"/>
            </a:endParaRPr>
          </a:p>
        </p:txBody>
      </p:sp>
    </p:spTree>
    <p:extLst>
      <p:ext uri="{BB962C8B-B14F-4D97-AF65-F5344CB8AC3E}">
        <p14:creationId xmlns:p14="http://schemas.microsoft.com/office/powerpoint/2010/main" val="1324934711"/>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6523" y="741022"/>
            <a:ext cx="11723077" cy="568878"/>
          </a:xfrm>
        </p:spPr>
        <p:txBody>
          <a:bodyPr/>
          <a:lstStyle/>
          <a:p>
            <a:r>
              <a:rPr lang="en-US" sz="2800" dirty="0"/>
              <a:t>C</a:t>
            </a:r>
            <a:r>
              <a:rPr lang="en-US" sz="2800" dirty="0" smtClean="0"/>
              <a:t>urrent approaches to reporting HSUs used in models</a:t>
            </a:r>
            <a:endParaRPr lang="en-US" sz="2800" dirty="0"/>
          </a:p>
        </p:txBody>
      </p:sp>
      <p:sp>
        <p:nvSpPr>
          <p:cNvPr id="6" name="Text Placeholder 5"/>
          <p:cNvSpPr>
            <a:spLocks noGrp="1"/>
          </p:cNvSpPr>
          <p:nvPr>
            <p:ph type="body" sz="quarter" idx="13"/>
          </p:nvPr>
        </p:nvSpPr>
        <p:spPr>
          <a:xfrm>
            <a:off x="0" y="1207995"/>
            <a:ext cx="12039599" cy="5650005"/>
          </a:xfrm>
        </p:spPr>
        <p:txBody>
          <a:bodyPr/>
          <a:lstStyle/>
          <a:p>
            <a:pPr marL="457200" indent="-457200">
              <a:spcAft>
                <a:spcPts val="600"/>
              </a:spcAft>
              <a:buFont typeface="Arial" panose="020B0604020202020204" pitchFamily="34" charset="0"/>
              <a:buChar char="•"/>
            </a:pPr>
            <a:r>
              <a:rPr lang="en-US" sz="2100" dirty="0"/>
              <a:t>No literature </a:t>
            </a:r>
            <a:r>
              <a:rPr lang="en-US" sz="2100" dirty="0" smtClean="0"/>
              <a:t>review (too many hits, too much effort, no-one else does)</a:t>
            </a:r>
          </a:p>
          <a:p>
            <a:pPr marL="457200" indent="-457200">
              <a:spcAft>
                <a:spcPts val="600"/>
              </a:spcAft>
              <a:buFont typeface="Arial" panose="020B0604020202020204" pitchFamily="34" charset="0"/>
              <a:buChar char="•"/>
            </a:pPr>
            <a:r>
              <a:rPr lang="en-US" sz="2100" dirty="0" smtClean="0"/>
              <a:t>Use outdated evidence (</a:t>
            </a:r>
            <a:r>
              <a:rPr lang="en-US" sz="2100" dirty="0" smtClean="0">
                <a:solidFill>
                  <a:srgbClr val="FF0000"/>
                </a:solidFill>
              </a:rPr>
              <a:t>or </a:t>
            </a:r>
            <a:r>
              <a:rPr lang="en-US" sz="2100" dirty="0" smtClean="0">
                <a:solidFill>
                  <a:srgbClr val="FF0000"/>
                </a:solidFill>
              </a:rPr>
              <a:t>cite </a:t>
            </a:r>
            <a:r>
              <a:rPr lang="en-US" sz="2100" dirty="0" smtClean="0">
                <a:solidFill>
                  <a:srgbClr val="FF0000"/>
                </a:solidFill>
              </a:rPr>
              <a:t>a value used in previous NICE submission</a:t>
            </a:r>
            <a:r>
              <a:rPr lang="en-US" sz="2100" dirty="0" smtClean="0"/>
              <a:t>)</a:t>
            </a:r>
            <a:endParaRPr lang="en-US" sz="2100" dirty="0"/>
          </a:p>
          <a:p>
            <a:pPr marL="457200" indent="-457200">
              <a:spcAft>
                <a:spcPts val="600"/>
              </a:spcAft>
              <a:buFont typeface="Arial" panose="020B0604020202020204" pitchFamily="34" charset="0"/>
              <a:buChar char="•"/>
            </a:pPr>
            <a:r>
              <a:rPr lang="en-US" sz="2100" dirty="0" smtClean="0"/>
              <a:t>Don’t cite original source (requires a detective </a:t>
            </a:r>
            <a:r>
              <a:rPr lang="en-US" sz="2100" dirty="0"/>
              <a:t>to identify actual </a:t>
            </a:r>
            <a:r>
              <a:rPr lang="en-US" sz="2100" dirty="0" smtClean="0"/>
              <a:t>source: </a:t>
            </a:r>
            <a:r>
              <a:rPr lang="en-US" sz="2100" dirty="0" smtClean="0"/>
              <a:t/>
            </a:r>
            <a:br>
              <a:rPr lang="en-US" sz="2100" dirty="0" smtClean="0"/>
            </a:br>
            <a:r>
              <a:rPr lang="en-US" sz="2100" dirty="0" smtClean="0"/>
              <a:t>3/4 </a:t>
            </a:r>
            <a:r>
              <a:rPr lang="en-US" sz="2100" dirty="0" smtClean="0"/>
              <a:t>iterations)</a:t>
            </a:r>
          </a:p>
          <a:p>
            <a:pPr marL="457200" indent="-457200">
              <a:spcAft>
                <a:spcPts val="600"/>
              </a:spcAft>
              <a:buFont typeface="Arial" panose="020B0604020202020204" pitchFamily="34" charset="0"/>
              <a:buChar char="•"/>
            </a:pPr>
            <a:r>
              <a:rPr lang="en-US" sz="2100" dirty="0"/>
              <a:t>Don’t report actual values used (just cite </a:t>
            </a:r>
            <a:r>
              <a:rPr lang="en-US" sz="2100" dirty="0" smtClean="0"/>
              <a:t>any </a:t>
            </a:r>
            <a:r>
              <a:rPr lang="en-US" sz="2100" dirty="0"/>
              <a:t>study &amp; let reader find </a:t>
            </a:r>
            <a:r>
              <a:rPr lang="en-US" sz="2100" dirty="0" smtClean="0"/>
              <a:t/>
            </a:r>
            <a:br>
              <a:rPr lang="en-US" sz="2100" dirty="0" smtClean="0"/>
            </a:br>
            <a:r>
              <a:rPr lang="en-US" sz="2100" dirty="0" smtClean="0"/>
              <a:t>them </a:t>
            </a:r>
            <a:r>
              <a:rPr lang="en-US" sz="2100" dirty="0"/>
              <a:t>if they really want to</a:t>
            </a:r>
            <a:r>
              <a:rPr lang="en-US" sz="2100" dirty="0" smtClean="0"/>
              <a:t>)</a:t>
            </a:r>
          </a:p>
          <a:p>
            <a:pPr marL="457200" indent="-457200">
              <a:spcAft>
                <a:spcPts val="600"/>
              </a:spcAft>
              <a:buFont typeface="Arial" panose="020B0604020202020204" pitchFamily="34" charset="0"/>
              <a:buChar char="•"/>
            </a:pPr>
            <a:r>
              <a:rPr lang="en-US" sz="2100" dirty="0" smtClean="0"/>
              <a:t>Never, ever provide details of source study (e.g. patient characteristics, measure used, sample size etc.)</a:t>
            </a:r>
            <a:endParaRPr lang="en-US" sz="2100" dirty="0"/>
          </a:p>
          <a:p>
            <a:pPr marL="457200" indent="-457200">
              <a:spcAft>
                <a:spcPts val="600"/>
              </a:spcAft>
              <a:buFont typeface="Arial" panose="020B0604020202020204" pitchFamily="34" charset="0"/>
              <a:buChar char="•"/>
            </a:pPr>
            <a:r>
              <a:rPr lang="en-US" sz="2100" dirty="0" smtClean="0"/>
              <a:t>‘Tweak’ </a:t>
            </a:r>
            <a:r>
              <a:rPr lang="en-US" sz="2100" dirty="0"/>
              <a:t>the </a:t>
            </a:r>
            <a:r>
              <a:rPr lang="en-US" sz="2100" dirty="0" smtClean="0"/>
              <a:t>values (</a:t>
            </a:r>
            <a:r>
              <a:rPr lang="en-US" sz="2100" dirty="0"/>
              <a:t>several times)</a:t>
            </a:r>
          </a:p>
          <a:p>
            <a:pPr marL="457200" indent="-457200">
              <a:spcAft>
                <a:spcPts val="600"/>
              </a:spcAft>
              <a:buFont typeface="Arial" panose="020B0604020202020204" pitchFamily="34" charset="0"/>
              <a:buChar char="•"/>
            </a:pPr>
            <a:r>
              <a:rPr lang="en-US" sz="2100" dirty="0" smtClean="0"/>
              <a:t>Assume </a:t>
            </a:r>
            <a:r>
              <a:rPr lang="en-US" sz="2100" dirty="0"/>
              <a:t>comparator </a:t>
            </a:r>
            <a:r>
              <a:rPr lang="en-US" sz="2100" dirty="0" smtClean="0"/>
              <a:t>has </a:t>
            </a:r>
            <a:r>
              <a:rPr lang="en-US" sz="2100" dirty="0"/>
              <a:t>no benefit (equivalent to baseline of full health)</a:t>
            </a:r>
          </a:p>
          <a:p>
            <a:pPr marL="457200" indent="-457200">
              <a:spcAft>
                <a:spcPts val="600"/>
              </a:spcAft>
              <a:buFont typeface="Arial" panose="020B0604020202020204" pitchFamily="34" charset="0"/>
              <a:buChar char="•"/>
            </a:pPr>
            <a:r>
              <a:rPr lang="en-US" sz="2100" dirty="0" smtClean="0"/>
              <a:t>Ignore </a:t>
            </a:r>
            <a:r>
              <a:rPr lang="en-US" sz="2100" dirty="0"/>
              <a:t>adverse events (or </a:t>
            </a:r>
            <a:r>
              <a:rPr lang="en-US" sz="2100" dirty="0" smtClean="0"/>
              <a:t>make </a:t>
            </a:r>
            <a:r>
              <a:rPr lang="en-US" sz="2100" dirty="0"/>
              <a:t>something </a:t>
            </a:r>
            <a:r>
              <a:rPr lang="en-US" sz="2100" dirty="0" smtClean="0"/>
              <a:t>up, or use evidence from a different treatment)</a:t>
            </a:r>
            <a:endParaRPr lang="en-US" sz="2100" dirty="0"/>
          </a:p>
          <a:p>
            <a:pPr marL="457200" indent="-457200">
              <a:spcAft>
                <a:spcPts val="600"/>
              </a:spcAft>
              <a:buFont typeface="Arial" panose="020B0604020202020204" pitchFamily="34" charset="0"/>
              <a:buChar char="•"/>
            </a:pPr>
            <a:r>
              <a:rPr lang="en-US" sz="2100" dirty="0" smtClean="0"/>
              <a:t>Add </a:t>
            </a:r>
            <a:r>
              <a:rPr lang="en-US" sz="2100" dirty="0"/>
              <a:t>clinical effects together when using two </a:t>
            </a:r>
            <a:r>
              <a:rPr lang="en-US" sz="2100" dirty="0" smtClean="0"/>
              <a:t>interventions, </a:t>
            </a:r>
            <a:r>
              <a:rPr lang="en-US" sz="2100" dirty="0"/>
              <a:t>or </a:t>
            </a:r>
            <a:r>
              <a:rPr lang="en-US" sz="2100" dirty="0" smtClean="0"/>
              <a:t>ignore </a:t>
            </a:r>
            <a:r>
              <a:rPr lang="en-US" sz="2100" dirty="0"/>
              <a:t>one (equivalent to  using additive or minimum method </a:t>
            </a:r>
            <a:r>
              <a:rPr lang="en-US" sz="2100" dirty="0" smtClean="0"/>
              <a:t>to combine HSUs for concurrent events)</a:t>
            </a:r>
          </a:p>
          <a:p>
            <a:pPr marL="457200" indent="-457200">
              <a:spcAft>
                <a:spcPts val="600"/>
              </a:spcAft>
              <a:buFont typeface="Arial" panose="020B0604020202020204" pitchFamily="34" charset="0"/>
              <a:buChar char="•"/>
            </a:pPr>
            <a:r>
              <a:rPr lang="en-US" sz="2100" dirty="0" smtClean="0"/>
              <a:t>Combine effects measured using different  units (e.g. SF-6D, HUI &amp; EQ-5D within same model)</a:t>
            </a:r>
            <a:endParaRPr lang="en-US" sz="2100" dirty="0"/>
          </a:p>
          <a:p>
            <a:pPr marL="457200" indent="-457200">
              <a:spcAft>
                <a:spcPts val="600"/>
              </a:spcAft>
              <a:buFont typeface="Arial" panose="020B0604020202020204" pitchFamily="34" charset="0"/>
              <a:buChar char="•"/>
            </a:pPr>
            <a:r>
              <a:rPr lang="en-US" sz="2100" dirty="0" smtClean="0"/>
              <a:t>Don’t bother using </a:t>
            </a:r>
            <a:r>
              <a:rPr lang="en-US" sz="2100" dirty="0"/>
              <a:t>the values in the report in the cost-effectiveness </a:t>
            </a:r>
            <a:r>
              <a:rPr lang="en-US" sz="2100" dirty="0" smtClean="0"/>
              <a:t>model</a:t>
            </a:r>
            <a:endParaRPr lang="en-US" sz="2100" b="1" dirty="0">
              <a:solidFill>
                <a:srgbClr val="FF0000"/>
              </a:solidFill>
            </a:endParaRPr>
          </a:p>
        </p:txBody>
      </p:sp>
      <p:pic>
        <p:nvPicPr>
          <p:cNvPr id="4" name="Picture 3"/>
          <p:cNvPicPr>
            <a:picLocks noChangeAspect="1"/>
          </p:cNvPicPr>
          <p:nvPr/>
        </p:nvPicPr>
        <p:blipFill>
          <a:blip r:embed="rId3"/>
          <a:stretch>
            <a:fillRect/>
          </a:stretch>
        </p:blipFill>
        <p:spPr>
          <a:xfrm rot="5400000">
            <a:off x="9204704" y="860623"/>
            <a:ext cx="2365025" cy="3059769"/>
          </a:xfrm>
          <a:prstGeom prst="rect">
            <a:avLst/>
          </a:prstGeom>
        </p:spPr>
      </p:pic>
    </p:spTree>
    <p:extLst>
      <p:ext uri="{BB962C8B-B14F-4D97-AF65-F5344CB8AC3E}">
        <p14:creationId xmlns:p14="http://schemas.microsoft.com/office/powerpoint/2010/main" val="2716139495"/>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44</a:t>
            </a:fld>
            <a:endParaRPr lang="en-US"/>
          </a:p>
        </p:txBody>
      </p:sp>
      <p:sp>
        <p:nvSpPr>
          <p:cNvPr id="4" name="Text Placeholder 3"/>
          <p:cNvSpPr>
            <a:spLocks noGrp="1"/>
          </p:cNvSpPr>
          <p:nvPr>
            <p:ph type="body" sz="quarter" idx="13"/>
          </p:nvPr>
        </p:nvSpPr>
        <p:spPr>
          <a:xfrm>
            <a:off x="277793" y="1805651"/>
            <a:ext cx="3494108" cy="4042699"/>
          </a:xfrm>
        </p:spPr>
        <p:txBody>
          <a:bodyPr/>
          <a:lstStyle/>
          <a:p>
            <a:r>
              <a:rPr lang="en-US" sz="2800" dirty="0" smtClean="0"/>
              <a:t>HSU identification and selection is often not a straightforward process</a:t>
            </a:r>
          </a:p>
          <a:p>
            <a:pPr lvl="1"/>
            <a:r>
              <a:rPr lang="en-US" sz="2800" dirty="0" smtClean="0"/>
              <a:t>Challenges to being explicit </a:t>
            </a:r>
          </a:p>
          <a:p>
            <a:pPr lvl="1"/>
            <a:r>
              <a:rPr lang="en-US" sz="2800" dirty="0" smtClean="0"/>
              <a:t>Iterative search and sifting process</a:t>
            </a:r>
          </a:p>
        </p:txBody>
      </p:sp>
      <p:sp>
        <p:nvSpPr>
          <p:cNvPr id="5" name="Text Placeholder 4"/>
          <p:cNvSpPr>
            <a:spLocks noGrp="1"/>
          </p:cNvSpPr>
          <p:nvPr>
            <p:ph type="body" sz="quarter" idx="14"/>
          </p:nvPr>
        </p:nvSpPr>
        <p:spPr/>
        <p:txBody>
          <a:bodyPr/>
          <a:lstStyle/>
          <a:p>
            <a:endParaRPr lang="en-US"/>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983037" y="1130968"/>
            <a:ext cx="7331075" cy="5498465"/>
          </a:xfrm>
          <a:prstGeom prst="rect">
            <a:avLst/>
          </a:prstGeom>
        </p:spPr>
      </p:pic>
    </p:spTree>
    <p:extLst>
      <p:ext uri="{BB962C8B-B14F-4D97-AF65-F5344CB8AC3E}">
        <p14:creationId xmlns:p14="http://schemas.microsoft.com/office/powerpoint/2010/main" val="753124169"/>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45</a:t>
            </a:fld>
            <a:endParaRPr lang="en-US"/>
          </a:p>
        </p:txBody>
      </p:sp>
      <p:sp>
        <p:nvSpPr>
          <p:cNvPr id="3" name="Text Placeholder 2"/>
          <p:cNvSpPr>
            <a:spLocks noGrp="1"/>
          </p:cNvSpPr>
          <p:nvPr>
            <p:ph type="body" sz="quarter" idx="10"/>
          </p:nvPr>
        </p:nvSpPr>
        <p:spPr>
          <a:xfrm>
            <a:off x="1703889" y="808161"/>
            <a:ext cx="7187448" cy="534502"/>
          </a:xfrm>
        </p:spPr>
        <p:txBody>
          <a:bodyPr/>
          <a:lstStyle/>
          <a:p>
            <a:r>
              <a:rPr lang="en-US" sz="3200" dirty="0" err="1" smtClean="0"/>
              <a:t>SpRUCE</a:t>
            </a:r>
            <a:r>
              <a:rPr lang="en-US" sz="3200" dirty="0" smtClean="0"/>
              <a:t> Checklist</a:t>
            </a:r>
            <a:endParaRPr lang="en-US" sz="3200" dirty="0"/>
          </a:p>
        </p:txBody>
      </p:sp>
      <p:sp>
        <p:nvSpPr>
          <p:cNvPr id="5" name="Text Placeholder 4"/>
          <p:cNvSpPr>
            <a:spLocks noGrp="1"/>
          </p:cNvSpPr>
          <p:nvPr>
            <p:ph type="body" sz="quarter" idx="14"/>
          </p:nvPr>
        </p:nvSpPr>
        <p:spPr>
          <a:xfrm>
            <a:off x="219919" y="1446835"/>
            <a:ext cx="8671418" cy="2813971"/>
          </a:xfrm>
        </p:spPr>
        <p:txBody>
          <a:bodyPr/>
          <a:lstStyle/>
          <a:p>
            <a:r>
              <a:rPr lang="en-GB" sz="2600" dirty="0" smtClean="0"/>
              <a:t>Provides minimum </a:t>
            </a:r>
            <a:r>
              <a:rPr lang="en-GB" sz="2600" dirty="0"/>
              <a:t>reporting </a:t>
            </a:r>
            <a:r>
              <a:rPr lang="en-GB" sz="2600" dirty="0" smtClean="0"/>
              <a:t>standards </a:t>
            </a:r>
            <a:r>
              <a:rPr lang="en-GB" sz="2600" dirty="0"/>
              <a:t>for the </a:t>
            </a:r>
            <a:r>
              <a:rPr lang="en-GB" sz="2600" b="1" u="sng" dirty="0"/>
              <a:t>S</a:t>
            </a:r>
            <a:r>
              <a:rPr lang="en-GB" sz="2600" dirty="0" smtClean="0"/>
              <a:t>ystematic </a:t>
            </a:r>
            <a:r>
              <a:rPr lang="en-GB" sz="2600" b="1" u="sng" dirty="0" smtClean="0"/>
              <a:t>R</a:t>
            </a:r>
            <a:r>
              <a:rPr lang="en-GB" sz="2600" dirty="0" smtClean="0"/>
              <a:t>eview </a:t>
            </a:r>
            <a:r>
              <a:rPr lang="en-GB" sz="2600" dirty="0"/>
              <a:t>of </a:t>
            </a:r>
            <a:r>
              <a:rPr lang="en-GB" sz="2600" b="1" u="sng" dirty="0" smtClean="0"/>
              <a:t>U</a:t>
            </a:r>
            <a:r>
              <a:rPr lang="en-GB" sz="2600" dirty="0" smtClean="0"/>
              <a:t>tilities </a:t>
            </a:r>
            <a:r>
              <a:rPr lang="en-GB" sz="2600" dirty="0"/>
              <a:t>for </a:t>
            </a:r>
            <a:r>
              <a:rPr lang="en-GB" sz="2600" b="1" u="sng" dirty="0" smtClean="0"/>
              <a:t>C</a:t>
            </a:r>
            <a:r>
              <a:rPr lang="en-GB" sz="2600" dirty="0" smtClean="0"/>
              <a:t>ost-</a:t>
            </a:r>
            <a:r>
              <a:rPr lang="en-GB" sz="2600" b="1" u="sng" dirty="0" smtClean="0"/>
              <a:t>E</a:t>
            </a:r>
            <a:r>
              <a:rPr lang="en-GB" sz="2600" dirty="0" smtClean="0"/>
              <a:t>ffectiveness (</a:t>
            </a:r>
            <a:r>
              <a:rPr lang="en-GB" sz="2600" dirty="0" err="1" smtClean="0"/>
              <a:t>SpRUCE</a:t>
            </a:r>
            <a:r>
              <a:rPr lang="en-GB" sz="2600" dirty="0" smtClean="0"/>
              <a:t> </a:t>
            </a:r>
            <a:r>
              <a:rPr lang="en-GB" sz="2600" dirty="0"/>
              <a:t>checklist).  </a:t>
            </a:r>
            <a:endParaRPr lang="en-GB" sz="2600" dirty="0" smtClean="0"/>
          </a:p>
          <a:p>
            <a:r>
              <a:rPr lang="en-GB" sz="2600" dirty="0" smtClean="0"/>
              <a:t>Criteria intended </a:t>
            </a:r>
            <a:r>
              <a:rPr lang="en-GB" sz="2600" dirty="0"/>
              <a:t>to help model reviewers identify if HSU selection for the model was transparent and appropriate.  </a:t>
            </a:r>
            <a:endParaRPr lang="en-GB" sz="2600" dirty="0" smtClean="0"/>
          </a:p>
          <a:p>
            <a:r>
              <a:rPr lang="en-GB" sz="2600" dirty="0" smtClean="0"/>
              <a:t>A greater </a:t>
            </a:r>
            <a:r>
              <a:rPr lang="en-GB" sz="2600" dirty="0"/>
              <a:t>level of detail is likely needed to proceed to peer-reviewed publication of a systematic </a:t>
            </a:r>
            <a:r>
              <a:rPr lang="en-GB" sz="2600" dirty="0" smtClean="0"/>
              <a:t>review.</a:t>
            </a:r>
            <a:endParaRPr lang="en-GB" sz="2600" dirty="0" smtClean="0"/>
          </a:p>
          <a:p>
            <a:pPr marL="857250" lvl="3" indent="288925"/>
            <a:r>
              <a:rPr lang="en-GB" sz="2600" dirty="0" smtClean="0"/>
              <a:t>Five sections: </a:t>
            </a:r>
          </a:p>
          <a:p>
            <a:pPr marL="1600200" lvl="4" indent="-454025">
              <a:buFont typeface="+mj-lt"/>
              <a:buAutoNum type="arabicPeriod"/>
            </a:pPr>
            <a:r>
              <a:rPr lang="en-GB" sz="2400" dirty="0" smtClean="0"/>
              <a:t>search strategy</a:t>
            </a:r>
          </a:p>
          <a:p>
            <a:pPr marL="1600200" lvl="4" indent="-454025">
              <a:buFont typeface="+mj-lt"/>
              <a:buAutoNum type="arabicPeriod"/>
            </a:pPr>
            <a:r>
              <a:rPr lang="en-GB" sz="2400" dirty="0" smtClean="0"/>
              <a:t>review process</a:t>
            </a:r>
          </a:p>
          <a:p>
            <a:pPr marL="1600200" lvl="4" indent="-454025">
              <a:buFont typeface="+mj-lt"/>
              <a:buAutoNum type="arabicPeriod"/>
            </a:pPr>
            <a:r>
              <a:rPr lang="en-GB" sz="2400" dirty="0" smtClean="0"/>
              <a:t>data extracted from each study </a:t>
            </a:r>
          </a:p>
          <a:p>
            <a:pPr marL="1600200" lvl="4" indent="-454025">
              <a:buFont typeface="+mj-lt"/>
              <a:buAutoNum type="arabicPeriod"/>
            </a:pPr>
            <a:r>
              <a:rPr lang="en-GB" sz="2400" dirty="0" smtClean="0"/>
              <a:t>basis for obtaining the final HSU</a:t>
            </a:r>
          </a:p>
          <a:p>
            <a:pPr marL="1600200" lvl="4" indent="-454025">
              <a:buFont typeface="+mj-lt"/>
              <a:buAutoNum type="arabicPeriod"/>
            </a:pPr>
            <a:r>
              <a:rPr lang="en-GB" sz="2400" dirty="0" smtClean="0"/>
              <a:t>use in cost-effectiveness models</a:t>
            </a:r>
            <a:endParaRPr lang="en-US" sz="2400" dirty="0" smtClean="0"/>
          </a:p>
          <a:p>
            <a:endParaRPr lang="en-US" dirty="0"/>
          </a:p>
        </p:txBody>
      </p:sp>
      <p:pic>
        <p:nvPicPr>
          <p:cNvPr id="6" name="Picture 5"/>
          <p:cNvPicPr>
            <a:picLocks noChangeAspect="1"/>
          </p:cNvPicPr>
          <p:nvPr/>
        </p:nvPicPr>
        <p:blipFill>
          <a:blip r:embed="rId3"/>
          <a:stretch>
            <a:fillRect/>
          </a:stretch>
        </p:blipFill>
        <p:spPr>
          <a:xfrm>
            <a:off x="9233221" y="1808202"/>
            <a:ext cx="2562224" cy="3177458"/>
          </a:xfrm>
          <a:prstGeom prst="rect">
            <a:avLst/>
          </a:prstGeom>
        </p:spPr>
      </p:pic>
    </p:spTree>
    <p:extLst>
      <p:ext uri="{BB962C8B-B14F-4D97-AF65-F5344CB8AC3E}">
        <p14:creationId xmlns:p14="http://schemas.microsoft.com/office/powerpoint/2010/main" val="166008288"/>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46</a:t>
            </a:fld>
            <a:endParaRPr lang="en-US"/>
          </a:p>
        </p:txBody>
      </p:sp>
      <p:sp>
        <p:nvSpPr>
          <p:cNvPr id="3" name="Text Placeholder 2"/>
          <p:cNvSpPr>
            <a:spLocks noGrp="1"/>
          </p:cNvSpPr>
          <p:nvPr>
            <p:ph type="body" sz="quarter" idx="10"/>
          </p:nvPr>
        </p:nvSpPr>
        <p:spPr/>
        <p:txBody>
          <a:bodyPr/>
          <a:lstStyle/>
          <a:p>
            <a:r>
              <a:rPr lang="en-US" sz="3200" dirty="0" err="1" smtClean="0"/>
              <a:t>SpRUCE</a:t>
            </a:r>
            <a:r>
              <a:rPr lang="en-US" sz="3200" dirty="0" smtClean="0"/>
              <a:t> Checklist:  Search Strategy</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919475665"/>
              </p:ext>
            </p:extLst>
          </p:nvPr>
        </p:nvGraphicFramePr>
        <p:xfrm>
          <a:off x="555585" y="1921397"/>
          <a:ext cx="7998106" cy="4328932"/>
        </p:xfrm>
        <a:graphic>
          <a:graphicData uri="http://schemas.openxmlformats.org/drawingml/2006/table">
            <a:tbl>
              <a:tblPr firstRow="1" firstCol="1" bandRow="1">
                <a:tableStyleId>{5C22544A-7EE6-4342-B048-85BDC9FD1C3A}</a:tableStyleId>
              </a:tblPr>
              <a:tblGrid>
                <a:gridCol w="2675140">
                  <a:extLst>
                    <a:ext uri="{9D8B030D-6E8A-4147-A177-3AD203B41FA5}">
                      <a16:colId xmlns:a16="http://schemas.microsoft.com/office/drawing/2014/main" val="1240425156"/>
                    </a:ext>
                  </a:extLst>
                </a:gridCol>
                <a:gridCol w="5322966">
                  <a:extLst>
                    <a:ext uri="{9D8B030D-6E8A-4147-A177-3AD203B41FA5}">
                      <a16:colId xmlns:a16="http://schemas.microsoft.com/office/drawing/2014/main" val="3659575829"/>
                    </a:ext>
                  </a:extLst>
                </a:gridCol>
              </a:tblGrid>
              <a:tr h="550446">
                <a:tc gridSpan="2">
                  <a:txBody>
                    <a:bodyPr/>
                    <a:lstStyle/>
                    <a:p>
                      <a:pPr marL="0" marR="0">
                        <a:lnSpc>
                          <a:spcPct val="115000"/>
                        </a:lnSpc>
                        <a:spcBef>
                          <a:spcPts val="0"/>
                        </a:spcBef>
                        <a:spcAft>
                          <a:spcPts val="0"/>
                        </a:spcAft>
                      </a:pPr>
                      <a:r>
                        <a:rPr lang="en-GB" sz="1800" dirty="0">
                          <a:effectLst/>
                        </a:rPr>
                        <a:t>Search Strategy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86380465"/>
                  </a:ext>
                </a:extLst>
              </a:tr>
              <a:tr h="1250350">
                <a:tc>
                  <a:txBody>
                    <a:bodyPr/>
                    <a:lstStyle/>
                    <a:p>
                      <a:pPr marL="0" marR="0">
                        <a:lnSpc>
                          <a:spcPct val="115000"/>
                        </a:lnSpc>
                        <a:spcBef>
                          <a:spcPts val="0"/>
                        </a:spcBef>
                        <a:spcAft>
                          <a:spcPts val="0"/>
                        </a:spcAft>
                      </a:pPr>
                      <a:r>
                        <a:rPr lang="en-GB" sz="1800" dirty="0">
                          <a:effectLst/>
                        </a:rPr>
                        <a:t>Search terms and scope</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800">
                          <a:effectLst/>
                        </a:rPr>
                        <a:t>The final search strategy should be adequately defined and appropriate databases included in the search.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2105302"/>
                  </a:ext>
                </a:extLst>
              </a:tr>
              <a:tr h="2528136">
                <a:tc>
                  <a:txBody>
                    <a:bodyPr/>
                    <a:lstStyle/>
                    <a:p>
                      <a:pPr marL="0" marR="0">
                        <a:lnSpc>
                          <a:spcPct val="115000"/>
                        </a:lnSpc>
                        <a:spcBef>
                          <a:spcPts val="0"/>
                        </a:spcBef>
                        <a:spcAft>
                          <a:spcPts val="0"/>
                        </a:spcAft>
                      </a:pPr>
                      <a:r>
                        <a:rPr lang="en-GB" sz="1800" dirty="0">
                          <a:effectLst/>
                        </a:rPr>
                        <a:t>Study selection criteria</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800" dirty="0">
                          <a:effectLst/>
                        </a:rPr>
                        <a:t>Explicit criteria for study identification/inclusion should be described and applied, such as patient group of interest, relevant age range and stage of disease/severity etc.</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8010810"/>
                  </a:ext>
                </a:extLst>
              </a:tr>
            </a:tbl>
          </a:graphicData>
        </a:graphic>
      </p:graphicFrame>
      <p:pic>
        <p:nvPicPr>
          <p:cNvPr id="8" name="Picture 7"/>
          <p:cNvPicPr>
            <a:picLocks noChangeAspect="1"/>
          </p:cNvPicPr>
          <p:nvPr/>
        </p:nvPicPr>
        <p:blipFill>
          <a:blip r:embed="rId3"/>
          <a:stretch>
            <a:fillRect/>
          </a:stretch>
        </p:blipFill>
        <p:spPr>
          <a:xfrm>
            <a:off x="9105900" y="2062846"/>
            <a:ext cx="2562224" cy="3177458"/>
          </a:xfrm>
          <a:prstGeom prst="rect">
            <a:avLst/>
          </a:prstGeom>
        </p:spPr>
      </p:pic>
    </p:spTree>
    <p:extLst>
      <p:ext uri="{BB962C8B-B14F-4D97-AF65-F5344CB8AC3E}">
        <p14:creationId xmlns:p14="http://schemas.microsoft.com/office/powerpoint/2010/main" val="1387055567"/>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47</a:t>
            </a:fld>
            <a:endParaRPr lang="en-US"/>
          </a:p>
        </p:txBody>
      </p:sp>
      <p:sp>
        <p:nvSpPr>
          <p:cNvPr id="3" name="Text Placeholder 2"/>
          <p:cNvSpPr>
            <a:spLocks noGrp="1"/>
          </p:cNvSpPr>
          <p:nvPr>
            <p:ph type="body" sz="quarter" idx="10"/>
          </p:nvPr>
        </p:nvSpPr>
        <p:spPr/>
        <p:txBody>
          <a:bodyPr/>
          <a:lstStyle/>
          <a:p>
            <a:r>
              <a:rPr lang="en-US" sz="3200" dirty="0" err="1" smtClean="0"/>
              <a:t>SpRUCE</a:t>
            </a:r>
            <a:r>
              <a:rPr lang="en-US" sz="3200" dirty="0" smtClean="0"/>
              <a:t> Checklist – Review Process</a:t>
            </a:r>
            <a:endParaRPr lang="en-US" sz="3200" dirty="0"/>
          </a:p>
        </p:txBody>
      </p:sp>
      <p:pic>
        <p:nvPicPr>
          <p:cNvPr id="6" name="Picture 5"/>
          <p:cNvPicPr>
            <a:picLocks noChangeAspect="1"/>
          </p:cNvPicPr>
          <p:nvPr/>
        </p:nvPicPr>
        <p:blipFill>
          <a:blip r:embed="rId3"/>
          <a:stretch>
            <a:fillRect/>
          </a:stretch>
        </p:blipFill>
        <p:spPr>
          <a:xfrm>
            <a:off x="9105900" y="2062846"/>
            <a:ext cx="2562224" cy="317745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752014022"/>
              </p:ext>
            </p:extLst>
          </p:nvPr>
        </p:nvGraphicFramePr>
        <p:xfrm>
          <a:off x="636607" y="2153234"/>
          <a:ext cx="7600151" cy="3296664"/>
        </p:xfrm>
        <a:graphic>
          <a:graphicData uri="http://schemas.openxmlformats.org/drawingml/2006/table">
            <a:tbl>
              <a:tblPr firstRow="1" firstCol="1" bandRow="1">
                <a:tableStyleId>{5C22544A-7EE6-4342-B048-85BDC9FD1C3A}</a:tableStyleId>
              </a:tblPr>
              <a:tblGrid>
                <a:gridCol w="1953902">
                  <a:extLst>
                    <a:ext uri="{9D8B030D-6E8A-4147-A177-3AD203B41FA5}">
                      <a16:colId xmlns:a16="http://schemas.microsoft.com/office/drawing/2014/main" val="3212260324"/>
                    </a:ext>
                  </a:extLst>
                </a:gridCol>
                <a:gridCol w="5646249">
                  <a:extLst>
                    <a:ext uri="{9D8B030D-6E8A-4147-A177-3AD203B41FA5}">
                      <a16:colId xmlns:a16="http://schemas.microsoft.com/office/drawing/2014/main" val="88956011"/>
                    </a:ext>
                  </a:extLst>
                </a:gridCol>
              </a:tblGrid>
              <a:tr h="532093">
                <a:tc gridSpan="2">
                  <a:txBody>
                    <a:bodyPr/>
                    <a:lstStyle/>
                    <a:p>
                      <a:pPr marL="0" marR="0">
                        <a:lnSpc>
                          <a:spcPct val="115000"/>
                        </a:lnSpc>
                        <a:spcBef>
                          <a:spcPts val="0"/>
                        </a:spcBef>
                        <a:spcAft>
                          <a:spcPts val="0"/>
                        </a:spcAft>
                      </a:pPr>
                      <a:r>
                        <a:rPr lang="en-GB" sz="2000">
                          <a:effectLst/>
                        </a:rPr>
                        <a:t>Review Process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970676770"/>
                  </a:ext>
                </a:extLst>
              </a:tr>
              <a:tr h="1098529">
                <a:tc>
                  <a:txBody>
                    <a:bodyPr/>
                    <a:lstStyle/>
                    <a:p>
                      <a:pPr marL="0" marR="0">
                        <a:lnSpc>
                          <a:spcPct val="115000"/>
                        </a:lnSpc>
                        <a:spcBef>
                          <a:spcPts val="0"/>
                        </a:spcBef>
                        <a:spcAft>
                          <a:spcPts val="0"/>
                        </a:spcAft>
                      </a:pPr>
                      <a:r>
                        <a:rPr lang="en-GB" sz="2000">
                          <a:effectLst/>
                        </a:rPr>
                        <a:t>Quality check</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2000">
                          <a:effectLst/>
                        </a:rPr>
                        <a:t>Quality criteria for reviewing studies explicitly stated and applied.</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59743496"/>
                  </a:ext>
                </a:extLst>
              </a:tr>
              <a:tr h="1666042">
                <a:tc>
                  <a:txBody>
                    <a:bodyPr/>
                    <a:lstStyle/>
                    <a:p>
                      <a:pPr marL="0" marR="0">
                        <a:lnSpc>
                          <a:spcPct val="115000"/>
                        </a:lnSpc>
                        <a:spcBef>
                          <a:spcPts val="0"/>
                        </a:spcBef>
                        <a:spcAft>
                          <a:spcPts val="0"/>
                        </a:spcAft>
                      </a:pPr>
                      <a:r>
                        <a:rPr lang="en-GB" sz="2000" dirty="0">
                          <a:effectLst/>
                        </a:rPr>
                        <a:t>Assessment of relevance</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2000" dirty="0">
                          <a:effectLst/>
                        </a:rPr>
                        <a:t>Relevance of HSUs to model and target reimbursement agency described.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00531254"/>
                  </a:ext>
                </a:extLst>
              </a:tr>
            </a:tbl>
          </a:graphicData>
        </a:graphic>
      </p:graphicFrame>
    </p:spTree>
    <p:extLst>
      <p:ext uri="{BB962C8B-B14F-4D97-AF65-F5344CB8AC3E}">
        <p14:creationId xmlns:p14="http://schemas.microsoft.com/office/powerpoint/2010/main" val="17024464"/>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48</a:t>
            </a:fld>
            <a:endParaRPr lang="en-US"/>
          </a:p>
        </p:txBody>
      </p:sp>
      <p:sp>
        <p:nvSpPr>
          <p:cNvPr id="3" name="Text Placeholder 2"/>
          <p:cNvSpPr>
            <a:spLocks noGrp="1"/>
          </p:cNvSpPr>
          <p:nvPr>
            <p:ph type="body" sz="quarter" idx="10"/>
          </p:nvPr>
        </p:nvSpPr>
        <p:spPr>
          <a:xfrm>
            <a:off x="1703889" y="887899"/>
            <a:ext cx="7187448" cy="1022266"/>
          </a:xfrm>
        </p:spPr>
        <p:txBody>
          <a:bodyPr/>
          <a:lstStyle/>
          <a:p>
            <a:r>
              <a:rPr lang="en-US" dirty="0" err="1" smtClean="0"/>
              <a:t>SpRUCE</a:t>
            </a:r>
            <a:r>
              <a:rPr lang="en-US" dirty="0" smtClean="0"/>
              <a:t> Checklist:  Key Data Extraction</a:t>
            </a:r>
            <a:endParaRPr lang="en-US" dirty="0"/>
          </a:p>
        </p:txBody>
      </p:sp>
      <p:pic>
        <p:nvPicPr>
          <p:cNvPr id="6" name="Picture 5"/>
          <p:cNvPicPr>
            <a:picLocks noChangeAspect="1"/>
          </p:cNvPicPr>
          <p:nvPr/>
        </p:nvPicPr>
        <p:blipFill>
          <a:blip r:embed="rId3"/>
          <a:stretch>
            <a:fillRect/>
          </a:stretch>
        </p:blipFill>
        <p:spPr>
          <a:xfrm>
            <a:off x="9105900" y="2062846"/>
            <a:ext cx="2562224" cy="317745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37569165"/>
              </p:ext>
            </p:extLst>
          </p:nvPr>
        </p:nvGraphicFramePr>
        <p:xfrm>
          <a:off x="300942" y="1712335"/>
          <a:ext cx="8606437" cy="4815786"/>
        </p:xfrm>
        <a:graphic>
          <a:graphicData uri="http://schemas.openxmlformats.org/drawingml/2006/table">
            <a:tbl>
              <a:tblPr firstRow="1" firstCol="1" bandRow="1">
                <a:tableStyleId>{5C22544A-7EE6-4342-B048-85BDC9FD1C3A}</a:tableStyleId>
              </a:tblPr>
              <a:tblGrid>
                <a:gridCol w="2212605">
                  <a:extLst>
                    <a:ext uri="{9D8B030D-6E8A-4147-A177-3AD203B41FA5}">
                      <a16:colId xmlns:a16="http://schemas.microsoft.com/office/drawing/2014/main" val="1320971072"/>
                    </a:ext>
                  </a:extLst>
                </a:gridCol>
                <a:gridCol w="6393832">
                  <a:extLst>
                    <a:ext uri="{9D8B030D-6E8A-4147-A177-3AD203B41FA5}">
                      <a16:colId xmlns:a16="http://schemas.microsoft.com/office/drawing/2014/main" val="2156702593"/>
                    </a:ext>
                  </a:extLst>
                </a:gridCol>
              </a:tblGrid>
              <a:tr h="277997">
                <a:tc gridSpan="2">
                  <a:txBody>
                    <a:bodyPr/>
                    <a:lstStyle/>
                    <a:p>
                      <a:pPr marL="0" marR="0">
                        <a:lnSpc>
                          <a:spcPct val="115000"/>
                        </a:lnSpc>
                        <a:spcBef>
                          <a:spcPts val="0"/>
                        </a:spcBef>
                        <a:spcAft>
                          <a:spcPts val="0"/>
                        </a:spcAft>
                      </a:pPr>
                      <a:r>
                        <a:rPr lang="en-GB" sz="1400">
                          <a:effectLst/>
                        </a:rPr>
                        <a:t>Data Extracted (reporting of variables)</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891742760"/>
                  </a:ext>
                </a:extLst>
              </a:tr>
              <a:tr h="564873">
                <a:tc>
                  <a:txBody>
                    <a:bodyPr/>
                    <a:lstStyle/>
                    <a:p>
                      <a:pPr marL="0" marR="0">
                        <a:lnSpc>
                          <a:spcPct val="115000"/>
                        </a:lnSpc>
                        <a:spcBef>
                          <a:spcPts val="0"/>
                        </a:spcBef>
                        <a:spcAft>
                          <a:spcPts val="0"/>
                        </a:spcAft>
                      </a:pPr>
                      <a:r>
                        <a:rPr lang="en-GB" sz="1400" dirty="0">
                          <a:effectLst/>
                        </a:rPr>
                        <a:t>Population/patient characteristics </a:t>
                      </a:r>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Relevant patient characteristics (e.g. age, sex, comorbidities, diagnosis, severity of condition).</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55962739"/>
                  </a:ext>
                </a:extLst>
              </a:tr>
              <a:tr h="564873">
                <a:tc>
                  <a:txBody>
                    <a:bodyPr/>
                    <a:lstStyle/>
                    <a:p>
                      <a:pPr marL="0" marR="0">
                        <a:lnSpc>
                          <a:spcPct val="115000"/>
                        </a:lnSpc>
                        <a:spcBef>
                          <a:spcPts val="0"/>
                        </a:spcBef>
                        <a:spcAft>
                          <a:spcPts val="0"/>
                        </a:spcAft>
                      </a:pPr>
                      <a:r>
                        <a:rPr lang="en-GB" sz="1400" dirty="0">
                          <a:effectLst/>
                        </a:rPr>
                        <a:t>Measure used to describe the HSUs</a:t>
                      </a:r>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The measure used to obtain the HSUs.</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37333170"/>
                  </a:ext>
                </a:extLst>
              </a:tr>
              <a:tr h="856712">
                <a:tc>
                  <a:txBody>
                    <a:bodyPr/>
                    <a:lstStyle/>
                    <a:p>
                      <a:pPr marL="0" marR="0">
                        <a:lnSpc>
                          <a:spcPct val="115000"/>
                        </a:lnSpc>
                        <a:spcBef>
                          <a:spcPts val="0"/>
                        </a:spcBef>
                        <a:spcAft>
                          <a:spcPts val="0"/>
                        </a:spcAft>
                      </a:pPr>
                      <a:r>
                        <a:rPr lang="en-GB" sz="1400">
                          <a:effectLst/>
                        </a:rPr>
                        <a:t>Valuation technique for preference weights</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The technique used to value the heath state (e.g. TTO, SG), and the country (provide reference).</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56498193"/>
                  </a:ext>
                </a:extLst>
              </a:tr>
              <a:tr h="564873">
                <a:tc>
                  <a:txBody>
                    <a:bodyPr/>
                    <a:lstStyle/>
                    <a:p>
                      <a:pPr marL="0" marR="0">
                        <a:lnSpc>
                          <a:spcPct val="115000"/>
                        </a:lnSpc>
                        <a:spcBef>
                          <a:spcPts val="0"/>
                        </a:spcBef>
                        <a:spcAft>
                          <a:spcPts val="0"/>
                        </a:spcAft>
                      </a:pPr>
                      <a:r>
                        <a:rPr lang="en-GB" sz="1400">
                          <a:effectLst/>
                        </a:rPr>
                        <a:t>Descriptive statistics of HSUs</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The mean and variance around any HSU used in the model. </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4240219"/>
                  </a:ext>
                </a:extLst>
              </a:tr>
              <a:tr h="564873">
                <a:tc>
                  <a:txBody>
                    <a:bodyPr/>
                    <a:lstStyle/>
                    <a:p>
                      <a:pPr marL="0" marR="0">
                        <a:lnSpc>
                          <a:spcPct val="115000"/>
                        </a:lnSpc>
                        <a:spcBef>
                          <a:spcPts val="0"/>
                        </a:spcBef>
                        <a:spcAft>
                          <a:spcPts val="0"/>
                        </a:spcAft>
                      </a:pPr>
                      <a:r>
                        <a:rPr lang="en-GB" sz="1400">
                          <a:effectLst/>
                        </a:rPr>
                        <a:t>Response rates to the measure used*</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Report if response rates are likely to be a threat to validity.</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90120607"/>
                  </a:ext>
                </a:extLst>
              </a:tr>
              <a:tr h="856712">
                <a:tc>
                  <a:txBody>
                    <a:bodyPr/>
                    <a:lstStyle/>
                    <a:p>
                      <a:pPr marL="0" marR="0">
                        <a:lnSpc>
                          <a:spcPct val="115000"/>
                        </a:lnSpc>
                        <a:spcBef>
                          <a:spcPts val="0"/>
                        </a:spcBef>
                        <a:spcAft>
                          <a:spcPts val="0"/>
                        </a:spcAft>
                      </a:pPr>
                      <a:r>
                        <a:rPr lang="en-GB" sz="1400">
                          <a:effectLst/>
                        </a:rPr>
                        <a:t>Loss to follow-up/ missing data*</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Loss to follow-up (e.g. 1 year after fracture) and missing data should be reported, especially if they may threaten the representativeness of the HSUs.</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28171522"/>
                  </a:ext>
                </a:extLst>
              </a:tr>
              <a:tr h="564873">
                <a:tc>
                  <a:txBody>
                    <a:bodyPr/>
                    <a:lstStyle/>
                    <a:p>
                      <a:pPr marL="0" marR="0">
                        <a:lnSpc>
                          <a:spcPct val="115000"/>
                        </a:lnSpc>
                        <a:spcBef>
                          <a:spcPts val="0"/>
                        </a:spcBef>
                        <a:spcAft>
                          <a:spcPts val="0"/>
                        </a:spcAft>
                      </a:pPr>
                      <a:r>
                        <a:rPr lang="en-GB" sz="1400" dirty="0">
                          <a:effectLst/>
                        </a:rPr>
                        <a:t>Original reference</a:t>
                      </a:r>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dirty="0">
                          <a:effectLst/>
                        </a:rPr>
                        <a:t>The original source for the HSUs should be referenced (not a previous economic study that has used the evidence).  </a:t>
                      </a:r>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94900224"/>
                  </a:ext>
                </a:extLst>
              </a:tr>
            </a:tbl>
          </a:graphicData>
        </a:graphic>
      </p:graphicFrame>
    </p:spTree>
    <p:extLst>
      <p:ext uri="{BB962C8B-B14F-4D97-AF65-F5344CB8AC3E}">
        <p14:creationId xmlns:p14="http://schemas.microsoft.com/office/powerpoint/2010/main" val="4124205493"/>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49</a:t>
            </a:fld>
            <a:endParaRPr lang="en-US"/>
          </a:p>
        </p:txBody>
      </p:sp>
      <p:sp>
        <p:nvSpPr>
          <p:cNvPr id="3" name="Text Placeholder 2"/>
          <p:cNvSpPr>
            <a:spLocks noGrp="1"/>
          </p:cNvSpPr>
          <p:nvPr>
            <p:ph type="body" sz="quarter" idx="10"/>
          </p:nvPr>
        </p:nvSpPr>
        <p:spPr/>
        <p:txBody>
          <a:bodyPr/>
          <a:lstStyle/>
          <a:p>
            <a:r>
              <a:rPr lang="en-US" sz="3200" dirty="0" err="1" smtClean="0"/>
              <a:t>SpRUCE</a:t>
            </a:r>
            <a:r>
              <a:rPr lang="en-US" sz="3200" dirty="0" smtClean="0"/>
              <a:t> Checklist</a:t>
            </a:r>
            <a:endParaRPr lang="en-US" sz="3200" dirty="0"/>
          </a:p>
        </p:txBody>
      </p:sp>
      <p:pic>
        <p:nvPicPr>
          <p:cNvPr id="6" name="Picture 5"/>
          <p:cNvPicPr>
            <a:picLocks noChangeAspect="1"/>
          </p:cNvPicPr>
          <p:nvPr/>
        </p:nvPicPr>
        <p:blipFill>
          <a:blip r:embed="rId3"/>
          <a:stretch>
            <a:fillRect/>
          </a:stretch>
        </p:blipFill>
        <p:spPr>
          <a:xfrm>
            <a:off x="9105900" y="2062846"/>
            <a:ext cx="2562224" cy="317745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402322059"/>
              </p:ext>
            </p:extLst>
          </p:nvPr>
        </p:nvGraphicFramePr>
        <p:xfrm>
          <a:off x="416689" y="2291786"/>
          <a:ext cx="8370476" cy="3738623"/>
        </p:xfrm>
        <a:graphic>
          <a:graphicData uri="http://schemas.openxmlformats.org/drawingml/2006/table">
            <a:tbl>
              <a:tblPr firstRow="1" firstCol="1" bandRow="1">
                <a:tableStyleId>{5C22544A-7EE6-4342-B048-85BDC9FD1C3A}</a:tableStyleId>
              </a:tblPr>
              <a:tblGrid>
                <a:gridCol w="2151942">
                  <a:extLst>
                    <a:ext uri="{9D8B030D-6E8A-4147-A177-3AD203B41FA5}">
                      <a16:colId xmlns:a16="http://schemas.microsoft.com/office/drawing/2014/main" val="4182416347"/>
                    </a:ext>
                  </a:extLst>
                </a:gridCol>
                <a:gridCol w="6218534">
                  <a:extLst>
                    <a:ext uri="{9D8B030D-6E8A-4147-A177-3AD203B41FA5}">
                      <a16:colId xmlns:a16="http://schemas.microsoft.com/office/drawing/2014/main" val="1850295413"/>
                    </a:ext>
                  </a:extLst>
                </a:gridCol>
              </a:tblGrid>
              <a:tr h="448048">
                <a:tc gridSpan="2">
                  <a:txBody>
                    <a:bodyPr/>
                    <a:lstStyle/>
                    <a:p>
                      <a:pPr marL="0" marR="0">
                        <a:lnSpc>
                          <a:spcPct val="115000"/>
                        </a:lnSpc>
                        <a:spcBef>
                          <a:spcPts val="0"/>
                        </a:spcBef>
                        <a:spcAft>
                          <a:spcPts val="0"/>
                        </a:spcAft>
                      </a:pPr>
                      <a:r>
                        <a:rPr lang="en-GB" sz="1800">
                          <a:effectLst/>
                        </a:rPr>
                        <a:t>Selection/estimation of final health state value</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40951661"/>
                  </a:ext>
                </a:extLst>
              </a:tr>
              <a:tr h="1405840">
                <a:tc>
                  <a:txBody>
                    <a:bodyPr/>
                    <a:lstStyle/>
                    <a:p>
                      <a:pPr marL="0" marR="0">
                        <a:lnSpc>
                          <a:spcPct val="115000"/>
                        </a:lnSpc>
                        <a:spcBef>
                          <a:spcPts val="0"/>
                        </a:spcBef>
                        <a:spcAft>
                          <a:spcPts val="0"/>
                        </a:spcAft>
                      </a:pPr>
                      <a:r>
                        <a:rPr lang="en-GB" sz="1800" dirty="0">
                          <a:effectLst/>
                        </a:rPr>
                        <a:t>Basis for selecting HSUs</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800">
                          <a:effectLst/>
                        </a:rPr>
                        <a:t>The rationale for selecting the HSUs used in the model should be justified.</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13125777"/>
                  </a:ext>
                </a:extLst>
              </a:tr>
              <a:tr h="1884735">
                <a:tc>
                  <a:txBody>
                    <a:bodyPr/>
                    <a:lstStyle/>
                    <a:p>
                      <a:pPr marL="0" marR="0">
                        <a:lnSpc>
                          <a:spcPct val="115000"/>
                        </a:lnSpc>
                        <a:spcBef>
                          <a:spcPts val="0"/>
                        </a:spcBef>
                        <a:spcAft>
                          <a:spcPts val="0"/>
                        </a:spcAft>
                      </a:pPr>
                      <a:r>
                        <a:rPr lang="en-GB" sz="1800" dirty="0">
                          <a:effectLst/>
                        </a:rPr>
                        <a:t>Method used to combine estimates</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800" dirty="0">
                          <a:effectLst/>
                        </a:rPr>
                        <a:t>Where HSUs are combined, the analytic methods should be described  e.g. meta-analysis.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23245723"/>
                  </a:ext>
                </a:extLst>
              </a:tr>
            </a:tbl>
          </a:graphicData>
        </a:graphic>
      </p:graphicFrame>
    </p:spTree>
    <p:extLst>
      <p:ext uri="{BB962C8B-B14F-4D97-AF65-F5344CB8AC3E}">
        <p14:creationId xmlns:p14="http://schemas.microsoft.com/office/powerpoint/2010/main" val="24183670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8240" y="845194"/>
            <a:ext cx="11723076" cy="568878"/>
          </a:xfrm>
        </p:spPr>
        <p:txBody>
          <a:bodyPr/>
          <a:lstStyle/>
          <a:p>
            <a:r>
              <a:rPr lang="en-US" sz="3200" dirty="0"/>
              <a:t>C</a:t>
            </a:r>
            <a:r>
              <a:rPr lang="en-US" sz="3200" dirty="0" smtClean="0"/>
              <a:t>urrent approaches to reporting HSUs used in models</a:t>
            </a:r>
            <a:endParaRPr lang="en-US" sz="3200" dirty="0"/>
          </a:p>
        </p:txBody>
      </p:sp>
      <p:sp>
        <p:nvSpPr>
          <p:cNvPr id="6" name="Text Placeholder 5"/>
          <p:cNvSpPr>
            <a:spLocks noGrp="1"/>
          </p:cNvSpPr>
          <p:nvPr>
            <p:ph type="body" sz="quarter" idx="13"/>
          </p:nvPr>
        </p:nvSpPr>
        <p:spPr>
          <a:xfrm>
            <a:off x="196770" y="1414072"/>
            <a:ext cx="11759878" cy="5124320"/>
          </a:xfrm>
        </p:spPr>
        <p:txBody>
          <a:bodyPr/>
          <a:lstStyle/>
          <a:p>
            <a:pPr marL="457200" indent="-457200">
              <a:spcAft>
                <a:spcPts val="600"/>
              </a:spcAft>
              <a:buFont typeface="Arial" panose="020B0604020202020204" pitchFamily="34" charset="0"/>
              <a:buChar char="•"/>
            </a:pPr>
            <a:r>
              <a:rPr lang="en-US" sz="2800" dirty="0"/>
              <a:t>No literature </a:t>
            </a:r>
            <a:r>
              <a:rPr lang="en-US" sz="2800" dirty="0" smtClean="0"/>
              <a:t>review (too many hits, too much effort, no-one else does</a:t>
            </a:r>
            <a:r>
              <a:rPr lang="en-US" sz="2800" dirty="0" smtClean="0"/>
              <a:t>)</a:t>
            </a:r>
            <a:br>
              <a:rPr lang="en-US" sz="2800" dirty="0" smtClean="0"/>
            </a:br>
            <a:endParaRPr lang="en-US" sz="2800" dirty="0" smtClean="0"/>
          </a:p>
          <a:p>
            <a:pPr marL="457200" indent="-457200">
              <a:spcAft>
                <a:spcPts val="600"/>
              </a:spcAft>
              <a:buFont typeface="Arial" panose="020B0604020202020204" pitchFamily="34" charset="0"/>
              <a:buChar char="•"/>
            </a:pPr>
            <a:r>
              <a:rPr lang="en-US" sz="2800" dirty="0" smtClean="0"/>
              <a:t>Use outdated evidence (</a:t>
            </a:r>
            <a:r>
              <a:rPr lang="en-US" sz="2800" dirty="0" smtClean="0">
                <a:solidFill>
                  <a:srgbClr val="FF0000"/>
                </a:solidFill>
              </a:rPr>
              <a:t>or just cite a value used in previous NICE submission</a:t>
            </a:r>
            <a:r>
              <a:rPr lang="en-US" sz="2800" dirty="0" smtClean="0"/>
              <a:t>)</a:t>
            </a:r>
            <a:br>
              <a:rPr lang="en-US" sz="2800" dirty="0" smtClean="0"/>
            </a:br>
            <a:endParaRPr lang="en-US" sz="2800" dirty="0"/>
          </a:p>
          <a:p>
            <a:pPr marL="457200" indent="-457200">
              <a:spcAft>
                <a:spcPts val="600"/>
              </a:spcAft>
              <a:buFont typeface="Arial" panose="020B0604020202020204" pitchFamily="34" charset="0"/>
              <a:buChar char="•"/>
            </a:pPr>
            <a:r>
              <a:rPr lang="en-US" sz="2800" dirty="0" smtClean="0"/>
              <a:t>Don’t cite original source (requires a detective </a:t>
            </a:r>
            <a:r>
              <a:rPr lang="en-US" sz="2800" dirty="0"/>
              <a:t>to identify actual </a:t>
            </a:r>
            <a:r>
              <a:rPr lang="en-US" sz="2800" dirty="0" smtClean="0"/>
              <a:t>source: 3/4 iterations</a:t>
            </a:r>
            <a:r>
              <a:rPr lang="en-US" sz="2800" dirty="0" smtClean="0"/>
              <a:t>)</a:t>
            </a:r>
            <a:br>
              <a:rPr lang="en-US" sz="2800" dirty="0" smtClean="0"/>
            </a:br>
            <a:endParaRPr lang="en-US" sz="2800" dirty="0" smtClean="0"/>
          </a:p>
          <a:p>
            <a:pPr marL="457200" indent="-457200">
              <a:spcAft>
                <a:spcPts val="600"/>
              </a:spcAft>
              <a:buFont typeface="Arial" panose="020B0604020202020204" pitchFamily="34" charset="0"/>
              <a:buChar char="•"/>
            </a:pPr>
            <a:r>
              <a:rPr lang="en-US" sz="2800" dirty="0"/>
              <a:t>Don’t report actual values used (just cite </a:t>
            </a:r>
            <a:r>
              <a:rPr lang="en-US" sz="2800" dirty="0" smtClean="0"/>
              <a:t>any </a:t>
            </a:r>
            <a:r>
              <a:rPr lang="en-US" sz="2800" dirty="0"/>
              <a:t>study &amp; let reader find them if they really want to</a:t>
            </a:r>
            <a:r>
              <a:rPr lang="en-US" sz="2800" dirty="0" smtClean="0"/>
              <a:t>)</a:t>
            </a:r>
            <a:br>
              <a:rPr lang="en-US" sz="2800" dirty="0" smtClean="0"/>
            </a:br>
            <a:endParaRPr lang="en-US" sz="2800" dirty="0" smtClean="0"/>
          </a:p>
          <a:p>
            <a:pPr marL="457200" indent="-457200">
              <a:spcAft>
                <a:spcPts val="600"/>
              </a:spcAft>
              <a:buFont typeface="Arial" panose="020B0604020202020204" pitchFamily="34" charset="0"/>
              <a:buChar char="•"/>
            </a:pPr>
            <a:r>
              <a:rPr lang="en-US" sz="2800" dirty="0" smtClean="0"/>
              <a:t>Never, ever provide details of source study (e.g. patient characteristics, measure used, sample size etc</a:t>
            </a:r>
            <a:r>
              <a:rPr lang="en-US" sz="2800" dirty="0" smtClean="0"/>
              <a:t>.)</a:t>
            </a:r>
            <a:br>
              <a:rPr lang="en-US" sz="2800" dirty="0" smtClean="0"/>
            </a:br>
            <a:endParaRPr lang="en-US" sz="2800" dirty="0"/>
          </a:p>
          <a:p>
            <a:pPr marL="457200" indent="-457200">
              <a:spcAft>
                <a:spcPts val="600"/>
              </a:spcAft>
              <a:buFont typeface="Arial" panose="020B0604020202020204" pitchFamily="34" charset="0"/>
              <a:buChar char="•"/>
            </a:pPr>
            <a:r>
              <a:rPr lang="en-US" sz="2800" dirty="0" smtClean="0"/>
              <a:t>‘Tweak’ </a:t>
            </a:r>
            <a:r>
              <a:rPr lang="en-US" sz="2800" dirty="0"/>
              <a:t>the </a:t>
            </a:r>
            <a:r>
              <a:rPr lang="en-US" sz="2800" dirty="0" smtClean="0"/>
              <a:t>values (</a:t>
            </a:r>
            <a:r>
              <a:rPr lang="en-US" sz="2800" dirty="0"/>
              <a:t>several times</a:t>
            </a:r>
            <a:r>
              <a:rPr lang="en-US" sz="2800" dirty="0" smtClean="0"/>
              <a:t>)</a:t>
            </a:r>
            <a:endParaRPr lang="en-US" sz="2800" dirty="0"/>
          </a:p>
        </p:txBody>
      </p:sp>
    </p:spTree>
    <p:extLst>
      <p:ext uri="{BB962C8B-B14F-4D97-AF65-F5344CB8AC3E}">
        <p14:creationId xmlns:p14="http://schemas.microsoft.com/office/powerpoint/2010/main" val="1517184"/>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50</a:t>
            </a:fld>
            <a:endParaRPr lang="en-US"/>
          </a:p>
        </p:txBody>
      </p:sp>
      <p:sp>
        <p:nvSpPr>
          <p:cNvPr id="3" name="Text Placeholder 2"/>
          <p:cNvSpPr>
            <a:spLocks noGrp="1"/>
          </p:cNvSpPr>
          <p:nvPr>
            <p:ph type="body" sz="quarter" idx="10"/>
          </p:nvPr>
        </p:nvSpPr>
        <p:spPr/>
        <p:txBody>
          <a:bodyPr/>
          <a:lstStyle/>
          <a:p>
            <a:r>
              <a:rPr lang="en-US" dirty="0" err="1" smtClean="0"/>
              <a:t>SpRUCE</a:t>
            </a:r>
            <a:r>
              <a:rPr lang="en-US" dirty="0" smtClean="0"/>
              <a:t> Checklist</a:t>
            </a:r>
            <a:endParaRPr lang="en-US" dirty="0"/>
          </a:p>
        </p:txBody>
      </p:sp>
      <p:pic>
        <p:nvPicPr>
          <p:cNvPr id="6" name="Picture 5"/>
          <p:cNvPicPr>
            <a:picLocks noChangeAspect="1"/>
          </p:cNvPicPr>
          <p:nvPr/>
        </p:nvPicPr>
        <p:blipFill>
          <a:blip r:embed="rId3"/>
          <a:stretch>
            <a:fillRect/>
          </a:stretch>
        </p:blipFill>
        <p:spPr>
          <a:xfrm>
            <a:off x="8705850" y="2429557"/>
            <a:ext cx="2562224" cy="317745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062764527"/>
              </p:ext>
            </p:extLst>
          </p:nvPr>
        </p:nvGraphicFramePr>
        <p:xfrm>
          <a:off x="1542198" y="2522439"/>
          <a:ext cx="5172928" cy="3084576"/>
        </p:xfrm>
        <a:graphic>
          <a:graphicData uri="http://schemas.openxmlformats.org/drawingml/2006/table">
            <a:tbl>
              <a:tblPr firstRow="1" firstCol="1" bandRow="1">
                <a:tableStyleId>{5C22544A-7EE6-4342-B048-85BDC9FD1C3A}</a:tableStyleId>
              </a:tblPr>
              <a:tblGrid>
                <a:gridCol w="1557618">
                  <a:extLst>
                    <a:ext uri="{9D8B030D-6E8A-4147-A177-3AD203B41FA5}">
                      <a16:colId xmlns:a16="http://schemas.microsoft.com/office/drawing/2014/main" val="2129161385"/>
                    </a:ext>
                  </a:extLst>
                </a:gridCol>
                <a:gridCol w="3615310">
                  <a:extLst>
                    <a:ext uri="{9D8B030D-6E8A-4147-A177-3AD203B41FA5}">
                      <a16:colId xmlns:a16="http://schemas.microsoft.com/office/drawing/2014/main" val="2135959746"/>
                    </a:ext>
                  </a:extLst>
                </a:gridCol>
              </a:tblGrid>
              <a:tr h="225425">
                <a:tc gridSpan="2">
                  <a:txBody>
                    <a:bodyPr/>
                    <a:lstStyle/>
                    <a:p>
                      <a:pPr marL="0" marR="0">
                        <a:lnSpc>
                          <a:spcPct val="115000"/>
                        </a:lnSpc>
                        <a:spcBef>
                          <a:spcPts val="0"/>
                        </a:spcBef>
                        <a:spcAft>
                          <a:spcPts val="0"/>
                        </a:spcAft>
                      </a:pPr>
                      <a:r>
                        <a:rPr lang="en-GB" sz="1600" dirty="0">
                          <a:effectLst/>
                        </a:rPr>
                        <a:t>Methods used when applying the health state utilities in model</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904643687"/>
                  </a:ext>
                </a:extLst>
              </a:tr>
              <a:tr h="0">
                <a:tc>
                  <a:txBody>
                    <a:bodyPr/>
                    <a:lstStyle/>
                    <a:p>
                      <a:pPr marL="0" marR="0">
                        <a:lnSpc>
                          <a:spcPct val="115000"/>
                        </a:lnSpc>
                        <a:spcBef>
                          <a:spcPts val="0"/>
                        </a:spcBef>
                        <a:spcAft>
                          <a:spcPts val="0"/>
                        </a:spcAft>
                      </a:pPr>
                      <a:r>
                        <a:rPr lang="en-GB" sz="1600">
                          <a:effectLst/>
                        </a:rPr>
                        <a:t>Actual HSUs used</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600">
                          <a:effectLst/>
                        </a:rPr>
                        <a:t>Report all actual HSUs used in the model together with associated measure.</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17686097"/>
                  </a:ext>
                </a:extLst>
              </a:tr>
              <a:tr h="0">
                <a:tc>
                  <a:txBody>
                    <a:bodyPr/>
                    <a:lstStyle/>
                    <a:p>
                      <a:pPr marL="0" marR="0">
                        <a:lnSpc>
                          <a:spcPct val="115000"/>
                        </a:lnSpc>
                        <a:spcBef>
                          <a:spcPts val="0"/>
                        </a:spcBef>
                        <a:spcAft>
                          <a:spcPts val="0"/>
                        </a:spcAft>
                      </a:pPr>
                      <a:r>
                        <a:rPr lang="en-GB" sz="1600">
                          <a:effectLst/>
                        </a:rPr>
                        <a:t>Adjustments or assumptions</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600" dirty="0">
                          <a:effectLst/>
                        </a:rPr>
                        <a:t>Clearly describe any adjustments or assumptions relating to the use of HSUs in the model, reporting both the raw and final values used with worked examples if required to clarify the method used to adjust the data.</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01688638"/>
                  </a:ext>
                </a:extLst>
              </a:tr>
            </a:tbl>
          </a:graphicData>
        </a:graphic>
      </p:graphicFrame>
    </p:spTree>
    <p:extLst>
      <p:ext uri="{BB962C8B-B14F-4D97-AF65-F5344CB8AC3E}">
        <p14:creationId xmlns:p14="http://schemas.microsoft.com/office/powerpoint/2010/main" val="1080447424"/>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51</a:t>
            </a:fld>
            <a:endParaRPr lang="en-US"/>
          </a:p>
        </p:txBody>
      </p:sp>
      <p:sp>
        <p:nvSpPr>
          <p:cNvPr id="3" name="Text Placeholder 2"/>
          <p:cNvSpPr>
            <a:spLocks noGrp="1"/>
          </p:cNvSpPr>
          <p:nvPr>
            <p:ph type="body" sz="quarter" idx="10"/>
          </p:nvPr>
        </p:nvSpPr>
        <p:spPr>
          <a:xfrm>
            <a:off x="544009" y="864750"/>
            <a:ext cx="11887200" cy="1022266"/>
          </a:xfrm>
        </p:spPr>
        <p:txBody>
          <a:bodyPr/>
          <a:lstStyle/>
          <a:p>
            <a:r>
              <a:rPr lang="en-US" dirty="0" smtClean="0">
                <a:solidFill>
                  <a:srgbClr val="35A0CE"/>
                </a:solidFill>
              </a:rPr>
              <a:t>Slides are available on the ISPOR 2018 </a:t>
            </a:r>
            <a:r>
              <a:rPr lang="en-US" dirty="0">
                <a:solidFill>
                  <a:srgbClr val="35A0CE"/>
                </a:solidFill>
              </a:rPr>
              <a:t>Baltimore </a:t>
            </a:r>
            <a:r>
              <a:rPr lang="en-US" dirty="0" smtClean="0">
                <a:solidFill>
                  <a:srgbClr val="35A0CE"/>
                </a:solidFill>
              </a:rPr>
              <a:t>webpage </a:t>
            </a:r>
            <a:r>
              <a:rPr lang="en-US" dirty="0" smtClean="0">
                <a:hlinkClick r:id="rId3"/>
              </a:rPr>
              <a:t>https</a:t>
            </a:r>
            <a:r>
              <a:rPr lang="en-US" dirty="0">
                <a:hlinkClick r:id="rId3"/>
              </a:rPr>
              <a:t>://</a:t>
            </a:r>
            <a:r>
              <a:rPr lang="en-US" dirty="0" smtClean="0">
                <a:hlinkClick r:id="rId3"/>
              </a:rPr>
              <a:t>www.ispor.org/Event/index/2018Baltimore</a:t>
            </a:r>
            <a:endParaRPr lang="en-US" dirty="0" smtClean="0"/>
          </a:p>
          <a:p>
            <a:endParaRPr lang="en-US" dirty="0"/>
          </a:p>
          <a:p>
            <a:endParaRPr lang="en-US" dirty="0"/>
          </a:p>
        </p:txBody>
      </p:sp>
      <p:pic>
        <p:nvPicPr>
          <p:cNvPr id="7" name="Picture 6">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89006" y="1990845"/>
            <a:ext cx="11517172" cy="4377536"/>
          </a:xfrm>
          <a:prstGeom prst="rect">
            <a:avLst/>
          </a:prstGeom>
          <a:noFill/>
          <a:ln>
            <a:noFill/>
          </a:ln>
        </p:spPr>
      </p:pic>
    </p:spTree>
    <p:extLst>
      <p:ext uri="{BB962C8B-B14F-4D97-AF65-F5344CB8AC3E}">
        <p14:creationId xmlns:p14="http://schemas.microsoft.com/office/powerpoint/2010/main" val="2309220779"/>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52</a:t>
            </a:fld>
            <a:endParaRPr lang="en-US"/>
          </a:p>
        </p:txBody>
      </p:sp>
      <p:sp>
        <p:nvSpPr>
          <p:cNvPr id="3" name="Text Placeholder 2"/>
          <p:cNvSpPr>
            <a:spLocks noGrp="1"/>
          </p:cNvSpPr>
          <p:nvPr>
            <p:ph type="body" sz="quarter" idx="10"/>
          </p:nvPr>
        </p:nvSpPr>
        <p:spPr>
          <a:xfrm>
            <a:off x="0" y="833377"/>
            <a:ext cx="12083969" cy="1123088"/>
          </a:xfrm>
        </p:spPr>
        <p:txBody>
          <a:bodyPr/>
          <a:lstStyle/>
          <a:p>
            <a:r>
              <a:rPr lang="en-US" dirty="0" smtClean="0">
                <a:solidFill>
                  <a:srgbClr val="C00000"/>
                </a:solidFill>
              </a:rPr>
              <a:t>Please JOIN our review group!  </a:t>
            </a:r>
            <a:br>
              <a:rPr lang="en-US" dirty="0" smtClean="0">
                <a:solidFill>
                  <a:srgbClr val="C00000"/>
                </a:solidFill>
              </a:rPr>
            </a:br>
            <a:r>
              <a:rPr lang="en-US" dirty="0" smtClean="0">
                <a:solidFill>
                  <a:srgbClr val="35A0CE"/>
                </a:solidFill>
              </a:rPr>
              <a:t>Being a member will keep you abreast of ISPOR HSU activities, too!  </a:t>
            </a:r>
            <a:endParaRPr lang="en-US" dirty="0">
              <a:solidFill>
                <a:srgbClr val="35A0CE"/>
              </a:solidFill>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636607" y="1956465"/>
            <a:ext cx="10532964" cy="4901535"/>
          </a:xfrm>
          <a:prstGeom prst="rect">
            <a:avLst/>
          </a:prstGeom>
          <a:noFill/>
          <a:ln>
            <a:noFill/>
          </a:ln>
        </p:spPr>
      </p:pic>
      <p:sp>
        <p:nvSpPr>
          <p:cNvPr id="10" name="Right Arrow 9"/>
          <p:cNvSpPr/>
          <p:nvPr/>
        </p:nvSpPr>
        <p:spPr>
          <a:xfrm flipH="1">
            <a:off x="7378861" y="2465408"/>
            <a:ext cx="983848" cy="439839"/>
          </a:xfrm>
          <a:prstGeom prst="rightArrow">
            <a:avLst/>
          </a:prstGeom>
          <a:solidFill>
            <a:srgbClr val="95C93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1164984625"/>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53</a:t>
            </a:fld>
            <a:endParaRPr lang="en-US"/>
          </a:p>
        </p:txBody>
      </p:sp>
      <p:sp>
        <p:nvSpPr>
          <p:cNvPr id="3" name="Text Placeholder 2"/>
          <p:cNvSpPr>
            <a:spLocks noGrp="1"/>
          </p:cNvSpPr>
          <p:nvPr>
            <p:ph type="body" sz="quarter" idx="10"/>
          </p:nvPr>
        </p:nvSpPr>
        <p:spPr>
          <a:xfrm>
            <a:off x="222329" y="934199"/>
            <a:ext cx="11144010" cy="1022266"/>
          </a:xfrm>
        </p:spPr>
        <p:txBody>
          <a:bodyPr/>
          <a:lstStyle/>
          <a:p>
            <a:r>
              <a:rPr lang="en-US" dirty="0" smtClean="0">
                <a:solidFill>
                  <a:srgbClr val="35A0CE"/>
                </a:solidFill>
              </a:rPr>
              <a:t>Task Force’s Final Draft Report is available on our webpage for comment: </a:t>
            </a:r>
            <a:endParaRPr lang="en-US" dirty="0">
              <a:solidFill>
                <a:srgbClr val="35A0CE"/>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61226" y="1956465"/>
            <a:ext cx="11387079" cy="4260808"/>
          </a:xfrm>
          <a:prstGeom prst="rect">
            <a:avLst/>
          </a:prstGeom>
          <a:noFill/>
          <a:ln>
            <a:noFill/>
          </a:ln>
        </p:spPr>
      </p:pic>
    </p:spTree>
    <p:extLst>
      <p:ext uri="{BB962C8B-B14F-4D97-AF65-F5344CB8AC3E}">
        <p14:creationId xmlns:p14="http://schemas.microsoft.com/office/powerpoint/2010/main" val="3154019774"/>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54</a:t>
            </a:fld>
            <a:endParaRPr lang="en-US" dirty="0"/>
          </a:p>
        </p:txBody>
      </p:sp>
      <p:sp>
        <p:nvSpPr>
          <p:cNvPr id="3" name="Text Placeholder 2"/>
          <p:cNvSpPr>
            <a:spLocks noGrp="1"/>
          </p:cNvSpPr>
          <p:nvPr>
            <p:ph type="body" sz="quarter" idx="10"/>
          </p:nvPr>
        </p:nvSpPr>
        <p:spPr/>
        <p:txBody>
          <a:bodyPr/>
          <a:lstStyle/>
          <a:p>
            <a:r>
              <a:rPr lang="en-US" dirty="0" smtClean="0"/>
              <a:t>Discussion </a:t>
            </a:r>
            <a:endParaRPr lang="en-US" dirty="0"/>
          </a:p>
        </p:txBody>
      </p:sp>
      <p:sp>
        <p:nvSpPr>
          <p:cNvPr id="6" name="TextBox 5"/>
          <p:cNvSpPr txBox="1"/>
          <p:nvPr/>
        </p:nvSpPr>
        <p:spPr>
          <a:xfrm>
            <a:off x="8355724" y="4468381"/>
            <a:ext cx="2790496" cy="1477328"/>
          </a:xfrm>
          <a:prstGeom prst="rect">
            <a:avLst/>
          </a:prstGeom>
          <a:solidFill>
            <a:schemeClr val="accent2"/>
          </a:solidFill>
          <a:ln>
            <a:solidFill>
              <a:srgbClr val="FFFF00"/>
            </a:solid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r>
              <a:rPr lang="en-US" dirty="0"/>
              <a:t>Did you know?</a:t>
            </a:r>
          </a:p>
          <a:p>
            <a:r>
              <a:rPr lang="en-US" dirty="0" smtClean="0"/>
              <a:t>John </a:t>
            </a:r>
            <a:r>
              <a:rPr lang="en-US" dirty="0"/>
              <a:t>Brazier is a </a:t>
            </a:r>
            <a:r>
              <a:rPr lang="en-US" dirty="0" smtClean="0"/>
              <a:t>vegetarian, but he has yet to introduce spruce into his daily diet   </a:t>
            </a:r>
          </a:p>
        </p:txBody>
      </p:sp>
      <p:pic>
        <p:nvPicPr>
          <p:cNvPr id="7" name="Picture 6"/>
          <p:cNvPicPr>
            <a:picLocks noChangeAspect="1"/>
          </p:cNvPicPr>
          <p:nvPr/>
        </p:nvPicPr>
        <p:blipFill>
          <a:blip r:embed="rId3"/>
          <a:stretch>
            <a:fillRect/>
          </a:stretch>
        </p:blipFill>
        <p:spPr>
          <a:xfrm>
            <a:off x="10164323" y="1849006"/>
            <a:ext cx="1743075" cy="2619375"/>
          </a:xfrm>
          <a:prstGeom prst="rect">
            <a:avLst/>
          </a:prstGeom>
        </p:spPr>
      </p:pic>
    </p:spTree>
    <p:extLst>
      <p:ext uri="{BB962C8B-B14F-4D97-AF65-F5344CB8AC3E}">
        <p14:creationId xmlns:p14="http://schemas.microsoft.com/office/powerpoint/2010/main" val="103638066"/>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55</a:t>
            </a:fld>
            <a:endParaRPr lang="en-US"/>
          </a:p>
        </p:txBody>
      </p:sp>
      <p:sp>
        <p:nvSpPr>
          <p:cNvPr id="3" name="Text Placeholder 2"/>
          <p:cNvSpPr>
            <a:spLocks noGrp="1"/>
          </p:cNvSpPr>
          <p:nvPr>
            <p:ph type="body" sz="quarter" idx="10"/>
          </p:nvPr>
        </p:nvSpPr>
        <p:spPr>
          <a:xfrm>
            <a:off x="115748" y="740779"/>
            <a:ext cx="12076252" cy="5992725"/>
          </a:xfrm>
        </p:spPr>
        <p:txBody>
          <a:bodyPr/>
          <a:lstStyle/>
          <a:p>
            <a:r>
              <a:rPr lang="en-US" sz="2400" dirty="0" smtClean="0"/>
              <a:t>References</a:t>
            </a:r>
          </a:p>
          <a:p>
            <a:pPr>
              <a:lnSpc>
                <a:spcPct val="100000"/>
              </a:lnSpc>
            </a:pPr>
            <a:r>
              <a:rPr lang="en-GB" sz="2000" b="0" dirty="0" err="1" smtClean="0"/>
              <a:t>Fryback</a:t>
            </a:r>
            <a:r>
              <a:rPr lang="en-GB" sz="2000" b="0" dirty="0" smtClean="0"/>
              <a:t> </a:t>
            </a:r>
            <a:r>
              <a:rPr lang="en-GB" sz="2000" b="0" dirty="0"/>
              <a:t>DG, Lawrence WG. Dollars may not buy as many QALYs as we think: A problem with defining quality of life adjustments. MDM </a:t>
            </a:r>
            <a:r>
              <a:rPr lang="en-GB" sz="2000" b="0" dirty="0" smtClean="0"/>
              <a:t>1997;17;276-284</a:t>
            </a:r>
          </a:p>
          <a:p>
            <a:pPr>
              <a:lnSpc>
                <a:spcPct val="100000"/>
              </a:lnSpc>
            </a:pPr>
            <a:endParaRPr lang="en-GB" sz="2000" b="0" dirty="0"/>
          </a:p>
          <a:p>
            <a:pPr>
              <a:lnSpc>
                <a:spcPct val="100000"/>
              </a:lnSpc>
            </a:pPr>
            <a:r>
              <a:rPr lang="en-GB" sz="2000" b="0" dirty="0"/>
              <a:t>Ara R, Brazier J. Using health state utility values from the general population to approximate baselines in decision analytic models when condition specific data are not available. </a:t>
            </a:r>
            <a:r>
              <a:rPr lang="en-GB" sz="2000" b="0" dirty="0" err="1"/>
              <a:t>ViH</a:t>
            </a:r>
            <a:r>
              <a:rPr lang="en-GB" sz="2000" b="0" dirty="0"/>
              <a:t> 2011;14(4):</a:t>
            </a:r>
            <a:r>
              <a:rPr lang="en-GB" sz="2000" b="0" dirty="0" smtClean="0"/>
              <a:t>539-545</a:t>
            </a:r>
          </a:p>
          <a:p>
            <a:pPr>
              <a:lnSpc>
                <a:spcPct val="100000"/>
              </a:lnSpc>
            </a:pPr>
            <a:endParaRPr lang="en-US" sz="2000" b="0" dirty="0"/>
          </a:p>
          <a:p>
            <a:pPr>
              <a:lnSpc>
                <a:spcPct val="100000"/>
              </a:lnSpc>
            </a:pPr>
            <a:r>
              <a:rPr lang="en-GB" sz="2000" b="0" dirty="0"/>
              <a:t>Ara R, Brazier J. Populating an economic model with health state utility values: moving toward better practice. </a:t>
            </a:r>
            <a:r>
              <a:rPr lang="en-GB" sz="2000" b="0" dirty="0" err="1"/>
              <a:t>ViH</a:t>
            </a:r>
            <a:r>
              <a:rPr lang="en-GB" sz="2000" b="0" dirty="0"/>
              <a:t> 2011;13(5):509-518 </a:t>
            </a:r>
          </a:p>
          <a:p>
            <a:pPr>
              <a:lnSpc>
                <a:spcPct val="100000"/>
              </a:lnSpc>
            </a:pPr>
            <a:endParaRPr lang="en-GB" sz="2000" b="0" dirty="0"/>
          </a:p>
          <a:p>
            <a:pPr>
              <a:lnSpc>
                <a:spcPct val="100000"/>
              </a:lnSpc>
            </a:pPr>
            <a:r>
              <a:rPr lang="en-GB" sz="2000" b="0" dirty="0"/>
              <a:t>Ara R, </a:t>
            </a:r>
            <a:r>
              <a:rPr lang="en-GB" sz="2000" b="0" dirty="0" err="1"/>
              <a:t>Wailoo</a:t>
            </a:r>
            <a:r>
              <a:rPr lang="en-GB" sz="2000" b="0" dirty="0"/>
              <a:t> AJ NICE DSU Technical Support Document 12: The use of health state utility values in decision models. 2011</a:t>
            </a:r>
            <a:r>
              <a:rPr lang="en-GB" sz="2000" b="0" dirty="0" smtClean="0"/>
              <a:t>.</a:t>
            </a:r>
          </a:p>
          <a:p>
            <a:pPr>
              <a:lnSpc>
                <a:spcPct val="100000"/>
              </a:lnSpc>
            </a:pPr>
            <a:endParaRPr lang="en-GB" sz="2000" b="0" dirty="0"/>
          </a:p>
          <a:p>
            <a:pPr>
              <a:lnSpc>
                <a:spcPct val="100000"/>
              </a:lnSpc>
            </a:pPr>
            <a:r>
              <a:rPr lang="en-GB" sz="2000" b="0" dirty="0"/>
              <a:t>Ara R, </a:t>
            </a:r>
            <a:r>
              <a:rPr lang="en-GB" sz="2000" b="0" dirty="0" err="1"/>
              <a:t>Wailoo</a:t>
            </a:r>
            <a:r>
              <a:rPr lang="en-GB" sz="2000" b="0" dirty="0"/>
              <a:t> AJ. Estimating health state utility values for comorbid health conditions: a synopsis of the current evidence base. MDM, 2012. </a:t>
            </a:r>
            <a:endParaRPr lang="en-GB" sz="2000" b="0" dirty="0" smtClean="0"/>
          </a:p>
          <a:p>
            <a:pPr>
              <a:lnSpc>
                <a:spcPct val="100000"/>
              </a:lnSpc>
            </a:pPr>
            <a:endParaRPr lang="en-GB" sz="2000" b="0" dirty="0" smtClean="0"/>
          </a:p>
          <a:p>
            <a:pPr>
              <a:lnSpc>
                <a:spcPct val="100000"/>
              </a:lnSpc>
            </a:pPr>
            <a:r>
              <a:rPr lang="en-GB" sz="2000" b="0" dirty="0"/>
              <a:t>Ren S, Minton J, Whyte S, Latimer N &amp; Stevenson M (2017) </a:t>
            </a:r>
            <a:r>
              <a:rPr lang="en-GB" sz="2000" b="0" u="sng" dirty="0">
                <a:hlinkClick r:id="rId3"/>
              </a:rPr>
              <a:t>A New Approach for Sampling Ordered Parameters in Probabilistic Sensitivity Analysis</a:t>
            </a:r>
            <a:r>
              <a:rPr lang="en-GB" sz="2000" b="0" dirty="0"/>
              <a:t>. </a:t>
            </a:r>
            <a:r>
              <a:rPr lang="en-GB" sz="2000" b="0" dirty="0" err="1"/>
              <a:t>PharmacoEconomics</a:t>
            </a:r>
            <a:r>
              <a:rPr lang="en-GB" sz="2000" b="0" dirty="0"/>
              <a:t>. </a:t>
            </a:r>
            <a:r>
              <a:rPr lang="en-GB" sz="2000" b="0" u="sng" dirty="0">
                <a:hlinkClick r:id="rId4"/>
              </a:rPr>
              <a:t>View this article in WRRO</a:t>
            </a:r>
            <a:r>
              <a:rPr lang="en-GB" sz="2000" b="0" dirty="0"/>
              <a:t>  </a:t>
            </a:r>
          </a:p>
          <a:p>
            <a:endParaRPr lang="en-GB" sz="2000" dirty="0"/>
          </a:p>
          <a:p>
            <a:endParaRPr lang="en-US" sz="2000" dirty="0"/>
          </a:p>
        </p:txBody>
      </p:sp>
    </p:spTree>
    <p:extLst>
      <p:ext uri="{BB962C8B-B14F-4D97-AF65-F5344CB8AC3E}">
        <p14:creationId xmlns:p14="http://schemas.microsoft.com/office/powerpoint/2010/main" val="16182871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6523" y="741022"/>
            <a:ext cx="11723077" cy="568878"/>
          </a:xfrm>
        </p:spPr>
        <p:txBody>
          <a:bodyPr/>
          <a:lstStyle/>
          <a:p>
            <a:r>
              <a:rPr lang="en-US" sz="2800" dirty="0"/>
              <a:t>C</a:t>
            </a:r>
            <a:r>
              <a:rPr lang="en-US" sz="2800" dirty="0" smtClean="0"/>
              <a:t>urrent approaches to reporting HSUs used in models</a:t>
            </a:r>
            <a:endParaRPr lang="en-US" sz="2800" dirty="0"/>
          </a:p>
        </p:txBody>
      </p:sp>
      <p:sp>
        <p:nvSpPr>
          <p:cNvPr id="6" name="Text Placeholder 5"/>
          <p:cNvSpPr>
            <a:spLocks noGrp="1"/>
          </p:cNvSpPr>
          <p:nvPr>
            <p:ph type="body" sz="quarter" idx="13"/>
          </p:nvPr>
        </p:nvSpPr>
        <p:spPr>
          <a:xfrm>
            <a:off x="185195" y="1493135"/>
            <a:ext cx="11655705" cy="5231756"/>
          </a:xfrm>
        </p:spPr>
        <p:txBody>
          <a:bodyPr/>
          <a:lstStyle/>
          <a:p>
            <a:pPr marL="457200" indent="-457200">
              <a:spcAft>
                <a:spcPts val="600"/>
              </a:spcAft>
              <a:buFont typeface="Arial" panose="020B0604020202020204" pitchFamily="34" charset="0"/>
              <a:buChar char="•"/>
            </a:pPr>
            <a:r>
              <a:rPr lang="en-US" sz="2800" dirty="0" smtClean="0"/>
              <a:t>Assume </a:t>
            </a:r>
            <a:r>
              <a:rPr lang="en-US" sz="2800" dirty="0"/>
              <a:t>comparator </a:t>
            </a:r>
            <a:r>
              <a:rPr lang="en-US" sz="2800" dirty="0" smtClean="0"/>
              <a:t>has </a:t>
            </a:r>
            <a:r>
              <a:rPr lang="en-US" sz="2800" dirty="0"/>
              <a:t>no benefit (equivalent to baseline of full health</a:t>
            </a:r>
            <a:r>
              <a:rPr lang="en-US" sz="2800" dirty="0" smtClean="0"/>
              <a:t>)</a:t>
            </a:r>
            <a:br>
              <a:rPr lang="en-US" sz="2800" dirty="0" smtClean="0"/>
            </a:br>
            <a:endParaRPr lang="en-US" sz="2800" dirty="0"/>
          </a:p>
          <a:p>
            <a:pPr marL="457200" indent="-457200">
              <a:spcAft>
                <a:spcPts val="600"/>
              </a:spcAft>
              <a:buFont typeface="Arial" panose="020B0604020202020204" pitchFamily="34" charset="0"/>
              <a:buChar char="•"/>
            </a:pPr>
            <a:r>
              <a:rPr lang="en-US" sz="2800" dirty="0" smtClean="0"/>
              <a:t>Ignore </a:t>
            </a:r>
            <a:r>
              <a:rPr lang="en-US" sz="2800" dirty="0"/>
              <a:t>adverse events (or </a:t>
            </a:r>
            <a:r>
              <a:rPr lang="en-US" sz="2800" dirty="0" smtClean="0"/>
              <a:t>make </a:t>
            </a:r>
            <a:r>
              <a:rPr lang="en-US" sz="2800" dirty="0"/>
              <a:t>something </a:t>
            </a:r>
            <a:r>
              <a:rPr lang="en-US" sz="2800" dirty="0" smtClean="0"/>
              <a:t>up, or use evidence from a different treatment</a:t>
            </a:r>
            <a:r>
              <a:rPr lang="en-US" sz="2800" dirty="0" smtClean="0"/>
              <a:t>)</a:t>
            </a:r>
            <a:br>
              <a:rPr lang="en-US" sz="2800" dirty="0" smtClean="0"/>
            </a:br>
            <a:endParaRPr lang="en-US" sz="2800" dirty="0"/>
          </a:p>
          <a:p>
            <a:pPr marL="457200" indent="-457200">
              <a:spcAft>
                <a:spcPts val="600"/>
              </a:spcAft>
              <a:buFont typeface="Arial" panose="020B0604020202020204" pitchFamily="34" charset="0"/>
              <a:buChar char="•"/>
            </a:pPr>
            <a:r>
              <a:rPr lang="en-US" sz="2800" dirty="0" smtClean="0"/>
              <a:t>Add </a:t>
            </a:r>
            <a:r>
              <a:rPr lang="en-US" sz="2800" dirty="0"/>
              <a:t>clinical effects together when using two </a:t>
            </a:r>
            <a:r>
              <a:rPr lang="en-US" sz="2800" dirty="0" smtClean="0"/>
              <a:t>interventions, </a:t>
            </a:r>
            <a:r>
              <a:rPr lang="en-US" sz="2800" dirty="0"/>
              <a:t>or </a:t>
            </a:r>
            <a:r>
              <a:rPr lang="en-US" sz="2800" dirty="0" smtClean="0"/>
              <a:t>ignore </a:t>
            </a:r>
            <a:r>
              <a:rPr lang="en-US" sz="2800" dirty="0"/>
              <a:t>one (equivalent to  using additive or minimum method </a:t>
            </a:r>
            <a:r>
              <a:rPr lang="en-US" sz="2800" dirty="0" smtClean="0"/>
              <a:t>to combine HSUs for concurrent events</a:t>
            </a:r>
            <a:r>
              <a:rPr lang="en-US" sz="2800" dirty="0" smtClean="0"/>
              <a:t>)</a:t>
            </a:r>
            <a:br>
              <a:rPr lang="en-US" sz="2800" dirty="0" smtClean="0"/>
            </a:br>
            <a:endParaRPr lang="en-US" sz="2800" dirty="0" smtClean="0"/>
          </a:p>
          <a:p>
            <a:pPr marL="457200" indent="-457200">
              <a:spcAft>
                <a:spcPts val="600"/>
              </a:spcAft>
              <a:buFont typeface="Arial" panose="020B0604020202020204" pitchFamily="34" charset="0"/>
              <a:buChar char="•"/>
            </a:pPr>
            <a:r>
              <a:rPr lang="en-US" sz="2800" dirty="0" smtClean="0"/>
              <a:t>Combine effects measured using different  units (e.g. </a:t>
            </a:r>
            <a:r>
              <a:rPr lang="en-US" sz="2800" dirty="0" err="1" smtClean="0"/>
              <a:t>mmol</a:t>
            </a:r>
            <a:r>
              <a:rPr lang="en-US" sz="2800" dirty="0" smtClean="0"/>
              <a:t>/L &amp; mg/</a:t>
            </a:r>
            <a:r>
              <a:rPr lang="en-US" sz="2800" dirty="0" err="1" smtClean="0"/>
              <a:t>dL</a:t>
            </a:r>
            <a:r>
              <a:rPr lang="en-US" sz="2800" dirty="0" smtClean="0"/>
              <a:t> )     (equivalent to using SF-6D, HUI &amp; EQ-5D within same model</a:t>
            </a:r>
            <a:r>
              <a:rPr lang="en-US" sz="2800" dirty="0" smtClean="0"/>
              <a:t>)</a:t>
            </a:r>
            <a:br>
              <a:rPr lang="en-US" sz="2800" dirty="0" smtClean="0"/>
            </a:br>
            <a:endParaRPr lang="en-US" sz="2800" dirty="0"/>
          </a:p>
          <a:p>
            <a:pPr marL="457200" indent="-457200">
              <a:spcAft>
                <a:spcPts val="600"/>
              </a:spcAft>
              <a:buFont typeface="Arial" panose="020B0604020202020204" pitchFamily="34" charset="0"/>
              <a:buChar char="•"/>
            </a:pPr>
            <a:r>
              <a:rPr lang="en-US" sz="2800" dirty="0" smtClean="0"/>
              <a:t>Don’t bother using </a:t>
            </a:r>
            <a:r>
              <a:rPr lang="en-US" sz="2800" dirty="0"/>
              <a:t>the values in the report in the cost-effectiveness </a:t>
            </a:r>
            <a:r>
              <a:rPr lang="en-US" sz="2800" dirty="0" smtClean="0"/>
              <a:t>model</a:t>
            </a:r>
            <a:endParaRPr lang="en-US" sz="2800" b="1" dirty="0">
              <a:solidFill>
                <a:srgbClr val="FF0000"/>
              </a:solidFill>
            </a:endParaRPr>
          </a:p>
        </p:txBody>
      </p:sp>
    </p:spTree>
    <p:extLst>
      <p:ext uri="{BB962C8B-B14F-4D97-AF65-F5344CB8AC3E}">
        <p14:creationId xmlns:p14="http://schemas.microsoft.com/office/powerpoint/2010/main" val="344751376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70868"/>
            <a:ext cx="6878053" cy="2196352"/>
          </a:xfrm>
        </p:spPr>
        <p:txBody>
          <a:bodyPr/>
          <a:lstStyle/>
          <a:p>
            <a:r>
              <a:rPr lang="en-GB" dirty="0" smtClean="0"/>
              <a:t>Overview of session</a:t>
            </a:r>
            <a:br>
              <a:rPr lang="en-GB" dirty="0" smtClean="0"/>
            </a:br>
            <a:r>
              <a:rPr lang="en-GB" dirty="0"/>
              <a:t/>
            </a:r>
            <a:br>
              <a:rPr lang="en-GB" dirty="0"/>
            </a:br>
            <a:endParaRPr lang="en-US" i="1" dirty="0">
              <a:solidFill>
                <a:schemeClr val="tx1"/>
              </a:solidFill>
            </a:endParaRPr>
          </a:p>
        </p:txBody>
      </p:sp>
      <p:sp>
        <p:nvSpPr>
          <p:cNvPr id="3" name="Text Placeholder 2"/>
          <p:cNvSpPr>
            <a:spLocks noGrp="1"/>
          </p:cNvSpPr>
          <p:nvPr>
            <p:ph type="body" sz="quarter" idx="12"/>
          </p:nvPr>
        </p:nvSpPr>
        <p:spPr>
          <a:xfrm>
            <a:off x="4849792" y="1076446"/>
            <a:ext cx="7073921" cy="5781554"/>
          </a:xfrm>
        </p:spPr>
        <p:txBody>
          <a:bodyPr/>
          <a:lstStyle/>
          <a:p>
            <a:pPr marL="347663" indent="-231775"/>
            <a:r>
              <a:rPr lang="en-US" sz="2800" dirty="0" smtClean="0">
                <a:solidFill>
                  <a:schemeClr val="tx1"/>
                </a:solidFill>
              </a:rPr>
              <a:t>Presentations</a:t>
            </a:r>
            <a:endParaRPr lang="en-US" sz="2800" dirty="0">
              <a:solidFill>
                <a:schemeClr val="tx1"/>
              </a:solidFill>
            </a:endParaRPr>
          </a:p>
          <a:p>
            <a:pPr marL="347663">
              <a:buAutoNum type="arabicPeriod"/>
            </a:pPr>
            <a:r>
              <a:rPr lang="en-US" sz="2800" i="1" dirty="0" smtClean="0"/>
              <a:t>Searching</a:t>
            </a:r>
            <a:r>
              <a:rPr lang="en-US" sz="2800" i="1" dirty="0"/>
              <a:t>, identifying &amp; reviewing HSU for use in CE </a:t>
            </a:r>
            <a:r>
              <a:rPr lang="en-US" sz="2800" i="1" dirty="0" smtClean="0"/>
              <a:t>models </a:t>
            </a:r>
            <a:r>
              <a:rPr lang="en-US" sz="2800" i="1" dirty="0" smtClean="0"/>
              <a:t/>
            </a:r>
            <a:br>
              <a:rPr lang="en-US" sz="2800" i="1" dirty="0" smtClean="0"/>
            </a:br>
            <a:endParaRPr lang="en-US" sz="2800" i="1" dirty="0" smtClean="0"/>
          </a:p>
          <a:p>
            <a:pPr marL="347663"/>
            <a:r>
              <a:rPr lang="en-US" sz="2800" dirty="0" smtClean="0"/>
              <a:t>2</a:t>
            </a:r>
            <a:r>
              <a:rPr lang="en-US" sz="2800" dirty="0" smtClean="0"/>
              <a:t>. </a:t>
            </a:r>
            <a:r>
              <a:rPr lang="en-US" sz="2800" i="1" dirty="0" smtClean="0"/>
              <a:t>Synthesis </a:t>
            </a:r>
            <a:r>
              <a:rPr lang="en-US" sz="2800" i="1" dirty="0"/>
              <a:t>of health state </a:t>
            </a:r>
            <a:r>
              <a:rPr lang="en-US" sz="2800" i="1" dirty="0" smtClean="0"/>
              <a:t>utilities</a:t>
            </a:r>
            <a:br>
              <a:rPr lang="en-US" sz="2800" i="1" dirty="0" smtClean="0"/>
            </a:br>
            <a:endParaRPr lang="en-US" sz="2800" dirty="0" smtClean="0"/>
          </a:p>
          <a:p>
            <a:pPr marL="347663"/>
            <a:r>
              <a:rPr lang="en-US" sz="2800" dirty="0" smtClean="0"/>
              <a:t>3</a:t>
            </a:r>
            <a:r>
              <a:rPr lang="en-US" sz="2800" dirty="0" smtClean="0"/>
              <a:t>. </a:t>
            </a:r>
            <a:r>
              <a:rPr lang="en-US" sz="2800" i="1" dirty="0" smtClean="0"/>
              <a:t>Using </a:t>
            </a:r>
            <a:r>
              <a:rPr lang="en-US" sz="2800" i="1" dirty="0"/>
              <a:t>health state utilities in cost-effectiveness </a:t>
            </a:r>
            <a:r>
              <a:rPr lang="en-US" sz="2800" i="1" dirty="0" smtClean="0"/>
              <a:t>models</a:t>
            </a:r>
            <a:r>
              <a:rPr lang="en-US" sz="2800" dirty="0" smtClean="0"/>
              <a:t> </a:t>
            </a:r>
            <a:r>
              <a:rPr lang="en-US" sz="2800" dirty="0" smtClean="0"/>
              <a:t/>
            </a:r>
            <a:br>
              <a:rPr lang="en-US" sz="2800" dirty="0" smtClean="0"/>
            </a:br>
            <a:endParaRPr lang="en-US" sz="2800" dirty="0" smtClean="0"/>
          </a:p>
          <a:p>
            <a:pPr marL="347663"/>
            <a:r>
              <a:rPr lang="en-US" sz="2800" dirty="0" smtClean="0"/>
              <a:t>4</a:t>
            </a:r>
            <a:r>
              <a:rPr lang="en-US" sz="2800" dirty="0" smtClean="0"/>
              <a:t>. </a:t>
            </a:r>
            <a:r>
              <a:rPr lang="en-US" sz="2800" i="1" dirty="0" smtClean="0"/>
              <a:t>Minimum </a:t>
            </a:r>
            <a:r>
              <a:rPr lang="en-US" sz="2800" i="1" dirty="0"/>
              <a:t>reporting </a:t>
            </a:r>
            <a:r>
              <a:rPr lang="en-US" sz="2800" i="1" dirty="0" smtClean="0"/>
              <a:t>standards - The </a:t>
            </a:r>
            <a:r>
              <a:rPr lang="en-US" sz="2800" i="1" dirty="0" err="1"/>
              <a:t>SpRUCE</a:t>
            </a:r>
            <a:r>
              <a:rPr lang="en-US" sz="2800" i="1" dirty="0"/>
              <a:t> </a:t>
            </a:r>
            <a:r>
              <a:rPr lang="en-US" sz="2800" i="1" dirty="0" smtClean="0"/>
              <a:t>checklist</a:t>
            </a:r>
            <a:endParaRPr lang="en-US" dirty="0" smtClean="0">
              <a:solidFill>
                <a:schemeClr val="tx1"/>
              </a:solidFill>
            </a:endParaRPr>
          </a:p>
          <a:p>
            <a:pPr marL="115888" indent="57150"/>
            <a:r>
              <a:rPr lang="en-US" sz="2800" dirty="0" smtClean="0">
                <a:solidFill>
                  <a:schemeClr val="tx1"/>
                </a:solidFill>
              </a:rPr>
              <a:t/>
            </a:r>
            <a:br>
              <a:rPr lang="en-US" sz="2800" dirty="0" smtClean="0">
                <a:solidFill>
                  <a:schemeClr val="tx1"/>
                </a:solidFill>
              </a:rPr>
            </a:br>
            <a:r>
              <a:rPr lang="en-US" sz="2800" dirty="0" smtClean="0">
                <a:solidFill>
                  <a:schemeClr val="tx1"/>
                </a:solidFill>
              </a:rPr>
              <a:t>Discussion</a:t>
            </a:r>
            <a:endParaRPr lang="en-US" sz="2800" dirty="0" smtClean="0">
              <a:solidFill>
                <a:schemeClr val="tx1"/>
              </a:solidFill>
            </a:endParaRPr>
          </a:p>
          <a:p>
            <a:endParaRPr lang="en-US" dirty="0" smtClean="0"/>
          </a:p>
          <a:p>
            <a:endParaRPr lang="en-US" dirty="0" smtClean="0"/>
          </a:p>
          <a:p>
            <a:endParaRPr lang="en-US" dirty="0"/>
          </a:p>
          <a:p>
            <a:endParaRPr lang="en-US" dirty="0" smtClean="0"/>
          </a:p>
          <a:p>
            <a:endParaRPr lang="en-US" dirty="0"/>
          </a:p>
          <a:p>
            <a:endParaRPr lang="en-GB" dirty="0"/>
          </a:p>
        </p:txBody>
      </p:sp>
      <p:sp>
        <p:nvSpPr>
          <p:cNvPr id="6" name="Text Placeholder 5"/>
          <p:cNvSpPr>
            <a:spLocks noGrp="1"/>
          </p:cNvSpPr>
          <p:nvPr>
            <p:ph type="body" sz="quarter" idx="11"/>
          </p:nvPr>
        </p:nvSpPr>
        <p:spPr>
          <a:xfrm flipV="1">
            <a:off x="5313363" y="5621572"/>
            <a:ext cx="6610350" cy="45719"/>
          </a:xfrm>
        </p:spPr>
        <p:txBody>
          <a:bodyPr/>
          <a:lstStyle/>
          <a:p>
            <a:endParaRPr lang="en-GB" dirty="0" smtClean="0"/>
          </a:p>
          <a:p>
            <a:endParaRPr lang="en-GB" dirty="0" smtClean="0"/>
          </a:p>
          <a:p>
            <a:endParaRPr lang="en-GB" dirty="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98432155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1711570"/>
            <a:ext cx="6878053" cy="2246820"/>
          </a:xfrm>
        </p:spPr>
        <p:txBody>
          <a:bodyPr/>
          <a:lstStyle/>
          <a:p>
            <a:r>
              <a:rPr lang="en-US" dirty="0"/>
              <a:t>Searching, </a:t>
            </a:r>
            <a:r>
              <a:rPr lang="en-US" dirty="0" smtClean="0"/>
              <a:t>Identifying </a:t>
            </a:r>
            <a:r>
              <a:rPr lang="en-US" dirty="0"/>
              <a:t>&amp; </a:t>
            </a:r>
            <a:r>
              <a:rPr lang="en-US" dirty="0" smtClean="0"/>
              <a:t>Reviewing </a:t>
            </a:r>
            <a:r>
              <a:rPr lang="en-US" dirty="0"/>
              <a:t>HSU for </a:t>
            </a:r>
            <a:r>
              <a:rPr lang="en-US" dirty="0" smtClean="0"/>
              <a:t>Use </a:t>
            </a:r>
            <a:r>
              <a:rPr lang="en-US" dirty="0"/>
              <a:t>in CE </a:t>
            </a:r>
            <a:r>
              <a:rPr lang="en-US" dirty="0" smtClean="0"/>
              <a:t>Models</a:t>
            </a:r>
            <a:endParaRPr lang="en-US" dirty="0"/>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1</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5313947" y="4322586"/>
            <a:ext cx="6610350" cy="372560"/>
          </a:xfrm>
          <a:prstGeom prst="rect">
            <a:avLst/>
          </a:prstGeom>
        </p:spPr>
        <p:txBody>
          <a:bodyPr/>
          <a:lstStyle/>
          <a:p>
            <a:pPr marL="0" indent="0">
              <a:buNone/>
            </a:pPr>
            <a:r>
              <a:rPr lang="en-US" dirty="0">
                <a:solidFill>
                  <a:srgbClr val="000421"/>
                </a:solidFill>
                <a:latin typeface="Open Sans"/>
              </a:rPr>
              <a:t>Andrew Lloyd DPhil</a:t>
            </a:r>
          </a:p>
          <a:p>
            <a:pPr marL="0" indent="0">
              <a:buNone/>
            </a:pPr>
            <a:r>
              <a:rPr lang="en-US" dirty="0" err="1">
                <a:solidFill>
                  <a:srgbClr val="000421"/>
                </a:solidFill>
                <a:latin typeface="Open Sans"/>
              </a:rPr>
              <a:t>Acaster</a:t>
            </a:r>
            <a:r>
              <a:rPr lang="en-US" dirty="0">
                <a:solidFill>
                  <a:srgbClr val="000421"/>
                </a:solidFill>
                <a:latin typeface="Open Sans"/>
              </a:rPr>
              <a:t> Lloyd Consulting Ltd.</a:t>
            </a:r>
          </a:p>
        </p:txBody>
      </p:sp>
    </p:spTree>
    <p:extLst>
      <p:ext uri="{BB962C8B-B14F-4D97-AF65-F5344CB8AC3E}">
        <p14:creationId xmlns:p14="http://schemas.microsoft.com/office/powerpoint/2010/main" val="216994561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AC291-40F7-E244-92FB-16EB8E0445C3}"/>
              </a:ext>
            </a:extLst>
          </p:cNvPr>
          <p:cNvSpPr>
            <a:spLocks noGrp="1"/>
          </p:cNvSpPr>
          <p:nvPr>
            <p:ph type="sldNum" sz="quarter" idx="12"/>
          </p:nvPr>
        </p:nvSpPr>
        <p:spPr/>
        <p:txBody>
          <a:bodyPr/>
          <a:lstStyle/>
          <a:p>
            <a:fld id="{9C5188A2-9321-6042-A206-4A6E154C04BE}" type="slidenum">
              <a:rPr lang="en-US" smtClean="0"/>
              <a:pPr/>
              <a:t>9</a:t>
            </a:fld>
            <a:endParaRPr lang="en-US"/>
          </a:p>
        </p:txBody>
      </p:sp>
      <p:sp>
        <p:nvSpPr>
          <p:cNvPr id="3" name="Text Placeholder 2">
            <a:extLst>
              <a:ext uri="{FF2B5EF4-FFF2-40B4-BE49-F238E27FC236}">
                <a16:creationId xmlns:a16="http://schemas.microsoft.com/office/drawing/2014/main" id="{9CF7F7FD-CD57-9146-87D5-38C3CA096258}"/>
              </a:ext>
            </a:extLst>
          </p:cNvPr>
          <p:cNvSpPr>
            <a:spLocks noGrp="1"/>
          </p:cNvSpPr>
          <p:nvPr>
            <p:ph type="body" sz="quarter" idx="10"/>
          </p:nvPr>
        </p:nvSpPr>
        <p:spPr/>
        <p:txBody>
          <a:bodyPr/>
          <a:lstStyle/>
          <a:p>
            <a:r>
              <a:rPr lang="en-GB" sz="3200" dirty="0"/>
              <a:t>A working example – C/E analysis in cardiovascular disease </a:t>
            </a:r>
          </a:p>
        </p:txBody>
      </p:sp>
      <p:sp>
        <p:nvSpPr>
          <p:cNvPr id="4" name="Text Placeholder 3">
            <a:extLst>
              <a:ext uri="{FF2B5EF4-FFF2-40B4-BE49-F238E27FC236}">
                <a16:creationId xmlns:a16="http://schemas.microsoft.com/office/drawing/2014/main" id="{4B731CD1-A52F-114B-8831-26FBD4B137AC}"/>
              </a:ext>
            </a:extLst>
          </p:cNvPr>
          <p:cNvSpPr>
            <a:spLocks noGrp="1"/>
          </p:cNvSpPr>
          <p:nvPr>
            <p:ph type="body" sz="quarter" idx="13"/>
          </p:nvPr>
        </p:nvSpPr>
        <p:spPr>
          <a:xfrm>
            <a:off x="729206" y="2538662"/>
            <a:ext cx="9762948" cy="3283404"/>
          </a:xfrm>
        </p:spPr>
        <p:txBody>
          <a:bodyPr/>
          <a:lstStyle/>
          <a:p>
            <a:r>
              <a:rPr lang="en-US" sz="2800" dirty="0"/>
              <a:t>Examined HSUs used in recently published (2015-2018) CE models</a:t>
            </a:r>
          </a:p>
          <a:p>
            <a:r>
              <a:rPr lang="en-US" sz="2800" dirty="0"/>
              <a:t>Also examined the reporting standards from studies included in the review </a:t>
            </a:r>
          </a:p>
          <a:p>
            <a:r>
              <a:rPr lang="en-US" sz="2800" dirty="0"/>
              <a:t>How thorough, transparent and reliable was reporting of values from literature?</a:t>
            </a:r>
          </a:p>
        </p:txBody>
      </p:sp>
    </p:spTree>
    <p:extLst>
      <p:ext uri="{BB962C8B-B14F-4D97-AF65-F5344CB8AC3E}">
        <p14:creationId xmlns:p14="http://schemas.microsoft.com/office/powerpoint/2010/main" val="990929810"/>
      </p:ext>
    </p:extLst>
  </p:cSld>
  <p:clrMapOvr>
    <a:masterClrMapping/>
  </p:clrMapOvr>
  <p:transition spd="slow">
    <p:wipe dir="r"/>
  </p:transition>
</p:sld>
</file>

<file path=ppt/theme/theme1.xml><?xml version="1.0" encoding="utf-8"?>
<a:theme xmlns:a="http://schemas.openxmlformats.org/drawingml/2006/main" name="ISPOR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pecial-Quote Slide">
  <a:themeElements>
    <a:clrScheme name="SPOR PPT 20">
      <a:dk1>
        <a:srgbClr val="000000"/>
      </a:dk1>
      <a:lt1>
        <a:srgbClr val="FFFFFF"/>
      </a:lt1>
      <a:dk2>
        <a:srgbClr val="44546A"/>
      </a:dk2>
      <a:lt2>
        <a:srgbClr val="E7E6E6"/>
      </a:lt2>
      <a:accent1>
        <a:srgbClr val="27AAC4"/>
      </a:accent1>
      <a:accent2>
        <a:srgbClr val="95C93C"/>
      </a:accent2>
      <a:accent3>
        <a:srgbClr val="716658"/>
      </a:accent3>
      <a:accent4>
        <a:srgbClr val="D1D3D3"/>
      </a:accent4>
      <a:accent5>
        <a:srgbClr val="E1A512"/>
      </a:accent5>
      <a:accent6>
        <a:srgbClr val="C73836"/>
      </a:accent6>
      <a:hlink>
        <a:srgbClr val="8E79A8"/>
      </a:hlink>
      <a:folHlink>
        <a:srgbClr val="4376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Custom 2">
      <a:dk1>
        <a:srgbClr val="000000"/>
      </a:dk1>
      <a:lt1>
        <a:srgbClr val="FFFFFF"/>
      </a:lt1>
      <a:dk2>
        <a:srgbClr val="44546A"/>
      </a:dk2>
      <a:lt2>
        <a:srgbClr val="816F99"/>
      </a:lt2>
      <a:accent1>
        <a:srgbClr val="27AAC4"/>
      </a:accent1>
      <a:accent2>
        <a:srgbClr val="95C93C"/>
      </a:accent2>
      <a:accent3>
        <a:srgbClr val="716658"/>
      </a:accent3>
      <a:accent4>
        <a:srgbClr val="D1D3D3"/>
      </a:accent4>
      <a:accent5>
        <a:srgbClr val="D29B10"/>
      </a:accent5>
      <a:accent6>
        <a:srgbClr val="B9333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10960</TotalTime>
  <Words>4025</Words>
  <Application>Microsoft Office PowerPoint</Application>
  <PresentationFormat>Widescreen</PresentationFormat>
  <Paragraphs>601</Paragraphs>
  <Slides>55</Slides>
  <Notes>47</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55</vt:i4>
      </vt:variant>
    </vt:vector>
  </HeadingPairs>
  <TitlesOfParts>
    <vt:vector size="72" baseType="lpstr">
      <vt:lpstr>Arial</vt:lpstr>
      <vt:lpstr>Arial Narrow</vt:lpstr>
      <vt:lpstr>Calibri</vt:lpstr>
      <vt:lpstr>DengXian</vt:lpstr>
      <vt:lpstr>Open Sans</vt:lpstr>
      <vt:lpstr>Open Sans Semibold</vt:lpstr>
      <vt:lpstr>Oswald Light</vt:lpstr>
      <vt:lpstr>TUOS Stephenson</vt:lpstr>
      <vt:lpstr>Wingdings</vt:lpstr>
      <vt:lpstr>ISPOR Title</vt:lpstr>
      <vt:lpstr>Standard Body text</vt:lpstr>
      <vt:lpstr>Section Break Slide</vt:lpstr>
      <vt:lpstr>Special-Quote Slide</vt:lpstr>
      <vt:lpstr>BLANK</vt:lpstr>
      <vt:lpstr>1_Standard Body text</vt:lpstr>
      <vt:lpstr>2_Standard Body text</vt:lpstr>
      <vt:lpstr>3_Standard Body text</vt:lpstr>
      <vt:lpstr>Identification, Review and Use of Health State Utility (HSU) Data in Cost-Effectiveness Models:  Good Practices for Outcomes Research Task Force</vt:lpstr>
      <vt:lpstr>PowerPoint Presentation</vt:lpstr>
      <vt:lpstr>PowerPoint Presentation</vt:lpstr>
      <vt:lpstr>PowerPoint Presentation</vt:lpstr>
      <vt:lpstr>PowerPoint Presentation</vt:lpstr>
      <vt:lpstr>PowerPoint Presentation</vt:lpstr>
      <vt:lpstr>Overview of session  </vt:lpstr>
      <vt:lpstr>Searching, Identifying &amp; Reviewing HSU for Use in CE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Synthesis of Health State Utilities</vt:lpstr>
      <vt:lpstr>PowerPoint Presentation</vt:lpstr>
      <vt:lpstr>Measures and methods used to quantify utility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Health State Utilities in Cost-effectiveness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Minimum Reporting Standards The SpRUCE checklist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Bernard</dc:creator>
  <cp:lastModifiedBy>Elizabeth Molsen-David</cp:lastModifiedBy>
  <cp:revision>232</cp:revision>
  <cp:lastPrinted>2017-11-02T21:43:36Z</cp:lastPrinted>
  <dcterms:created xsi:type="dcterms:W3CDTF">2017-10-16T18:24:56Z</dcterms:created>
  <dcterms:modified xsi:type="dcterms:W3CDTF">2018-05-14T17:14:06Z</dcterms:modified>
</cp:coreProperties>
</file>