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9" r:id="rId1"/>
  </p:sldMasterIdLst>
  <p:notesMasterIdLst>
    <p:notesMasterId r:id="rId19"/>
  </p:notesMasterIdLst>
  <p:sldIdLst>
    <p:sldId id="5933" r:id="rId2"/>
    <p:sldId id="5934" r:id="rId3"/>
    <p:sldId id="5875" r:id="rId4"/>
    <p:sldId id="5900" r:id="rId5"/>
    <p:sldId id="5912" r:id="rId6"/>
    <p:sldId id="5925" r:id="rId7"/>
    <p:sldId id="5917" r:id="rId8"/>
    <p:sldId id="5918" r:id="rId9"/>
    <p:sldId id="5920" r:id="rId10"/>
    <p:sldId id="5921" r:id="rId11"/>
    <p:sldId id="5919" r:id="rId12"/>
    <p:sldId id="5931" r:id="rId13"/>
    <p:sldId id="5916" r:id="rId14"/>
    <p:sldId id="5927" r:id="rId15"/>
    <p:sldId id="5924" r:id="rId16"/>
    <p:sldId id="5833" r:id="rId17"/>
    <p:sldId id="5932" r:id="rId18"/>
  </p:sldIdLst>
  <p:sldSz cx="9144000" cy="5143500" type="screen16x9"/>
  <p:notesSz cx="6858000" cy="9144000"/>
  <p:embeddedFontLst>
    <p:embeddedFont>
      <p:font typeface="Gene Condensed" panose="020B0604020202020204" charset="0"/>
      <p:regular r:id="rId20"/>
      <p:bold r:id="rId21"/>
    </p:embeddedFont>
    <p:embeddedFont>
      <p:font typeface="Gene Sans" panose="020B060402020202020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BEFAD9-6EA6-4326-B6C7-537C4E96F246}">
  <a:tblStyle styleId="{3EBEFAD9-6EA6-4326-B6C7-537C4E96F24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7"/>
    <p:restoredTop sz="91308"/>
  </p:normalViewPr>
  <p:slideViewPr>
    <p:cSldViewPr snapToGrid="0">
      <p:cViewPr varScale="1">
        <p:scale>
          <a:sx n="84" d="100"/>
          <a:sy n="84" d="100"/>
        </p:scale>
        <p:origin x="852" y="64"/>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673081"/>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3930631"/>
            <a:ext cx="5486400" cy="4540288"/>
          </a:xfrm>
          <a:prstGeom prst="rect">
            <a:avLst/>
          </a:prstGeom>
          <a:noFill/>
          <a:ln>
            <a:noFill/>
          </a:ln>
        </p:spPr>
        <p:txBody>
          <a:bodyPr spcFirstLastPara="1" wrap="square" lIns="91425" tIns="45700" rIns="91425" bIns="457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Roboto"/>
                <a:ea typeface="Roboto"/>
                <a:cs typeface="Roboto"/>
                <a:sym typeface="Roboto"/>
              </a:rPr>
              <a:t>‹#›</a:t>
            </a:fld>
            <a:endParaRPr sz="1200" b="0" i="0" u="none" strike="noStrike" cap="none">
              <a:solidFill>
                <a:schemeClr val="dk1"/>
              </a:solidFill>
              <a:latin typeface="Roboto"/>
              <a:ea typeface="Roboto"/>
              <a:cs typeface="Roboto"/>
              <a:sym typeface="Roboto"/>
            </a:endParaRPr>
          </a:p>
        </p:txBody>
      </p:sp>
      <p:grpSp>
        <p:nvGrpSpPr>
          <p:cNvPr id="9" name="Google Shape;9;n"/>
          <p:cNvGrpSpPr/>
          <p:nvPr/>
        </p:nvGrpSpPr>
        <p:grpSpPr>
          <a:xfrm>
            <a:off x="3054321" y="8811923"/>
            <a:ext cx="749357" cy="205365"/>
            <a:chOff x="1773" y="2562"/>
            <a:chExt cx="1985" cy="544"/>
          </a:xfrm>
        </p:grpSpPr>
        <p:sp>
          <p:nvSpPr>
            <p:cNvPr id="10" name="Google Shape;10;n"/>
            <p:cNvSpPr/>
            <p:nvPr/>
          </p:nvSpPr>
          <p:spPr>
            <a:xfrm>
              <a:off x="1773" y="2562"/>
              <a:ext cx="1985" cy="304"/>
            </a:xfrm>
            <a:custGeom>
              <a:avLst/>
              <a:gdLst/>
              <a:ahLst/>
              <a:cxnLst/>
              <a:rect l="l" t="t" r="r" b="b"/>
              <a:pathLst>
                <a:path w="299" h="43" extrusionOk="0">
                  <a:moveTo>
                    <a:pt x="29" y="15"/>
                  </a:moveTo>
                  <a:cubicBezTo>
                    <a:pt x="29" y="11"/>
                    <a:pt x="29" y="11"/>
                    <a:pt x="29" y="11"/>
                  </a:cubicBezTo>
                  <a:cubicBezTo>
                    <a:pt x="29" y="11"/>
                    <a:pt x="30" y="5"/>
                    <a:pt x="20" y="5"/>
                  </a:cubicBezTo>
                  <a:cubicBezTo>
                    <a:pt x="10" y="5"/>
                    <a:pt x="10" y="11"/>
                    <a:pt x="10" y="11"/>
                  </a:cubicBezTo>
                  <a:cubicBezTo>
                    <a:pt x="10" y="31"/>
                    <a:pt x="10" y="31"/>
                    <a:pt x="10" y="31"/>
                  </a:cubicBezTo>
                  <a:cubicBezTo>
                    <a:pt x="10" y="31"/>
                    <a:pt x="10" y="37"/>
                    <a:pt x="20" y="37"/>
                  </a:cubicBezTo>
                  <a:cubicBezTo>
                    <a:pt x="29" y="37"/>
                    <a:pt x="29" y="34"/>
                    <a:pt x="29" y="34"/>
                  </a:cubicBezTo>
                  <a:cubicBezTo>
                    <a:pt x="29" y="25"/>
                    <a:pt x="29" y="25"/>
                    <a:pt x="29" y="25"/>
                  </a:cubicBezTo>
                  <a:cubicBezTo>
                    <a:pt x="20" y="25"/>
                    <a:pt x="20" y="25"/>
                    <a:pt x="20" y="25"/>
                  </a:cubicBezTo>
                  <a:cubicBezTo>
                    <a:pt x="20" y="20"/>
                    <a:pt x="20" y="20"/>
                    <a:pt x="20" y="20"/>
                  </a:cubicBezTo>
                  <a:cubicBezTo>
                    <a:pt x="40" y="20"/>
                    <a:pt x="40" y="20"/>
                    <a:pt x="40" y="20"/>
                  </a:cubicBezTo>
                  <a:cubicBezTo>
                    <a:pt x="40" y="34"/>
                    <a:pt x="40" y="34"/>
                    <a:pt x="40" y="34"/>
                  </a:cubicBezTo>
                  <a:cubicBezTo>
                    <a:pt x="40" y="34"/>
                    <a:pt x="36" y="42"/>
                    <a:pt x="20" y="42"/>
                  </a:cubicBezTo>
                  <a:cubicBezTo>
                    <a:pt x="1" y="42"/>
                    <a:pt x="0" y="31"/>
                    <a:pt x="0" y="31"/>
                  </a:cubicBezTo>
                  <a:cubicBezTo>
                    <a:pt x="0" y="11"/>
                    <a:pt x="0" y="11"/>
                    <a:pt x="0" y="11"/>
                  </a:cubicBezTo>
                  <a:cubicBezTo>
                    <a:pt x="0" y="11"/>
                    <a:pt x="1" y="0"/>
                    <a:pt x="20" y="0"/>
                  </a:cubicBezTo>
                  <a:cubicBezTo>
                    <a:pt x="41" y="0"/>
                    <a:pt x="40" y="11"/>
                    <a:pt x="40" y="11"/>
                  </a:cubicBezTo>
                  <a:cubicBezTo>
                    <a:pt x="40" y="15"/>
                    <a:pt x="40" y="15"/>
                    <a:pt x="40" y="15"/>
                  </a:cubicBezTo>
                  <a:lnTo>
                    <a:pt x="29" y="15"/>
                  </a:lnTo>
                  <a:close/>
                  <a:moveTo>
                    <a:pt x="231" y="20"/>
                  </a:moveTo>
                  <a:cubicBezTo>
                    <a:pt x="231" y="20"/>
                    <a:pt x="232" y="12"/>
                    <a:pt x="215" y="12"/>
                  </a:cubicBezTo>
                  <a:cubicBezTo>
                    <a:pt x="199" y="12"/>
                    <a:pt x="200" y="20"/>
                    <a:pt x="200" y="20"/>
                  </a:cubicBezTo>
                  <a:cubicBezTo>
                    <a:pt x="200" y="34"/>
                    <a:pt x="200" y="34"/>
                    <a:pt x="200" y="34"/>
                  </a:cubicBezTo>
                  <a:cubicBezTo>
                    <a:pt x="200" y="34"/>
                    <a:pt x="199" y="42"/>
                    <a:pt x="215" y="42"/>
                  </a:cubicBezTo>
                  <a:cubicBezTo>
                    <a:pt x="232" y="42"/>
                    <a:pt x="231" y="34"/>
                    <a:pt x="231" y="34"/>
                  </a:cubicBezTo>
                  <a:cubicBezTo>
                    <a:pt x="231" y="32"/>
                    <a:pt x="231" y="32"/>
                    <a:pt x="231" y="32"/>
                  </a:cubicBezTo>
                  <a:cubicBezTo>
                    <a:pt x="222" y="32"/>
                    <a:pt x="222" y="32"/>
                    <a:pt x="222" y="32"/>
                  </a:cubicBezTo>
                  <a:cubicBezTo>
                    <a:pt x="222" y="34"/>
                    <a:pt x="222" y="34"/>
                    <a:pt x="222" y="34"/>
                  </a:cubicBezTo>
                  <a:cubicBezTo>
                    <a:pt x="222" y="34"/>
                    <a:pt x="222" y="38"/>
                    <a:pt x="215" y="38"/>
                  </a:cubicBezTo>
                  <a:cubicBezTo>
                    <a:pt x="208" y="38"/>
                    <a:pt x="208" y="34"/>
                    <a:pt x="208" y="34"/>
                  </a:cubicBezTo>
                  <a:cubicBezTo>
                    <a:pt x="208" y="34"/>
                    <a:pt x="208" y="29"/>
                    <a:pt x="208" y="29"/>
                  </a:cubicBezTo>
                  <a:cubicBezTo>
                    <a:pt x="231" y="29"/>
                    <a:pt x="231" y="29"/>
                    <a:pt x="231" y="29"/>
                  </a:cubicBezTo>
                  <a:lnTo>
                    <a:pt x="231" y="20"/>
                  </a:lnTo>
                  <a:close/>
                  <a:moveTo>
                    <a:pt x="215" y="17"/>
                  </a:moveTo>
                  <a:cubicBezTo>
                    <a:pt x="222" y="17"/>
                    <a:pt x="222" y="20"/>
                    <a:pt x="222" y="20"/>
                  </a:cubicBezTo>
                  <a:cubicBezTo>
                    <a:pt x="222" y="20"/>
                    <a:pt x="222" y="24"/>
                    <a:pt x="222" y="24"/>
                  </a:cubicBezTo>
                  <a:cubicBezTo>
                    <a:pt x="208" y="24"/>
                    <a:pt x="208" y="24"/>
                    <a:pt x="208" y="24"/>
                  </a:cubicBezTo>
                  <a:cubicBezTo>
                    <a:pt x="208" y="20"/>
                    <a:pt x="208" y="20"/>
                    <a:pt x="208" y="20"/>
                  </a:cubicBezTo>
                  <a:cubicBezTo>
                    <a:pt x="208" y="20"/>
                    <a:pt x="208" y="17"/>
                    <a:pt x="215" y="17"/>
                  </a:cubicBezTo>
                  <a:close/>
                  <a:moveTo>
                    <a:pt x="265" y="24"/>
                  </a:moveTo>
                  <a:cubicBezTo>
                    <a:pt x="265" y="20"/>
                    <a:pt x="265" y="20"/>
                    <a:pt x="265" y="20"/>
                  </a:cubicBezTo>
                  <a:cubicBezTo>
                    <a:pt x="265" y="20"/>
                    <a:pt x="266" y="12"/>
                    <a:pt x="249" y="12"/>
                  </a:cubicBezTo>
                  <a:cubicBezTo>
                    <a:pt x="233" y="12"/>
                    <a:pt x="234" y="20"/>
                    <a:pt x="234" y="20"/>
                  </a:cubicBezTo>
                  <a:cubicBezTo>
                    <a:pt x="234" y="34"/>
                    <a:pt x="234" y="34"/>
                    <a:pt x="234" y="34"/>
                  </a:cubicBezTo>
                  <a:cubicBezTo>
                    <a:pt x="234" y="34"/>
                    <a:pt x="233" y="42"/>
                    <a:pt x="249" y="42"/>
                  </a:cubicBezTo>
                  <a:cubicBezTo>
                    <a:pt x="266" y="42"/>
                    <a:pt x="265" y="34"/>
                    <a:pt x="265" y="34"/>
                  </a:cubicBezTo>
                  <a:cubicBezTo>
                    <a:pt x="265" y="31"/>
                    <a:pt x="265" y="31"/>
                    <a:pt x="265" y="31"/>
                  </a:cubicBezTo>
                  <a:cubicBezTo>
                    <a:pt x="256" y="31"/>
                    <a:pt x="256" y="31"/>
                    <a:pt x="256" y="31"/>
                  </a:cubicBezTo>
                  <a:cubicBezTo>
                    <a:pt x="256" y="34"/>
                    <a:pt x="256" y="34"/>
                    <a:pt x="256" y="34"/>
                  </a:cubicBezTo>
                  <a:cubicBezTo>
                    <a:pt x="256" y="34"/>
                    <a:pt x="256" y="38"/>
                    <a:pt x="249" y="38"/>
                  </a:cubicBezTo>
                  <a:cubicBezTo>
                    <a:pt x="242" y="38"/>
                    <a:pt x="242" y="34"/>
                    <a:pt x="242" y="34"/>
                  </a:cubicBezTo>
                  <a:cubicBezTo>
                    <a:pt x="242" y="34"/>
                    <a:pt x="242" y="20"/>
                    <a:pt x="242" y="20"/>
                  </a:cubicBezTo>
                  <a:cubicBezTo>
                    <a:pt x="242" y="20"/>
                    <a:pt x="243" y="17"/>
                    <a:pt x="250" y="17"/>
                  </a:cubicBezTo>
                  <a:cubicBezTo>
                    <a:pt x="257" y="17"/>
                    <a:pt x="256" y="20"/>
                    <a:pt x="256" y="20"/>
                  </a:cubicBezTo>
                  <a:cubicBezTo>
                    <a:pt x="256" y="24"/>
                    <a:pt x="256" y="24"/>
                    <a:pt x="256" y="24"/>
                  </a:cubicBezTo>
                  <a:lnTo>
                    <a:pt x="265" y="24"/>
                  </a:lnTo>
                  <a:close/>
                  <a:moveTo>
                    <a:pt x="178" y="18"/>
                  </a:moveTo>
                  <a:cubicBezTo>
                    <a:pt x="180" y="18"/>
                    <a:pt x="180" y="18"/>
                    <a:pt x="180" y="18"/>
                  </a:cubicBezTo>
                  <a:cubicBezTo>
                    <a:pt x="180" y="18"/>
                    <a:pt x="180" y="27"/>
                    <a:pt x="180" y="35"/>
                  </a:cubicBezTo>
                  <a:cubicBezTo>
                    <a:pt x="180" y="42"/>
                    <a:pt x="190" y="43"/>
                    <a:pt x="198" y="42"/>
                  </a:cubicBezTo>
                  <a:cubicBezTo>
                    <a:pt x="198" y="42"/>
                    <a:pt x="198" y="38"/>
                    <a:pt x="198" y="38"/>
                  </a:cubicBezTo>
                  <a:cubicBezTo>
                    <a:pt x="189" y="39"/>
                    <a:pt x="189" y="35"/>
                    <a:pt x="189" y="35"/>
                  </a:cubicBezTo>
                  <a:cubicBezTo>
                    <a:pt x="189" y="18"/>
                    <a:pt x="189" y="18"/>
                    <a:pt x="189" y="18"/>
                  </a:cubicBezTo>
                  <a:cubicBezTo>
                    <a:pt x="198" y="18"/>
                    <a:pt x="198" y="18"/>
                    <a:pt x="198" y="18"/>
                  </a:cubicBezTo>
                  <a:cubicBezTo>
                    <a:pt x="198" y="13"/>
                    <a:pt x="198" y="13"/>
                    <a:pt x="198" y="13"/>
                  </a:cubicBezTo>
                  <a:cubicBezTo>
                    <a:pt x="189" y="13"/>
                    <a:pt x="189" y="13"/>
                    <a:pt x="189" y="13"/>
                  </a:cubicBezTo>
                  <a:cubicBezTo>
                    <a:pt x="189" y="7"/>
                    <a:pt x="189" y="7"/>
                    <a:pt x="189" y="7"/>
                  </a:cubicBezTo>
                  <a:cubicBezTo>
                    <a:pt x="180" y="7"/>
                    <a:pt x="180" y="7"/>
                    <a:pt x="180" y="7"/>
                  </a:cubicBezTo>
                  <a:cubicBezTo>
                    <a:pt x="180" y="13"/>
                    <a:pt x="180" y="13"/>
                    <a:pt x="180" y="13"/>
                  </a:cubicBezTo>
                  <a:cubicBezTo>
                    <a:pt x="178" y="13"/>
                    <a:pt x="178" y="13"/>
                    <a:pt x="178" y="13"/>
                  </a:cubicBezTo>
                  <a:lnTo>
                    <a:pt x="178" y="18"/>
                  </a:lnTo>
                  <a:close/>
                  <a:moveTo>
                    <a:pt x="142" y="20"/>
                  </a:moveTo>
                  <a:cubicBezTo>
                    <a:pt x="142" y="20"/>
                    <a:pt x="143" y="12"/>
                    <a:pt x="126" y="12"/>
                  </a:cubicBezTo>
                  <a:cubicBezTo>
                    <a:pt x="110" y="12"/>
                    <a:pt x="111" y="20"/>
                    <a:pt x="111" y="20"/>
                  </a:cubicBezTo>
                  <a:cubicBezTo>
                    <a:pt x="111" y="34"/>
                    <a:pt x="111" y="34"/>
                    <a:pt x="111" y="34"/>
                  </a:cubicBezTo>
                  <a:cubicBezTo>
                    <a:pt x="111" y="34"/>
                    <a:pt x="110" y="42"/>
                    <a:pt x="126" y="42"/>
                  </a:cubicBezTo>
                  <a:cubicBezTo>
                    <a:pt x="142" y="42"/>
                    <a:pt x="142" y="34"/>
                    <a:pt x="142" y="34"/>
                  </a:cubicBezTo>
                  <a:cubicBezTo>
                    <a:pt x="142" y="32"/>
                    <a:pt x="142" y="32"/>
                    <a:pt x="142" y="32"/>
                  </a:cubicBezTo>
                  <a:cubicBezTo>
                    <a:pt x="133" y="32"/>
                    <a:pt x="133" y="32"/>
                    <a:pt x="133" y="32"/>
                  </a:cubicBezTo>
                  <a:cubicBezTo>
                    <a:pt x="133" y="34"/>
                    <a:pt x="133" y="34"/>
                    <a:pt x="133" y="34"/>
                  </a:cubicBezTo>
                  <a:cubicBezTo>
                    <a:pt x="133" y="34"/>
                    <a:pt x="133" y="38"/>
                    <a:pt x="126" y="38"/>
                  </a:cubicBezTo>
                  <a:cubicBezTo>
                    <a:pt x="119" y="38"/>
                    <a:pt x="119" y="34"/>
                    <a:pt x="119" y="34"/>
                  </a:cubicBezTo>
                  <a:cubicBezTo>
                    <a:pt x="119" y="34"/>
                    <a:pt x="119" y="29"/>
                    <a:pt x="119" y="29"/>
                  </a:cubicBezTo>
                  <a:cubicBezTo>
                    <a:pt x="142" y="29"/>
                    <a:pt x="142" y="29"/>
                    <a:pt x="142" y="29"/>
                  </a:cubicBezTo>
                  <a:lnTo>
                    <a:pt x="142" y="20"/>
                  </a:lnTo>
                  <a:close/>
                  <a:moveTo>
                    <a:pt x="126" y="17"/>
                  </a:moveTo>
                  <a:cubicBezTo>
                    <a:pt x="133" y="17"/>
                    <a:pt x="133" y="20"/>
                    <a:pt x="133" y="20"/>
                  </a:cubicBezTo>
                  <a:cubicBezTo>
                    <a:pt x="133" y="20"/>
                    <a:pt x="133" y="24"/>
                    <a:pt x="133" y="24"/>
                  </a:cubicBezTo>
                  <a:cubicBezTo>
                    <a:pt x="119" y="24"/>
                    <a:pt x="119" y="24"/>
                    <a:pt x="119" y="24"/>
                  </a:cubicBezTo>
                  <a:cubicBezTo>
                    <a:pt x="119" y="20"/>
                    <a:pt x="119" y="20"/>
                    <a:pt x="119" y="20"/>
                  </a:cubicBezTo>
                  <a:cubicBezTo>
                    <a:pt x="119" y="20"/>
                    <a:pt x="119" y="17"/>
                    <a:pt x="126" y="17"/>
                  </a:cubicBezTo>
                  <a:close/>
                  <a:moveTo>
                    <a:pt x="74" y="20"/>
                  </a:moveTo>
                  <a:cubicBezTo>
                    <a:pt x="74" y="20"/>
                    <a:pt x="75" y="12"/>
                    <a:pt x="59" y="12"/>
                  </a:cubicBezTo>
                  <a:cubicBezTo>
                    <a:pt x="42" y="12"/>
                    <a:pt x="43" y="20"/>
                    <a:pt x="43" y="20"/>
                  </a:cubicBezTo>
                  <a:cubicBezTo>
                    <a:pt x="43" y="34"/>
                    <a:pt x="43" y="34"/>
                    <a:pt x="43" y="34"/>
                  </a:cubicBezTo>
                  <a:cubicBezTo>
                    <a:pt x="43" y="34"/>
                    <a:pt x="42" y="42"/>
                    <a:pt x="59" y="42"/>
                  </a:cubicBezTo>
                  <a:cubicBezTo>
                    <a:pt x="75" y="42"/>
                    <a:pt x="74" y="34"/>
                    <a:pt x="74" y="34"/>
                  </a:cubicBezTo>
                  <a:cubicBezTo>
                    <a:pt x="74" y="32"/>
                    <a:pt x="74" y="32"/>
                    <a:pt x="74" y="32"/>
                  </a:cubicBezTo>
                  <a:cubicBezTo>
                    <a:pt x="66" y="32"/>
                    <a:pt x="66" y="32"/>
                    <a:pt x="66" y="32"/>
                  </a:cubicBezTo>
                  <a:cubicBezTo>
                    <a:pt x="66" y="34"/>
                    <a:pt x="66" y="34"/>
                    <a:pt x="66" y="34"/>
                  </a:cubicBezTo>
                  <a:cubicBezTo>
                    <a:pt x="66" y="34"/>
                    <a:pt x="66" y="38"/>
                    <a:pt x="59" y="38"/>
                  </a:cubicBezTo>
                  <a:cubicBezTo>
                    <a:pt x="52" y="38"/>
                    <a:pt x="52" y="34"/>
                    <a:pt x="52" y="34"/>
                  </a:cubicBezTo>
                  <a:cubicBezTo>
                    <a:pt x="52" y="34"/>
                    <a:pt x="52" y="29"/>
                    <a:pt x="52" y="29"/>
                  </a:cubicBezTo>
                  <a:cubicBezTo>
                    <a:pt x="74" y="29"/>
                    <a:pt x="74" y="29"/>
                    <a:pt x="74" y="29"/>
                  </a:cubicBezTo>
                  <a:lnTo>
                    <a:pt x="74" y="20"/>
                  </a:lnTo>
                  <a:close/>
                  <a:moveTo>
                    <a:pt x="59" y="17"/>
                  </a:moveTo>
                  <a:cubicBezTo>
                    <a:pt x="66" y="17"/>
                    <a:pt x="66" y="20"/>
                    <a:pt x="66" y="20"/>
                  </a:cubicBezTo>
                  <a:cubicBezTo>
                    <a:pt x="66" y="20"/>
                    <a:pt x="66" y="24"/>
                    <a:pt x="66" y="24"/>
                  </a:cubicBezTo>
                  <a:cubicBezTo>
                    <a:pt x="52" y="24"/>
                    <a:pt x="52" y="24"/>
                    <a:pt x="52" y="24"/>
                  </a:cubicBezTo>
                  <a:cubicBezTo>
                    <a:pt x="52" y="20"/>
                    <a:pt x="52" y="20"/>
                    <a:pt x="52" y="20"/>
                  </a:cubicBezTo>
                  <a:cubicBezTo>
                    <a:pt x="52" y="20"/>
                    <a:pt x="52" y="17"/>
                    <a:pt x="59" y="17"/>
                  </a:cubicBezTo>
                  <a:close/>
                  <a:moveTo>
                    <a:pt x="268" y="41"/>
                  </a:moveTo>
                  <a:cubicBezTo>
                    <a:pt x="277" y="41"/>
                    <a:pt x="277" y="41"/>
                    <a:pt x="277" y="41"/>
                  </a:cubicBezTo>
                  <a:cubicBezTo>
                    <a:pt x="277" y="20"/>
                    <a:pt x="277" y="20"/>
                    <a:pt x="277" y="20"/>
                  </a:cubicBezTo>
                  <a:cubicBezTo>
                    <a:pt x="277" y="20"/>
                    <a:pt x="277" y="16"/>
                    <a:pt x="284" y="16"/>
                  </a:cubicBezTo>
                  <a:cubicBezTo>
                    <a:pt x="291" y="16"/>
                    <a:pt x="291" y="20"/>
                    <a:pt x="291" y="20"/>
                  </a:cubicBezTo>
                  <a:cubicBezTo>
                    <a:pt x="291" y="41"/>
                    <a:pt x="291" y="41"/>
                    <a:pt x="291" y="41"/>
                  </a:cubicBezTo>
                  <a:cubicBezTo>
                    <a:pt x="299" y="41"/>
                    <a:pt x="299" y="41"/>
                    <a:pt x="299" y="41"/>
                  </a:cubicBezTo>
                  <a:cubicBezTo>
                    <a:pt x="299" y="19"/>
                    <a:pt x="299" y="19"/>
                    <a:pt x="299" y="19"/>
                  </a:cubicBezTo>
                  <a:cubicBezTo>
                    <a:pt x="299" y="19"/>
                    <a:pt x="299" y="12"/>
                    <a:pt x="284" y="12"/>
                  </a:cubicBezTo>
                  <a:cubicBezTo>
                    <a:pt x="281" y="12"/>
                    <a:pt x="279" y="12"/>
                    <a:pt x="277" y="12"/>
                  </a:cubicBezTo>
                  <a:cubicBezTo>
                    <a:pt x="277" y="12"/>
                    <a:pt x="277" y="0"/>
                    <a:pt x="277" y="0"/>
                  </a:cubicBezTo>
                  <a:cubicBezTo>
                    <a:pt x="277" y="0"/>
                    <a:pt x="268" y="0"/>
                    <a:pt x="268" y="0"/>
                  </a:cubicBezTo>
                  <a:lnTo>
                    <a:pt x="268" y="41"/>
                  </a:lnTo>
                  <a:close/>
                  <a:moveTo>
                    <a:pt x="92" y="12"/>
                  </a:moveTo>
                  <a:cubicBezTo>
                    <a:pt x="87" y="12"/>
                    <a:pt x="84" y="13"/>
                    <a:pt x="81" y="14"/>
                  </a:cubicBezTo>
                  <a:cubicBezTo>
                    <a:pt x="77" y="14"/>
                    <a:pt x="77" y="14"/>
                    <a:pt x="77" y="14"/>
                  </a:cubicBezTo>
                  <a:cubicBezTo>
                    <a:pt x="77" y="41"/>
                    <a:pt x="77" y="41"/>
                    <a:pt x="77" y="41"/>
                  </a:cubicBezTo>
                  <a:cubicBezTo>
                    <a:pt x="85" y="41"/>
                    <a:pt x="85" y="41"/>
                    <a:pt x="85" y="41"/>
                  </a:cubicBezTo>
                  <a:cubicBezTo>
                    <a:pt x="85" y="20"/>
                    <a:pt x="85" y="20"/>
                    <a:pt x="85" y="20"/>
                  </a:cubicBezTo>
                  <a:cubicBezTo>
                    <a:pt x="85" y="20"/>
                    <a:pt x="85" y="16"/>
                    <a:pt x="92" y="16"/>
                  </a:cubicBezTo>
                  <a:cubicBezTo>
                    <a:pt x="99" y="16"/>
                    <a:pt x="99" y="20"/>
                    <a:pt x="99" y="20"/>
                  </a:cubicBezTo>
                  <a:cubicBezTo>
                    <a:pt x="99" y="41"/>
                    <a:pt x="99" y="41"/>
                    <a:pt x="99" y="41"/>
                  </a:cubicBezTo>
                  <a:cubicBezTo>
                    <a:pt x="108" y="41"/>
                    <a:pt x="108" y="41"/>
                    <a:pt x="108" y="41"/>
                  </a:cubicBezTo>
                  <a:cubicBezTo>
                    <a:pt x="108" y="19"/>
                    <a:pt x="108" y="19"/>
                    <a:pt x="108" y="19"/>
                  </a:cubicBezTo>
                  <a:cubicBezTo>
                    <a:pt x="108" y="19"/>
                    <a:pt x="108" y="12"/>
                    <a:pt x="92" y="12"/>
                  </a:cubicBezTo>
                  <a:close/>
                  <a:moveTo>
                    <a:pt x="160" y="12"/>
                  </a:moveTo>
                  <a:cubicBezTo>
                    <a:pt x="155" y="12"/>
                    <a:pt x="152" y="13"/>
                    <a:pt x="149" y="14"/>
                  </a:cubicBezTo>
                  <a:cubicBezTo>
                    <a:pt x="145" y="14"/>
                    <a:pt x="145" y="14"/>
                    <a:pt x="145" y="14"/>
                  </a:cubicBezTo>
                  <a:cubicBezTo>
                    <a:pt x="145" y="41"/>
                    <a:pt x="145" y="41"/>
                    <a:pt x="145" y="41"/>
                  </a:cubicBezTo>
                  <a:cubicBezTo>
                    <a:pt x="153" y="41"/>
                    <a:pt x="153" y="41"/>
                    <a:pt x="153" y="41"/>
                  </a:cubicBezTo>
                  <a:cubicBezTo>
                    <a:pt x="153" y="20"/>
                    <a:pt x="153" y="20"/>
                    <a:pt x="153" y="20"/>
                  </a:cubicBezTo>
                  <a:cubicBezTo>
                    <a:pt x="153" y="20"/>
                    <a:pt x="153" y="16"/>
                    <a:pt x="160" y="16"/>
                  </a:cubicBezTo>
                  <a:cubicBezTo>
                    <a:pt x="167" y="16"/>
                    <a:pt x="167" y="20"/>
                    <a:pt x="167" y="20"/>
                  </a:cubicBezTo>
                  <a:cubicBezTo>
                    <a:pt x="167" y="41"/>
                    <a:pt x="167" y="41"/>
                    <a:pt x="167" y="41"/>
                  </a:cubicBezTo>
                  <a:cubicBezTo>
                    <a:pt x="176" y="41"/>
                    <a:pt x="176" y="41"/>
                    <a:pt x="176" y="41"/>
                  </a:cubicBezTo>
                  <a:cubicBezTo>
                    <a:pt x="176" y="19"/>
                    <a:pt x="176" y="19"/>
                    <a:pt x="176" y="19"/>
                  </a:cubicBezTo>
                  <a:cubicBezTo>
                    <a:pt x="176" y="19"/>
                    <a:pt x="175" y="12"/>
                    <a:pt x="160" y="12"/>
                  </a:cubicBezTo>
                  <a:close/>
                </a:path>
              </a:pathLst>
            </a:custGeom>
            <a:solidFill>
              <a:srgbClr val="0030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DDEEF8"/>
                </a:solidFill>
                <a:latin typeface="Roboto"/>
                <a:ea typeface="Roboto"/>
                <a:cs typeface="Roboto"/>
                <a:sym typeface="Roboto"/>
              </a:endParaRPr>
            </a:p>
          </p:txBody>
        </p:sp>
        <p:sp>
          <p:nvSpPr>
            <p:cNvPr id="11" name="Google Shape;11;n"/>
            <p:cNvSpPr/>
            <p:nvPr/>
          </p:nvSpPr>
          <p:spPr>
            <a:xfrm>
              <a:off x="1786" y="2950"/>
              <a:ext cx="1965" cy="156"/>
            </a:xfrm>
            <a:custGeom>
              <a:avLst/>
              <a:gdLst/>
              <a:ahLst/>
              <a:cxnLst/>
              <a:rect l="l" t="t" r="r" b="b"/>
              <a:pathLst>
                <a:path w="296" h="22" extrusionOk="0">
                  <a:moveTo>
                    <a:pt x="11" y="1"/>
                  </a:moveTo>
                  <a:cubicBezTo>
                    <a:pt x="11" y="5"/>
                    <a:pt x="11" y="5"/>
                    <a:pt x="11" y="5"/>
                  </a:cubicBezTo>
                  <a:cubicBezTo>
                    <a:pt x="12" y="8"/>
                    <a:pt x="12" y="11"/>
                    <a:pt x="13" y="14"/>
                  </a:cubicBezTo>
                  <a:cubicBezTo>
                    <a:pt x="13" y="16"/>
                    <a:pt x="13" y="16"/>
                    <a:pt x="15" y="16"/>
                  </a:cubicBezTo>
                  <a:cubicBezTo>
                    <a:pt x="15" y="17"/>
                    <a:pt x="15" y="17"/>
                    <a:pt x="15" y="17"/>
                  </a:cubicBezTo>
                  <a:cubicBezTo>
                    <a:pt x="9" y="17"/>
                    <a:pt x="9" y="17"/>
                    <a:pt x="9" y="17"/>
                  </a:cubicBezTo>
                  <a:cubicBezTo>
                    <a:pt x="9" y="16"/>
                    <a:pt x="9" y="16"/>
                    <a:pt x="9" y="16"/>
                  </a:cubicBezTo>
                  <a:cubicBezTo>
                    <a:pt x="10" y="16"/>
                    <a:pt x="10" y="16"/>
                    <a:pt x="10" y="16"/>
                  </a:cubicBezTo>
                  <a:cubicBezTo>
                    <a:pt x="10" y="16"/>
                    <a:pt x="11" y="16"/>
                    <a:pt x="10" y="15"/>
                  </a:cubicBezTo>
                  <a:cubicBezTo>
                    <a:pt x="10" y="11"/>
                    <a:pt x="10" y="11"/>
                    <a:pt x="10" y="11"/>
                  </a:cubicBezTo>
                  <a:cubicBezTo>
                    <a:pt x="5" y="11"/>
                    <a:pt x="5" y="11"/>
                    <a:pt x="5" y="11"/>
                  </a:cubicBezTo>
                  <a:cubicBezTo>
                    <a:pt x="5" y="12"/>
                    <a:pt x="4" y="13"/>
                    <a:pt x="4" y="14"/>
                  </a:cubicBezTo>
                  <a:cubicBezTo>
                    <a:pt x="3" y="16"/>
                    <a:pt x="3" y="16"/>
                    <a:pt x="4" y="16"/>
                  </a:cubicBezTo>
                  <a:cubicBezTo>
                    <a:pt x="5" y="16"/>
                    <a:pt x="5" y="16"/>
                    <a:pt x="5" y="16"/>
                  </a:cubicBezTo>
                  <a:cubicBezTo>
                    <a:pt x="5" y="17"/>
                    <a:pt x="5" y="17"/>
                    <a:pt x="5" y="17"/>
                  </a:cubicBezTo>
                  <a:cubicBezTo>
                    <a:pt x="0" y="17"/>
                    <a:pt x="0" y="17"/>
                    <a:pt x="0" y="17"/>
                  </a:cubicBezTo>
                  <a:cubicBezTo>
                    <a:pt x="0" y="16"/>
                    <a:pt x="0" y="16"/>
                    <a:pt x="0" y="16"/>
                  </a:cubicBezTo>
                  <a:cubicBezTo>
                    <a:pt x="1" y="16"/>
                    <a:pt x="1" y="16"/>
                    <a:pt x="3" y="14"/>
                  </a:cubicBezTo>
                  <a:cubicBezTo>
                    <a:pt x="10" y="1"/>
                    <a:pt x="10" y="1"/>
                    <a:pt x="10" y="1"/>
                  </a:cubicBezTo>
                  <a:lnTo>
                    <a:pt x="11" y="1"/>
                  </a:lnTo>
                  <a:close/>
                  <a:moveTo>
                    <a:pt x="6" y="10"/>
                  </a:moveTo>
                  <a:cubicBezTo>
                    <a:pt x="10" y="10"/>
                    <a:pt x="10" y="10"/>
                    <a:pt x="10" y="10"/>
                  </a:cubicBezTo>
                  <a:cubicBezTo>
                    <a:pt x="9" y="5"/>
                    <a:pt x="9" y="5"/>
                    <a:pt x="9" y="5"/>
                  </a:cubicBezTo>
                  <a:cubicBezTo>
                    <a:pt x="9" y="5"/>
                    <a:pt x="9" y="5"/>
                    <a:pt x="9" y="5"/>
                  </a:cubicBezTo>
                  <a:lnTo>
                    <a:pt x="6" y="10"/>
                  </a:lnTo>
                  <a:close/>
                  <a:moveTo>
                    <a:pt x="30" y="1"/>
                  </a:moveTo>
                  <a:cubicBezTo>
                    <a:pt x="33" y="13"/>
                    <a:pt x="33" y="13"/>
                    <a:pt x="33" y="13"/>
                  </a:cubicBezTo>
                  <a:cubicBezTo>
                    <a:pt x="40" y="1"/>
                    <a:pt x="40" y="1"/>
                    <a:pt x="40" y="1"/>
                  </a:cubicBezTo>
                  <a:cubicBezTo>
                    <a:pt x="45" y="1"/>
                    <a:pt x="45" y="1"/>
                    <a:pt x="45" y="1"/>
                  </a:cubicBezTo>
                  <a:cubicBezTo>
                    <a:pt x="45" y="2"/>
                    <a:pt x="45" y="2"/>
                    <a:pt x="45" y="2"/>
                  </a:cubicBezTo>
                  <a:cubicBezTo>
                    <a:pt x="43" y="2"/>
                    <a:pt x="42" y="2"/>
                    <a:pt x="42" y="5"/>
                  </a:cubicBezTo>
                  <a:cubicBezTo>
                    <a:pt x="41" y="13"/>
                    <a:pt x="41" y="13"/>
                    <a:pt x="41" y="13"/>
                  </a:cubicBezTo>
                  <a:cubicBezTo>
                    <a:pt x="40" y="16"/>
                    <a:pt x="40" y="16"/>
                    <a:pt x="42" y="16"/>
                  </a:cubicBezTo>
                  <a:cubicBezTo>
                    <a:pt x="42" y="17"/>
                    <a:pt x="42" y="17"/>
                    <a:pt x="42" y="17"/>
                  </a:cubicBezTo>
                  <a:cubicBezTo>
                    <a:pt x="36" y="17"/>
                    <a:pt x="36" y="17"/>
                    <a:pt x="36" y="17"/>
                  </a:cubicBezTo>
                  <a:cubicBezTo>
                    <a:pt x="36" y="16"/>
                    <a:pt x="36" y="16"/>
                    <a:pt x="36" y="16"/>
                  </a:cubicBezTo>
                  <a:cubicBezTo>
                    <a:pt x="38" y="16"/>
                    <a:pt x="38" y="16"/>
                    <a:pt x="38" y="13"/>
                  </a:cubicBezTo>
                  <a:cubicBezTo>
                    <a:pt x="40" y="4"/>
                    <a:pt x="40" y="4"/>
                    <a:pt x="40" y="4"/>
                  </a:cubicBezTo>
                  <a:cubicBezTo>
                    <a:pt x="40" y="4"/>
                    <a:pt x="40" y="4"/>
                    <a:pt x="40" y="4"/>
                  </a:cubicBezTo>
                  <a:cubicBezTo>
                    <a:pt x="32" y="16"/>
                    <a:pt x="32" y="16"/>
                    <a:pt x="32" y="16"/>
                  </a:cubicBezTo>
                  <a:cubicBezTo>
                    <a:pt x="31" y="16"/>
                    <a:pt x="31" y="16"/>
                    <a:pt x="31" y="16"/>
                  </a:cubicBezTo>
                  <a:cubicBezTo>
                    <a:pt x="28" y="4"/>
                    <a:pt x="28" y="4"/>
                    <a:pt x="28" y="4"/>
                  </a:cubicBezTo>
                  <a:cubicBezTo>
                    <a:pt x="28" y="4"/>
                    <a:pt x="28" y="4"/>
                    <a:pt x="28" y="4"/>
                  </a:cubicBezTo>
                  <a:cubicBezTo>
                    <a:pt x="27" y="10"/>
                    <a:pt x="27" y="10"/>
                    <a:pt x="27" y="10"/>
                  </a:cubicBezTo>
                  <a:cubicBezTo>
                    <a:pt x="27" y="13"/>
                    <a:pt x="26" y="14"/>
                    <a:pt x="26" y="15"/>
                  </a:cubicBezTo>
                  <a:cubicBezTo>
                    <a:pt x="26" y="16"/>
                    <a:pt x="27" y="16"/>
                    <a:pt x="28" y="16"/>
                  </a:cubicBezTo>
                  <a:cubicBezTo>
                    <a:pt x="28" y="17"/>
                    <a:pt x="28" y="17"/>
                    <a:pt x="28" y="17"/>
                  </a:cubicBezTo>
                  <a:cubicBezTo>
                    <a:pt x="22" y="17"/>
                    <a:pt x="22" y="17"/>
                    <a:pt x="22" y="17"/>
                  </a:cubicBezTo>
                  <a:cubicBezTo>
                    <a:pt x="23" y="16"/>
                    <a:pt x="23" y="16"/>
                    <a:pt x="23" y="16"/>
                  </a:cubicBezTo>
                  <a:cubicBezTo>
                    <a:pt x="24" y="16"/>
                    <a:pt x="24" y="16"/>
                    <a:pt x="25" y="15"/>
                  </a:cubicBezTo>
                  <a:cubicBezTo>
                    <a:pt x="25" y="14"/>
                    <a:pt x="25" y="13"/>
                    <a:pt x="26" y="10"/>
                  </a:cubicBezTo>
                  <a:cubicBezTo>
                    <a:pt x="27" y="5"/>
                    <a:pt x="27" y="5"/>
                    <a:pt x="27" y="5"/>
                  </a:cubicBezTo>
                  <a:cubicBezTo>
                    <a:pt x="28" y="2"/>
                    <a:pt x="28" y="2"/>
                    <a:pt x="26" y="2"/>
                  </a:cubicBezTo>
                  <a:cubicBezTo>
                    <a:pt x="26" y="1"/>
                    <a:pt x="26" y="1"/>
                    <a:pt x="26" y="1"/>
                  </a:cubicBezTo>
                  <a:lnTo>
                    <a:pt x="30" y="1"/>
                  </a:lnTo>
                  <a:close/>
                  <a:moveTo>
                    <a:pt x="52" y="14"/>
                  </a:moveTo>
                  <a:cubicBezTo>
                    <a:pt x="50" y="17"/>
                    <a:pt x="48" y="17"/>
                    <a:pt x="47" y="17"/>
                  </a:cubicBezTo>
                  <a:cubicBezTo>
                    <a:pt x="46" y="17"/>
                    <a:pt x="44" y="16"/>
                    <a:pt x="44" y="13"/>
                  </a:cubicBezTo>
                  <a:cubicBezTo>
                    <a:pt x="44" y="11"/>
                    <a:pt x="45" y="9"/>
                    <a:pt x="47" y="8"/>
                  </a:cubicBezTo>
                  <a:cubicBezTo>
                    <a:pt x="48" y="7"/>
                    <a:pt x="49" y="6"/>
                    <a:pt x="51" y="6"/>
                  </a:cubicBezTo>
                  <a:cubicBezTo>
                    <a:pt x="52" y="6"/>
                    <a:pt x="53" y="7"/>
                    <a:pt x="53" y="8"/>
                  </a:cubicBezTo>
                  <a:cubicBezTo>
                    <a:pt x="53" y="10"/>
                    <a:pt x="49" y="12"/>
                    <a:pt x="47" y="12"/>
                  </a:cubicBezTo>
                  <a:cubicBezTo>
                    <a:pt x="47" y="13"/>
                    <a:pt x="47" y="13"/>
                    <a:pt x="47" y="13"/>
                  </a:cubicBezTo>
                  <a:cubicBezTo>
                    <a:pt x="47" y="14"/>
                    <a:pt x="47" y="15"/>
                    <a:pt x="48" y="15"/>
                  </a:cubicBezTo>
                  <a:cubicBezTo>
                    <a:pt x="49" y="15"/>
                    <a:pt x="51" y="15"/>
                    <a:pt x="52" y="14"/>
                  </a:cubicBezTo>
                  <a:close/>
                  <a:moveTo>
                    <a:pt x="49" y="7"/>
                  </a:moveTo>
                  <a:cubicBezTo>
                    <a:pt x="48" y="8"/>
                    <a:pt x="47" y="9"/>
                    <a:pt x="47" y="12"/>
                  </a:cubicBezTo>
                  <a:cubicBezTo>
                    <a:pt x="50" y="11"/>
                    <a:pt x="51" y="10"/>
                    <a:pt x="51" y="8"/>
                  </a:cubicBezTo>
                  <a:cubicBezTo>
                    <a:pt x="51" y="7"/>
                    <a:pt x="50" y="7"/>
                    <a:pt x="50" y="7"/>
                  </a:cubicBezTo>
                  <a:cubicBezTo>
                    <a:pt x="50" y="7"/>
                    <a:pt x="49" y="7"/>
                    <a:pt x="49" y="7"/>
                  </a:cubicBezTo>
                  <a:close/>
                  <a:moveTo>
                    <a:pt x="55" y="8"/>
                  </a:moveTo>
                  <a:cubicBezTo>
                    <a:pt x="56" y="7"/>
                    <a:pt x="58" y="6"/>
                    <a:pt x="58" y="6"/>
                  </a:cubicBezTo>
                  <a:cubicBezTo>
                    <a:pt x="59" y="6"/>
                    <a:pt x="59" y="7"/>
                    <a:pt x="59" y="8"/>
                  </a:cubicBezTo>
                  <a:cubicBezTo>
                    <a:pt x="59" y="10"/>
                    <a:pt x="59" y="10"/>
                    <a:pt x="59" y="10"/>
                  </a:cubicBezTo>
                  <a:cubicBezTo>
                    <a:pt x="59" y="10"/>
                    <a:pt x="59" y="10"/>
                    <a:pt x="59" y="10"/>
                  </a:cubicBezTo>
                  <a:cubicBezTo>
                    <a:pt x="60" y="8"/>
                    <a:pt x="62" y="7"/>
                    <a:pt x="63" y="6"/>
                  </a:cubicBezTo>
                  <a:cubicBezTo>
                    <a:pt x="63" y="6"/>
                    <a:pt x="64" y="6"/>
                    <a:pt x="64" y="6"/>
                  </a:cubicBezTo>
                  <a:cubicBezTo>
                    <a:pt x="65" y="6"/>
                    <a:pt x="66" y="6"/>
                    <a:pt x="65" y="9"/>
                  </a:cubicBezTo>
                  <a:cubicBezTo>
                    <a:pt x="65" y="10"/>
                    <a:pt x="65" y="10"/>
                    <a:pt x="65" y="10"/>
                  </a:cubicBezTo>
                  <a:cubicBezTo>
                    <a:pt x="65" y="10"/>
                    <a:pt x="65" y="10"/>
                    <a:pt x="65" y="10"/>
                  </a:cubicBezTo>
                  <a:cubicBezTo>
                    <a:pt x="66" y="8"/>
                    <a:pt x="68" y="7"/>
                    <a:pt x="69" y="6"/>
                  </a:cubicBezTo>
                  <a:cubicBezTo>
                    <a:pt x="69" y="6"/>
                    <a:pt x="70" y="6"/>
                    <a:pt x="70" y="6"/>
                  </a:cubicBezTo>
                  <a:cubicBezTo>
                    <a:pt x="71" y="6"/>
                    <a:pt x="72" y="6"/>
                    <a:pt x="71" y="9"/>
                  </a:cubicBezTo>
                  <a:cubicBezTo>
                    <a:pt x="71" y="10"/>
                    <a:pt x="70" y="12"/>
                    <a:pt x="70" y="14"/>
                  </a:cubicBezTo>
                  <a:cubicBezTo>
                    <a:pt x="70" y="15"/>
                    <a:pt x="70" y="15"/>
                    <a:pt x="70" y="15"/>
                  </a:cubicBezTo>
                  <a:cubicBezTo>
                    <a:pt x="70" y="15"/>
                    <a:pt x="71" y="15"/>
                    <a:pt x="72" y="14"/>
                  </a:cubicBezTo>
                  <a:cubicBezTo>
                    <a:pt x="72" y="15"/>
                    <a:pt x="72" y="15"/>
                    <a:pt x="72" y="15"/>
                  </a:cubicBezTo>
                  <a:cubicBezTo>
                    <a:pt x="70" y="16"/>
                    <a:pt x="68" y="17"/>
                    <a:pt x="68" y="17"/>
                  </a:cubicBezTo>
                  <a:cubicBezTo>
                    <a:pt x="67" y="17"/>
                    <a:pt x="67" y="16"/>
                    <a:pt x="67" y="15"/>
                  </a:cubicBezTo>
                  <a:cubicBezTo>
                    <a:pt x="69" y="9"/>
                    <a:pt x="69" y="9"/>
                    <a:pt x="69" y="9"/>
                  </a:cubicBezTo>
                  <a:cubicBezTo>
                    <a:pt x="69" y="8"/>
                    <a:pt x="69" y="8"/>
                    <a:pt x="68" y="8"/>
                  </a:cubicBezTo>
                  <a:cubicBezTo>
                    <a:pt x="68" y="8"/>
                    <a:pt x="65" y="10"/>
                    <a:pt x="64" y="12"/>
                  </a:cubicBezTo>
                  <a:cubicBezTo>
                    <a:pt x="64" y="13"/>
                    <a:pt x="64" y="15"/>
                    <a:pt x="63" y="16"/>
                  </a:cubicBezTo>
                  <a:cubicBezTo>
                    <a:pt x="61" y="17"/>
                    <a:pt x="61" y="17"/>
                    <a:pt x="61" y="17"/>
                  </a:cubicBezTo>
                  <a:cubicBezTo>
                    <a:pt x="61" y="16"/>
                    <a:pt x="61" y="14"/>
                    <a:pt x="62" y="13"/>
                  </a:cubicBezTo>
                  <a:cubicBezTo>
                    <a:pt x="63" y="9"/>
                    <a:pt x="63" y="9"/>
                    <a:pt x="63" y="9"/>
                  </a:cubicBezTo>
                  <a:cubicBezTo>
                    <a:pt x="63" y="8"/>
                    <a:pt x="63" y="8"/>
                    <a:pt x="62" y="8"/>
                  </a:cubicBezTo>
                  <a:cubicBezTo>
                    <a:pt x="62" y="8"/>
                    <a:pt x="59" y="10"/>
                    <a:pt x="58" y="12"/>
                  </a:cubicBezTo>
                  <a:cubicBezTo>
                    <a:pt x="58" y="13"/>
                    <a:pt x="57" y="15"/>
                    <a:pt x="57" y="16"/>
                  </a:cubicBezTo>
                  <a:cubicBezTo>
                    <a:pt x="55" y="17"/>
                    <a:pt x="55" y="17"/>
                    <a:pt x="55" y="17"/>
                  </a:cubicBezTo>
                  <a:cubicBezTo>
                    <a:pt x="55" y="16"/>
                    <a:pt x="55" y="14"/>
                    <a:pt x="56" y="13"/>
                  </a:cubicBezTo>
                  <a:cubicBezTo>
                    <a:pt x="56" y="9"/>
                    <a:pt x="56" y="9"/>
                    <a:pt x="56" y="9"/>
                  </a:cubicBezTo>
                  <a:cubicBezTo>
                    <a:pt x="57" y="8"/>
                    <a:pt x="57" y="8"/>
                    <a:pt x="57" y="8"/>
                  </a:cubicBezTo>
                  <a:cubicBezTo>
                    <a:pt x="56" y="8"/>
                    <a:pt x="55" y="9"/>
                    <a:pt x="55" y="9"/>
                  </a:cubicBezTo>
                  <a:lnTo>
                    <a:pt x="55" y="8"/>
                  </a:lnTo>
                  <a:close/>
                  <a:moveTo>
                    <a:pt x="75" y="1"/>
                  </a:moveTo>
                  <a:cubicBezTo>
                    <a:pt x="77" y="0"/>
                    <a:pt x="79" y="0"/>
                    <a:pt x="79" y="0"/>
                  </a:cubicBezTo>
                  <a:cubicBezTo>
                    <a:pt x="79" y="0"/>
                    <a:pt x="79" y="0"/>
                    <a:pt x="79" y="1"/>
                  </a:cubicBezTo>
                  <a:cubicBezTo>
                    <a:pt x="77" y="9"/>
                    <a:pt x="77" y="9"/>
                    <a:pt x="77" y="9"/>
                  </a:cubicBezTo>
                  <a:cubicBezTo>
                    <a:pt x="77" y="9"/>
                    <a:pt x="77" y="9"/>
                    <a:pt x="77" y="9"/>
                  </a:cubicBezTo>
                  <a:cubicBezTo>
                    <a:pt x="79" y="7"/>
                    <a:pt x="81" y="6"/>
                    <a:pt x="82" y="6"/>
                  </a:cubicBezTo>
                  <a:cubicBezTo>
                    <a:pt x="83" y="6"/>
                    <a:pt x="84" y="7"/>
                    <a:pt x="84" y="8"/>
                  </a:cubicBezTo>
                  <a:cubicBezTo>
                    <a:pt x="84" y="11"/>
                    <a:pt x="82" y="14"/>
                    <a:pt x="80" y="16"/>
                  </a:cubicBezTo>
                  <a:cubicBezTo>
                    <a:pt x="79" y="17"/>
                    <a:pt x="78" y="17"/>
                    <a:pt x="77" y="17"/>
                  </a:cubicBezTo>
                  <a:cubicBezTo>
                    <a:pt x="75" y="17"/>
                    <a:pt x="74" y="17"/>
                    <a:pt x="74" y="16"/>
                  </a:cubicBezTo>
                  <a:cubicBezTo>
                    <a:pt x="74" y="15"/>
                    <a:pt x="74" y="15"/>
                    <a:pt x="74" y="13"/>
                  </a:cubicBezTo>
                  <a:cubicBezTo>
                    <a:pt x="76" y="2"/>
                    <a:pt x="76" y="2"/>
                    <a:pt x="76" y="2"/>
                  </a:cubicBezTo>
                  <a:cubicBezTo>
                    <a:pt x="77" y="1"/>
                    <a:pt x="77" y="1"/>
                    <a:pt x="76" y="1"/>
                  </a:cubicBezTo>
                  <a:cubicBezTo>
                    <a:pt x="75" y="1"/>
                    <a:pt x="75" y="1"/>
                    <a:pt x="75" y="1"/>
                  </a:cubicBezTo>
                  <a:close/>
                  <a:moveTo>
                    <a:pt x="78" y="10"/>
                  </a:moveTo>
                  <a:cubicBezTo>
                    <a:pt x="77" y="11"/>
                    <a:pt x="77" y="11"/>
                    <a:pt x="76" y="13"/>
                  </a:cubicBezTo>
                  <a:cubicBezTo>
                    <a:pt x="76" y="15"/>
                    <a:pt x="77" y="16"/>
                    <a:pt x="78" y="16"/>
                  </a:cubicBezTo>
                  <a:cubicBezTo>
                    <a:pt x="78" y="16"/>
                    <a:pt x="78" y="16"/>
                    <a:pt x="79" y="16"/>
                  </a:cubicBezTo>
                  <a:cubicBezTo>
                    <a:pt x="80" y="15"/>
                    <a:pt x="81" y="12"/>
                    <a:pt x="81" y="9"/>
                  </a:cubicBezTo>
                  <a:cubicBezTo>
                    <a:pt x="81" y="8"/>
                    <a:pt x="81" y="8"/>
                    <a:pt x="81" y="8"/>
                  </a:cubicBezTo>
                  <a:cubicBezTo>
                    <a:pt x="80" y="8"/>
                    <a:pt x="79" y="9"/>
                    <a:pt x="78" y="10"/>
                  </a:cubicBezTo>
                  <a:close/>
                  <a:moveTo>
                    <a:pt x="94" y="14"/>
                  </a:moveTo>
                  <a:cubicBezTo>
                    <a:pt x="91" y="17"/>
                    <a:pt x="89" y="17"/>
                    <a:pt x="88" y="17"/>
                  </a:cubicBezTo>
                  <a:cubicBezTo>
                    <a:pt x="87" y="17"/>
                    <a:pt x="86" y="16"/>
                    <a:pt x="86" y="13"/>
                  </a:cubicBezTo>
                  <a:cubicBezTo>
                    <a:pt x="86" y="11"/>
                    <a:pt x="87" y="9"/>
                    <a:pt x="88" y="8"/>
                  </a:cubicBezTo>
                  <a:cubicBezTo>
                    <a:pt x="89" y="7"/>
                    <a:pt x="91" y="6"/>
                    <a:pt x="92" y="6"/>
                  </a:cubicBezTo>
                  <a:cubicBezTo>
                    <a:pt x="94" y="6"/>
                    <a:pt x="95" y="7"/>
                    <a:pt x="95" y="8"/>
                  </a:cubicBezTo>
                  <a:cubicBezTo>
                    <a:pt x="95" y="10"/>
                    <a:pt x="90" y="12"/>
                    <a:pt x="88" y="12"/>
                  </a:cubicBezTo>
                  <a:cubicBezTo>
                    <a:pt x="88" y="13"/>
                    <a:pt x="88" y="13"/>
                    <a:pt x="88" y="13"/>
                  </a:cubicBezTo>
                  <a:cubicBezTo>
                    <a:pt x="88" y="14"/>
                    <a:pt x="88" y="15"/>
                    <a:pt x="90" y="15"/>
                  </a:cubicBezTo>
                  <a:cubicBezTo>
                    <a:pt x="91" y="15"/>
                    <a:pt x="92" y="15"/>
                    <a:pt x="93" y="14"/>
                  </a:cubicBezTo>
                  <a:lnTo>
                    <a:pt x="94" y="14"/>
                  </a:lnTo>
                  <a:close/>
                  <a:moveTo>
                    <a:pt x="90" y="7"/>
                  </a:moveTo>
                  <a:cubicBezTo>
                    <a:pt x="90" y="8"/>
                    <a:pt x="89" y="9"/>
                    <a:pt x="88" y="12"/>
                  </a:cubicBezTo>
                  <a:cubicBezTo>
                    <a:pt x="91" y="11"/>
                    <a:pt x="92" y="10"/>
                    <a:pt x="92" y="8"/>
                  </a:cubicBezTo>
                  <a:cubicBezTo>
                    <a:pt x="92" y="7"/>
                    <a:pt x="92" y="7"/>
                    <a:pt x="91" y="7"/>
                  </a:cubicBezTo>
                  <a:cubicBezTo>
                    <a:pt x="91" y="7"/>
                    <a:pt x="91" y="7"/>
                    <a:pt x="90" y="7"/>
                  </a:cubicBezTo>
                  <a:close/>
                  <a:moveTo>
                    <a:pt x="96" y="8"/>
                  </a:moveTo>
                  <a:cubicBezTo>
                    <a:pt x="97" y="7"/>
                    <a:pt x="99" y="6"/>
                    <a:pt x="100" y="6"/>
                  </a:cubicBezTo>
                  <a:cubicBezTo>
                    <a:pt x="100" y="6"/>
                    <a:pt x="100" y="7"/>
                    <a:pt x="100" y="8"/>
                  </a:cubicBezTo>
                  <a:cubicBezTo>
                    <a:pt x="100" y="10"/>
                    <a:pt x="100" y="10"/>
                    <a:pt x="100" y="10"/>
                  </a:cubicBezTo>
                  <a:cubicBezTo>
                    <a:pt x="100" y="10"/>
                    <a:pt x="100" y="10"/>
                    <a:pt x="100" y="10"/>
                  </a:cubicBezTo>
                  <a:cubicBezTo>
                    <a:pt x="101" y="7"/>
                    <a:pt x="102" y="6"/>
                    <a:pt x="103" y="6"/>
                  </a:cubicBezTo>
                  <a:cubicBezTo>
                    <a:pt x="103" y="6"/>
                    <a:pt x="104" y="6"/>
                    <a:pt x="104" y="7"/>
                  </a:cubicBezTo>
                  <a:cubicBezTo>
                    <a:pt x="104" y="7"/>
                    <a:pt x="104" y="7"/>
                    <a:pt x="104" y="8"/>
                  </a:cubicBezTo>
                  <a:cubicBezTo>
                    <a:pt x="104" y="8"/>
                    <a:pt x="104" y="8"/>
                    <a:pt x="103" y="9"/>
                  </a:cubicBezTo>
                  <a:cubicBezTo>
                    <a:pt x="103" y="9"/>
                    <a:pt x="103" y="9"/>
                    <a:pt x="103" y="9"/>
                  </a:cubicBezTo>
                  <a:cubicBezTo>
                    <a:pt x="102" y="8"/>
                    <a:pt x="102" y="8"/>
                    <a:pt x="102" y="8"/>
                  </a:cubicBezTo>
                  <a:cubicBezTo>
                    <a:pt x="102" y="8"/>
                    <a:pt x="101" y="8"/>
                    <a:pt x="101" y="9"/>
                  </a:cubicBezTo>
                  <a:cubicBezTo>
                    <a:pt x="100" y="10"/>
                    <a:pt x="100" y="11"/>
                    <a:pt x="100" y="12"/>
                  </a:cubicBezTo>
                  <a:cubicBezTo>
                    <a:pt x="99" y="14"/>
                    <a:pt x="99" y="15"/>
                    <a:pt x="99" y="16"/>
                  </a:cubicBezTo>
                  <a:cubicBezTo>
                    <a:pt x="99" y="16"/>
                    <a:pt x="99" y="16"/>
                    <a:pt x="99" y="16"/>
                  </a:cubicBezTo>
                  <a:cubicBezTo>
                    <a:pt x="96" y="17"/>
                    <a:pt x="96" y="17"/>
                    <a:pt x="96" y="17"/>
                  </a:cubicBezTo>
                  <a:cubicBezTo>
                    <a:pt x="96" y="16"/>
                    <a:pt x="97" y="14"/>
                    <a:pt x="97" y="13"/>
                  </a:cubicBezTo>
                  <a:cubicBezTo>
                    <a:pt x="98" y="9"/>
                    <a:pt x="98" y="9"/>
                    <a:pt x="98" y="9"/>
                  </a:cubicBezTo>
                  <a:cubicBezTo>
                    <a:pt x="98" y="8"/>
                    <a:pt x="98" y="8"/>
                    <a:pt x="98" y="8"/>
                  </a:cubicBezTo>
                  <a:cubicBezTo>
                    <a:pt x="98" y="8"/>
                    <a:pt x="97" y="9"/>
                    <a:pt x="96" y="9"/>
                  </a:cubicBezTo>
                  <a:lnTo>
                    <a:pt x="96" y="8"/>
                  </a:lnTo>
                  <a:close/>
                  <a:moveTo>
                    <a:pt x="119" y="9"/>
                  </a:moveTo>
                  <a:cubicBezTo>
                    <a:pt x="119" y="12"/>
                    <a:pt x="118" y="14"/>
                    <a:pt x="117" y="15"/>
                  </a:cubicBezTo>
                  <a:cubicBezTo>
                    <a:pt x="116" y="16"/>
                    <a:pt x="114" y="17"/>
                    <a:pt x="113" y="17"/>
                  </a:cubicBezTo>
                  <a:cubicBezTo>
                    <a:pt x="110" y="17"/>
                    <a:pt x="109" y="15"/>
                    <a:pt x="109" y="13"/>
                  </a:cubicBezTo>
                  <a:cubicBezTo>
                    <a:pt x="109" y="10"/>
                    <a:pt x="111" y="8"/>
                    <a:pt x="113" y="7"/>
                  </a:cubicBezTo>
                  <a:cubicBezTo>
                    <a:pt x="114" y="6"/>
                    <a:pt x="115" y="6"/>
                    <a:pt x="116" y="6"/>
                  </a:cubicBezTo>
                  <a:cubicBezTo>
                    <a:pt x="118" y="6"/>
                    <a:pt x="119" y="8"/>
                    <a:pt x="119" y="9"/>
                  </a:cubicBezTo>
                  <a:close/>
                  <a:moveTo>
                    <a:pt x="114" y="7"/>
                  </a:moveTo>
                  <a:cubicBezTo>
                    <a:pt x="113" y="8"/>
                    <a:pt x="112" y="9"/>
                    <a:pt x="112" y="13"/>
                  </a:cubicBezTo>
                  <a:cubicBezTo>
                    <a:pt x="112" y="15"/>
                    <a:pt x="113" y="16"/>
                    <a:pt x="114" y="16"/>
                  </a:cubicBezTo>
                  <a:cubicBezTo>
                    <a:pt x="114" y="16"/>
                    <a:pt x="114" y="16"/>
                    <a:pt x="114" y="16"/>
                  </a:cubicBezTo>
                  <a:cubicBezTo>
                    <a:pt x="115" y="16"/>
                    <a:pt x="117" y="13"/>
                    <a:pt x="117" y="10"/>
                  </a:cubicBezTo>
                  <a:cubicBezTo>
                    <a:pt x="117" y="8"/>
                    <a:pt x="116" y="7"/>
                    <a:pt x="115" y="7"/>
                  </a:cubicBezTo>
                  <a:cubicBezTo>
                    <a:pt x="115" y="7"/>
                    <a:pt x="114" y="7"/>
                    <a:pt x="114" y="7"/>
                  </a:cubicBezTo>
                  <a:close/>
                  <a:moveTo>
                    <a:pt x="128" y="7"/>
                  </a:moveTo>
                  <a:cubicBezTo>
                    <a:pt x="128" y="7"/>
                    <a:pt x="128" y="7"/>
                    <a:pt x="128" y="7"/>
                  </a:cubicBezTo>
                  <a:cubicBezTo>
                    <a:pt x="125" y="8"/>
                    <a:pt x="125" y="8"/>
                    <a:pt x="125" y="8"/>
                  </a:cubicBezTo>
                  <a:cubicBezTo>
                    <a:pt x="125" y="10"/>
                    <a:pt x="125" y="11"/>
                    <a:pt x="124" y="13"/>
                  </a:cubicBezTo>
                  <a:cubicBezTo>
                    <a:pt x="124" y="18"/>
                    <a:pt x="122" y="20"/>
                    <a:pt x="121" y="21"/>
                  </a:cubicBezTo>
                  <a:cubicBezTo>
                    <a:pt x="120" y="22"/>
                    <a:pt x="119" y="22"/>
                    <a:pt x="119" y="22"/>
                  </a:cubicBezTo>
                  <a:cubicBezTo>
                    <a:pt x="118" y="22"/>
                    <a:pt x="118" y="22"/>
                    <a:pt x="118" y="22"/>
                  </a:cubicBezTo>
                  <a:cubicBezTo>
                    <a:pt x="118" y="21"/>
                    <a:pt x="118" y="21"/>
                    <a:pt x="118" y="21"/>
                  </a:cubicBezTo>
                  <a:cubicBezTo>
                    <a:pt x="118" y="20"/>
                    <a:pt x="118" y="20"/>
                    <a:pt x="119" y="20"/>
                  </a:cubicBezTo>
                  <a:cubicBezTo>
                    <a:pt x="119" y="21"/>
                    <a:pt x="120" y="21"/>
                    <a:pt x="120" y="21"/>
                  </a:cubicBezTo>
                  <a:cubicBezTo>
                    <a:pt x="120" y="21"/>
                    <a:pt x="120" y="21"/>
                    <a:pt x="120" y="21"/>
                  </a:cubicBezTo>
                  <a:cubicBezTo>
                    <a:pt x="121" y="20"/>
                    <a:pt x="121" y="19"/>
                    <a:pt x="122" y="15"/>
                  </a:cubicBezTo>
                  <a:cubicBezTo>
                    <a:pt x="122" y="12"/>
                    <a:pt x="123" y="10"/>
                    <a:pt x="123" y="8"/>
                  </a:cubicBezTo>
                  <a:cubicBezTo>
                    <a:pt x="121" y="8"/>
                    <a:pt x="121" y="8"/>
                    <a:pt x="121" y="8"/>
                  </a:cubicBezTo>
                  <a:cubicBezTo>
                    <a:pt x="121" y="7"/>
                    <a:pt x="121" y="7"/>
                    <a:pt x="121" y="7"/>
                  </a:cubicBezTo>
                  <a:cubicBezTo>
                    <a:pt x="122" y="7"/>
                    <a:pt x="122" y="7"/>
                    <a:pt x="122" y="7"/>
                  </a:cubicBezTo>
                  <a:cubicBezTo>
                    <a:pt x="123" y="7"/>
                    <a:pt x="123" y="7"/>
                    <a:pt x="123" y="7"/>
                  </a:cubicBezTo>
                  <a:cubicBezTo>
                    <a:pt x="123" y="5"/>
                    <a:pt x="124" y="3"/>
                    <a:pt x="125" y="2"/>
                  </a:cubicBezTo>
                  <a:cubicBezTo>
                    <a:pt x="126" y="1"/>
                    <a:pt x="128" y="0"/>
                    <a:pt x="129" y="0"/>
                  </a:cubicBezTo>
                  <a:cubicBezTo>
                    <a:pt x="130" y="0"/>
                    <a:pt x="131" y="0"/>
                    <a:pt x="131" y="1"/>
                  </a:cubicBezTo>
                  <a:cubicBezTo>
                    <a:pt x="131" y="1"/>
                    <a:pt x="130" y="2"/>
                    <a:pt x="130" y="2"/>
                  </a:cubicBezTo>
                  <a:cubicBezTo>
                    <a:pt x="130" y="2"/>
                    <a:pt x="129" y="2"/>
                    <a:pt x="129" y="2"/>
                  </a:cubicBezTo>
                  <a:cubicBezTo>
                    <a:pt x="129" y="1"/>
                    <a:pt x="128" y="1"/>
                    <a:pt x="127" y="1"/>
                  </a:cubicBezTo>
                  <a:cubicBezTo>
                    <a:pt x="127" y="1"/>
                    <a:pt x="126" y="2"/>
                    <a:pt x="126" y="7"/>
                  </a:cubicBezTo>
                  <a:lnTo>
                    <a:pt x="128" y="7"/>
                  </a:lnTo>
                  <a:close/>
                  <a:moveTo>
                    <a:pt x="141" y="3"/>
                  </a:moveTo>
                  <a:cubicBezTo>
                    <a:pt x="140" y="7"/>
                    <a:pt x="140" y="7"/>
                    <a:pt x="140" y="7"/>
                  </a:cubicBezTo>
                  <a:cubicBezTo>
                    <a:pt x="143" y="7"/>
                    <a:pt x="143" y="7"/>
                    <a:pt x="143" y="7"/>
                  </a:cubicBezTo>
                  <a:cubicBezTo>
                    <a:pt x="142" y="7"/>
                    <a:pt x="142" y="7"/>
                    <a:pt x="142" y="7"/>
                  </a:cubicBezTo>
                  <a:cubicBezTo>
                    <a:pt x="140" y="8"/>
                    <a:pt x="140" y="8"/>
                    <a:pt x="140" y="8"/>
                  </a:cubicBezTo>
                  <a:cubicBezTo>
                    <a:pt x="138" y="14"/>
                    <a:pt x="138" y="14"/>
                    <a:pt x="138" y="14"/>
                  </a:cubicBezTo>
                  <a:cubicBezTo>
                    <a:pt x="138" y="15"/>
                    <a:pt x="138" y="15"/>
                    <a:pt x="138" y="15"/>
                  </a:cubicBezTo>
                  <a:cubicBezTo>
                    <a:pt x="139" y="15"/>
                    <a:pt x="140" y="14"/>
                    <a:pt x="140" y="14"/>
                  </a:cubicBezTo>
                  <a:cubicBezTo>
                    <a:pt x="141" y="14"/>
                    <a:pt x="141" y="14"/>
                    <a:pt x="141" y="14"/>
                  </a:cubicBezTo>
                  <a:cubicBezTo>
                    <a:pt x="141" y="14"/>
                    <a:pt x="141" y="14"/>
                    <a:pt x="141" y="14"/>
                  </a:cubicBezTo>
                  <a:cubicBezTo>
                    <a:pt x="140" y="15"/>
                    <a:pt x="138" y="17"/>
                    <a:pt x="137" y="17"/>
                  </a:cubicBezTo>
                  <a:cubicBezTo>
                    <a:pt x="136" y="17"/>
                    <a:pt x="135" y="16"/>
                    <a:pt x="136" y="14"/>
                  </a:cubicBezTo>
                  <a:cubicBezTo>
                    <a:pt x="137" y="8"/>
                    <a:pt x="137" y="8"/>
                    <a:pt x="137" y="8"/>
                  </a:cubicBezTo>
                  <a:cubicBezTo>
                    <a:pt x="135" y="8"/>
                    <a:pt x="135" y="8"/>
                    <a:pt x="135" y="8"/>
                  </a:cubicBezTo>
                  <a:cubicBezTo>
                    <a:pt x="135" y="7"/>
                    <a:pt x="135" y="7"/>
                    <a:pt x="135" y="7"/>
                  </a:cubicBezTo>
                  <a:cubicBezTo>
                    <a:pt x="136" y="7"/>
                    <a:pt x="136" y="7"/>
                    <a:pt x="136" y="7"/>
                  </a:cubicBezTo>
                  <a:cubicBezTo>
                    <a:pt x="137" y="7"/>
                    <a:pt x="137" y="7"/>
                    <a:pt x="137" y="7"/>
                  </a:cubicBezTo>
                  <a:cubicBezTo>
                    <a:pt x="138" y="5"/>
                    <a:pt x="138" y="5"/>
                    <a:pt x="138" y="5"/>
                  </a:cubicBezTo>
                  <a:cubicBezTo>
                    <a:pt x="140" y="3"/>
                    <a:pt x="140" y="3"/>
                    <a:pt x="140" y="3"/>
                  </a:cubicBezTo>
                  <a:lnTo>
                    <a:pt x="141" y="3"/>
                  </a:lnTo>
                  <a:close/>
                  <a:moveTo>
                    <a:pt x="143" y="17"/>
                  </a:moveTo>
                  <a:cubicBezTo>
                    <a:pt x="143" y="16"/>
                    <a:pt x="143" y="15"/>
                    <a:pt x="143" y="13"/>
                  </a:cubicBezTo>
                  <a:cubicBezTo>
                    <a:pt x="146" y="2"/>
                    <a:pt x="146" y="2"/>
                    <a:pt x="146" y="2"/>
                  </a:cubicBezTo>
                  <a:cubicBezTo>
                    <a:pt x="146" y="1"/>
                    <a:pt x="146" y="1"/>
                    <a:pt x="145" y="1"/>
                  </a:cubicBezTo>
                  <a:cubicBezTo>
                    <a:pt x="144" y="1"/>
                    <a:pt x="144" y="1"/>
                    <a:pt x="144" y="1"/>
                  </a:cubicBezTo>
                  <a:cubicBezTo>
                    <a:pt x="144" y="1"/>
                    <a:pt x="144" y="1"/>
                    <a:pt x="144" y="1"/>
                  </a:cubicBezTo>
                  <a:cubicBezTo>
                    <a:pt x="146" y="0"/>
                    <a:pt x="148" y="0"/>
                    <a:pt x="148" y="0"/>
                  </a:cubicBezTo>
                  <a:cubicBezTo>
                    <a:pt x="148" y="0"/>
                    <a:pt x="148" y="0"/>
                    <a:pt x="148" y="1"/>
                  </a:cubicBezTo>
                  <a:cubicBezTo>
                    <a:pt x="146" y="10"/>
                    <a:pt x="146" y="10"/>
                    <a:pt x="146" y="10"/>
                  </a:cubicBezTo>
                  <a:cubicBezTo>
                    <a:pt x="146" y="10"/>
                    <a:pt x="146" y="10"/>
                    <a:pt x="146" y="10"/>
                  </a:cubicBezTo>
                  <a:cubicBezTo>
                    <a:pt x="148" y="8"/>
                    <a:pt x="150" y="7"/>
                    <a:pt x="151" y="6"/>
                  </a:cubicBezTo>
                  <a:cubicBezTo>
                    <a:pt x="151" y="6"/>
                    <a:pt x="152" y="6"/>
                    <a:pt x="152" y="6"/>
                  </a:cubicBezTo>
                  <a:cubicBezTo>
                    <a:pt x="153" y="6"/>
                    <a:pt x="153" y="6"/>
                    <a:pt x="153" y="9"/>
                  </a:cubicBezTo>
                  <a:cubicBezTo>
                    <a:pt x="153" y="10"/>
                    <a:pt x="152" y="12"/>
                    <a:pt x="152" y="14"/>
                  </a:cubicBezTo>
                  <a:cubicBezTo>
                    <a:pt x="152" y="15"/>
                    <a:pt x="151" y="15"/>
                    <a:pt x="152" y="15"/>
                  </a:cubicBezTo>
                  <a:cubicBezTo>
                    <a:pt x="152" y="15"/>
                    <a:pt x="153" y="15"/>
                    <a:pt x="153" y="14"/>
                  </a:cubicBezTo>
                  <a:cubicBezTo>
                    <a:pt x="154" y="15"/>
                    <a:pt x="154" y="15"/>
                    <a:pt x="154" y="15"/>
                  </a:cubicBezTo>
                  <a:cubicBezTo>
                    <a:pt x="152" y="16"/>
                    <a:pt x="150" y="17"/>
                    <a:pt x="150" y="17"/>
                  </a:cubicBezTo>
                  <a:cubicBezTo>
                    <a:pt x="149" y="17"/>
                    <a:pt x="149" y="16"/>
                    <a:pt x="149" y="15"/>
                  </a:cubicBezTo>
                  <a:cubicBezTo>
                    <a:pt x="150" y="9"/>
                    <a:pt x="150" y="9"/>
                    <a:pt x="150" y="9"/>
                  </a:cubicBezTo>
                  <a:cubicBezTo>
                    <a:pt x="151" y="8"/>
                    <a:pt x="151" y="8"/>
                    <a:pt x="150" y="8"/>
                  </a:cubicBezTo>
                  <a:cubicBezTo>
                    <a:pt x="149" y="8"/>
                    <a:pt x="147" y="10"/>
                    <a:pt x="146" y="12"/>
                  </a:cubicBezTo>
                  <a:cubicBezTo>
                    <a:pt x="146" y="12"/>
                    <a:pt x="145" y="15"/>
                    <a:pt x="145" y="16"/>
                  </a:cubicBezTo>
                  <a:lnTo>
                    <a:pt x="143" y="17"/>
                  </a:lnTo>
                  <a:close/>
                  <a:moveTo>
                    <a:pt x="164" y="14"/>
                  </a:moveTo>
                  <a:cubicBezTo>
                    <a:pt x="161" y="17"/>
                    <a:pt x="159" y="17"/>
                    <a:pt x="158" y="17"/>
                  </a:cubicBezTo>
                  <a:cubicBezTo>
                    <a:pt x="157" y="17"/>
                    <a:pt x="155" y="16"/>
                    <a:pt x="155" y="13"/>
                  </a:cubicBezTo>
                  <a:cubicBezTo>
                    <a:pt x="155" y="11"/>
                    <a:pt x="156" y="9"/>
                    <a:pt x="158" y="8"/>
                  </a:cubicBezTo>
                  <a:cubicBezTo>
                    <a:pt x="159" y="7"/>
                    <a:pt x="161" y="6"/>
                    <a:pt x="162" y="6"/>
                  </a:cubicBezTo>
                  <a:cubicBezTo>
                    <a:pt x="163" y="6"/>
                    <a:pt x="164" y="7"/>
                    <a:pt x="164" y="8"/>
                  </a:cubicBezTo>
                  <a:cubicBezTo>
                    <a:pt x="164" y="10"/>
                    <a:pt x="160" y="12"/>
                    <a:pt x="158" y="12"/>
                  </a:cubicBezTo>
                  <a:cubicBezTo>
                    <a:pt x="158" y="13"/>
                    <a:pt x="158" y="13"/>
                    <a:pt x="158" y="13"/>
                  </a:cubicBezTo>
                  <a:cubicBezTo>
                    <a:pt x="158" y="14"/>
                    <a:pt x="158" y="15"/>
                    <a:pt x="160" y="15"/>
                  </a:cubicBezTo>
                  <a:cubicBezTo>
                    <a:pt x="161" y="15"/>
                    <a:pt x="162" y="15"/>
                    <a:pt x="163" y="14"/>
                  </a:cubicBezTo>
                  <a:lnTo>
                    <a:pt x="164" y="14"/>
                  </a:lnTo>
                  <a:close/>
                  <a:moveTo>
                    <a:pt x="160" y="7"/>
                  </a:moveTo>
                  <a:cubicBezTo>
                    <a:pt x="159" y="8"/>
                    <a:pt x="158" y="9"/>
                    <a:pt x="158" y="12"/>
                  </a:cubicBezTo>
                  <a:cubicBezTo>
                    <a:pt x="161" y="11"/>
                    <a:pt x="162" y="10"/>
                    <a:pt x="162" y="8"/>
                  </a:cubicBezTo>
                  <a:cubicBezTo>
                    <a:pt x="162" y="7"/>
                    <a:pt x="161" y="7"/>
                    <a:pt x="161" y="7"/>
                  </a:cubicBezTo>
                  <a:cubicBezTo>
                    <a:pt x="161" y="7"/>
                    <a:pt x="160" y="7"/>
                    <a:pt x="160" y="7"/>
                  </a:cubicBezTo>
                  <a:close/>
                  <a:moveTo>
                    <a:pt x="179" y="1"/>
                  </a:moveTo>
                  <a:cubicBezTo>
                    <a:pt x="182" y="1"/>
                    <a:pt x="184" y="2"/>
                    <a:pt x="184" y="5"/>
                  </a:cubicBezTo>
                  <a:cubicBezTo>
                    <a:pt x="184" y="7"/>
                    <a:pt x="183" y="9"/>
                    <a:pt x="180" y="9"/>
                  </a:cubicBezTo>
                  <a:cubicBezTo>
                    <a:pt x="181" y="10"/>
                    <a:pt x="181" y="11"/>
                    <a:pt x="182" y="13"/>
                  </a:cubicBezTo>
                  <a:cubicBezTo>
                    <a:pt x="183" y="14"/>
                    <a:pt x="183" y="15"/>
                    <a:pt x="183" y="15"/>
                  </a:cubicBezTo>
                  <a:cubicBezTo>
                    <a:pt x="184" y="16"/>
                    <a:pt x="184" y="16"/>
                    <a:pt x="185" y="16"/>
                  </a:cubicBezTo>
                  <a:cubicBezTo>
                    <a:pt x="185" y="17"/>
                    <a:pt x="185" y="17"/>
                    <a:pt x="185" y="17"/>
                  </a:cubicBezTo>
                  <a:cubicBezTo>
                    <a:pt x="184" y="17"/>
                    <a:pt x="184" y="17"/>
                    <a:pt x="184" y="17"/>
                  </a:cubicBezTo>
                  <a:cubicBezTo>
                    <a:pt x="182" y="17"/>
                    <a:pt x="181" y="16"/>
                    <a:pt x="180" y="15"/>
                  </a:cubicBezTo>
                  <a:cubicBezTo>
                    <a:pt x="180" y="13"/>
                    <a:pt x="179" y="12"/>
                    <a:pt x="178" y="11"/>
                  </a:cubicBezTo>
                  <a:cubicBezTo>
                    <a:pt x="178" y="10"/>
                    <a:pt x="178" y="10"/>
                    <a:pt x="177" y="10"/>
                  </a:cubicBezTo>
                  <a:cubicBezTo>
                    <a:pt x="176" y="10"/>
                    <a:pt x="176" y="10"/>
                    <a:pt x="176" y="10"/>
                  </a:cubicBezTo>
                  <a:cubicBezTo>
                    <a:pt x="176" y="13"/>
                    <a:pt x="176" y="13"/>
                    <a:pt x="176" y="13"/>
                  </a:cubicBezTo>
                  <a:cubicBezTo>
                    <a:pt x="175" y="16"/>
                    <a:pt x="175" y="16"/>
                    <a:pt x="177" y="16"/>
                  </a:cubicBezTo>
                  <a:cubicBezTo>
                    <a:pt x="177" y="17"/>
                    <a:pt x="177" y="17"/>
                    <a:pt x="177" y="17"/>
                  </a:cubicBezTo>
                  <a:cubicBezTo>
                    <a:pt x="171" y="17"/>
                    <a:pt x="171" y="17"/>
                    <a:pt x="171" y="17"/>
                  </a:cubicBezTo>
                  <a:cubicBezTo>
                    <a:pt x="171" y="16"/>
                    <a:pt x="171" y="16"/>
                    <a:pt x="171" y="16"/>
                  </a:cubicBezTo>
                  <a:cubicBezTo>
                    <a:pt x="173" y="16"/>
                    <a:pt x="173" y="16"/>
                    <a:pt x="173" y="13"/>
                  </a:cubicBezTo>
                  <a:cubicBezTo>
                    <a:pt x="175" y="5"/>
                    <a:pt x="175" y="5"/>
                    <a:pt x="175" y="5"/>
                  </a:cubicBezTo>
                  <a:cubicBezTo>
                    <a:pt x="175" y="2"/>
                    <a:pt x="175" y="2"/>
                    <a:pt x="173" y="2"/>
                  </a:cubicBezTo>
                  <a:cubicBezTo>
                    <a:pt x="173" y="1"/>
                    <a:pt x="173" y="1"/>
                    <a:pt x="173" y="1"/>
                  </a:cubicBezTo>
                  <a:lnTo>
                    <a:pt x="179" y="1"/>
                  </a:lnTo>
                  <a:close/>
                  <a:moveTo>
                    <a:pt x="176" y="9"/>
                  </a:moveTo>
                  <a:cubicBezTo>
                    <a:pt x="177" y="9"/>
                    <a:pt x="177" y="9"/>
                    <a:pt x="177" y="9"/>
                  </a:cubicBezTo>
                  <a:cubicBezTo>
                    <a:pt x="178" y="9"/>
                    <a:pt x="179" y="9"/>
                    <a:pt x="180" y="8"/>
                  </a:cubicBezTo>
                  <a:cubicBezTo>
                    <a:pt x="181" y="8"/>
                    <a:pt x="182" y="6"/>
                    <a:pt x="182" y="5"/>
                  </a:cubicBezTo>
                  <a:cubicBezTo>
                    <a:pt x="182" y="3"/>
                    <a:pt x="181" y="2"/>
                    <a:pt x="179" y="2"/>
                  </a:cubicBezTo>
                  <a:cubicBezTo>
                    <a:pt x="178" y="2"/>
                    <a:pt x="178" y="2"/>
                    <a:pt x="178" y="2"/>
                  </a:cubicBezTo>
                  <a:cubicBezTo>
                    <a:pt x="178" y="2"/>
                    <a:pt x="178" y="3"/>
                    <a:pt x="178" y="3"/>
                  </a:cubicBezTo>
                  <a:lnTo>
                    <a:pt x="176" y="9"/>
                  </a:lnTo>
                  <a:close/>
                  <a:moveTo>
                    <a:pt x="196" y="9"/>
                  </a:moveTo>
                  <a:cubicBezTo>
                    <a:pt x="196" y="12"/>
                    <a:pt x="195" y="14"/>
                    <a:pt x="194" y="15"/>
                  </a:cubicBezTo>
                  <a:cubicBezTo>
                    <a:pt x="193" y="16"/>
                    <a:pt x="191" y="17"/>
                    <a:pt x="190" y="17"/>
                  </a:cubicBezTo>
                  <a:cubicBezTo>
                    <a:pt x="187" y="17"/>
                    <a:pt x="187" y="15"/>
                    <a:pt x="187" y="13"/>
                  </a:cubicBezTo>
                  <a:cubicBezTo>
                    <a:pt x="187" y="10"/>
                    <a:pt x="188" y="8"/>
                    <a:pt x="190" y="7"/>
                  </a:cubicBezTo>
                  <a:cubicBezTo>
                    <a:pt x="191" y="6"/>
                    <a:pt x="192" y="6"/>
                    <a:pt x="193" y="6"/>
                  </a:cubicBezTo>
                  <a:cubicBezTo>
                    <a:pt x="195" y="6"/>
                    <a:pt x="196" y="8"/>
                    <a:pt x="196" y="9"/>
                  </a:cubicBezTo>
                  <a:close/>
                  <a:moveTo>
                    <a:pt x="191" y="7"/>
                  </a:moveTo>
                  <a:cubicBezTo>
                    <a:pt x="191" y="8"/>
                    <a:pt x="189" y="9"/>
                    <a:pt x="189" y="13"/>
                  </a:cubicBezTo>
                  <a:cubicBezTo>
                    <a:pt x="189" y="15"/>
                    <a:pt x="190" y="16"/>
                    <a:pt x="191" y="16"/>
                  </a:cubicBezTo>
                  <a:cubicBezTo>
                    <a:pt x="191" y="16"/>
                    <a:pt x="191" y="16"/>
                    <a:pt x="191" y="16"/>
                  </a:cubicBezTo>
                  <a:cubicBezTo>
                    <a:pt x="192" y="16"/>
                    <a:pt x="194" y="13"/>
                    <a:pt x="194" y="10"/>
                  </a:cubicBezTo>
                  <a:cubicBezTo>
                    <a:pt x="194" y="8"/>
                    <a:pt x="193" y="7"/>
                    <a:pt x="192" y="7"/>
                  </a:cubicBezTo>
                  <a:cubicBezTo>
                    <a:pt x="192" y="7"/>
                    <a:pt x="192" y="7"/>
                    <a:pt x="191" y="7"/>
                  </a:cubicBezTo>
                  <a:close/>
                  <a:moveTo>
                    <a:pt x="206" y="14"/>
                  </a:moveTo>
                  <a:cubicBezTo>
                    <a:pt x="204" y="16"/>
                    <a:pt x="202" y="17"/>
                    <a:pt x="201" y="17"/>
                  </a:cubicBezTo>
                  <a:cubicBezTo>
                    <a:pt x="199" y="17"/>
                    <a:pt x="198" y="16"/>
                    <a:pt x="198" y="14"/>
                  </a:cubicBezTo>
                  <a:cubicBezTo>
                    <a:pt x="198" y="12"/>
                    <a:pt x="199" y="9"/>
                    <a:pt x="201" y="8"/>
                  </a:cubicBezTo>
                  <a:cubicBezTo>
                    <a:pt x="202" y="7"/>
                    <a:pt x="203" y="6"/>
                    <a:pt x="205" y="6"/>
                  </a:cubicBezTo>
                  <a:cubicBezTo>
                    <a:pt x="206" y="6"/>
                    <a:pt x="207" y="7"/>
                    <a:pt x="207" y="7"/>
                  </a:cubicBezTo>
                  <a:cubicBezTo>
                    <a:pt x="207" y="8"/>
                    <a:pt x="206" y="8"/>
                    <a:pt x="206" y="8"/>
                  </a:cubicBezTo>
                  <a:cubicBezTo>
                    <a:pt x="206" y="9"/>
                    <a:pt x="205" y="9"/>
                    <a:pt x="205" y="8"/>
                  </a:cubicBezTo>
                  <a:cubicBezTo>
                    <a:pt x="204" y="8"/>
                    <a:pt x="204" y="7"/>
                    <a:pt x="203" y="7"/>
                  </a:cubicBezTo>
                  <a:cubicBezTo>
                    <a:pt x="203" y="7"/>
                    <a:pt x="202" y="8"/>
                    <a:pt x="202" y="9"/>
                  </a:cubicBezTo>
                  <a:cubicBezTo>
                    <a:pt x="201" y="10"/>
                    <a:pt x="201" y="11"/>
                    <a:pt x="201" y="13"/>
                  </a:cubicBezTo>
                  <a:cubicBezTo>
                    <a:pt x="201" y="15"/>
                    <a:pt x="201" y="15"/>
                    <a:pt x="202" y="15"/>
                  </a:cubicBezTo>
                  <a:cubicBezTo>
                    <a:pt x="203" y="15"/>
                    <a:pt x="205" y="14"/>
                    <a:pt x="205" y="14"/>
                  </a:cubicBezTo>
                  <a:lnTo>
                    <a:pt x="206" y="14"/>
                  </a:lnTo>
                  <a:close/>
                  <a:moveTo>
                    <a:pt x="207" y="17"/>
                  </a:moveTo>
                  <a:cubicBezTo>
                    <a:pt x="208" y="16"/>
                    <a:pt x="208" y="15"/>
                    <a:pt x="208" y="13"/>
                  </a:cubicBezTo>
                  <a:cubicBezTo>
                    <a:pt x="210" y="2"/>
                    <a:pt x="210" y="2"/>
                    <a:pt x="210" y="2"/>
                  </a:cubicBezTo>
                  <a:cubicBezTo>
                    <a:pt x="210" y="1"/>
                    <a:pt x="210" y="1"/>
                    <a:pt x="210" y="1"/>
                  </a:cubicBezTo>
                  <a:cubicBezTo>
                    <a:pt x="208" y="1"/>
                    <a:pt x="208" y="1"/>
                    <a:pt x="208" y="1"/>
                  </a:cubicBezTo>
                  <a:cubicBezTo>
                    <a:pt x="208" y="1"/>
                    <a:pt x="208" y="1"/>
                    <a:pt x="208" y="1"/>
                  </a:cubicBezTo>
                  <a:cubicBezTo>
                    <a:pt x="210" y="0"/>
                    <a:pt x="213" y="0"/>
                    <a:pt x="213" y="0"/>
                  </a:cubicBezTo>
                  <a:cubicBezTo>
                    <a:pt x="213" y="0"/>
                    <a:pt x="213" y="0"/>
                    <a:pt x="213" y="1"/>
                  </a:cubicBezTo>
                  <a:cubicBezTo>
                    <a:pt x="211" y="10"/>
                    <a:pt x="211" y="10"/>
                    <a:pt x="211" y="10"/>
                  </a:cubicBezTo>
                  <a:cubicBezTo>
                    <a:pt x="211" y="10"/>
                    <a:pt x="211" y="10"/>
                    <a:pt x="211" y="10"/>
                  </a:cubicBezTo>
                  <a:cubicBezTo>
                    <a:pt x="213" y="8"/>
                    <a:pt x="214" y="7"/>
                    <a:pt x="215" y="6"/>
                  </a:cubicBezTo>
                  <a:cubicBezTo>
                    <a:pt x="216" y="6"/>
                    <a:pt x="216" y="6"/>
                    <a:pt x="217" y="6"/>
                  </a:cubicBezTo>
                  <a:cubicBezTo>
                    <a:pt x="217" y="6"/>
                    <a:pt x="218" y="6"/>
                    <a:pt x="218" y="9"/>
                  </a:cubicBezTo>
                  <a:cubicBezTo>
                    <a:pt x="217" y="10"/>
                    <a:pt x="217" y="12"/>
                    <a:pt x="216" y="14"/>
                  </a:cubicBezTo>
                  <a:cubicBezTo>
                    <a:pt x="216" y="15"/>
                    <a:pt x="216" y="15"/>
                    <a:pt x="216" y="15"/>
                  </a:cubicBezTo>
                  <a:cubicBezTo>
                    <a:pt x="217" y="15"/>
                    <a:pt x="217" y="15"/>
                    <a:pt x="218" y="14"/>
                  </a:cubicBezTo>
                  <a:cubicBezTo>
                    <a:pt x="218" y="15"/>
                    <a:pt x="218" y="15"/>
                    <a:pt x="218" y="15"/>
                  </a:cubicBezTo>
                  <a:cubicBezTo>
                    <a:pt x="217" y="16"/>
                    <a:pt x="215" y="17"/>
                    <a:pt x="214" y="17"/>
                  </a:cubicBezTo>
                  <a:cubicBezTo>
                    <a:pt x="214" y="17"/>
                    <a:pt x="213" y="16"/>
                    <a:pt x="214" y="15"/>
                  </a:cubicBezTo>
                  <a:cubicBezTo>
                    <a:pt x="215" y="9"/>
                    <a:pt x="215" y="9"/>
                    <a:pt x="215" y="9"/>
                  </a:cubicBezTo>
                  <a:cubicBezTo>
                    <a:pt x="215" y="8"/>
                    <a:pt x="215" y="8"/>
                    <a:pt x="215" y="8"/>
                  </a:cubicBezTo>
                  <a:cubicBezTo>
                    <a:pt x="214" y="8"/>
                    <a:pt x="212" y="10"/>
                    <a:pt x="211" y="12"/>
                  </a:cubicBezTo>
                  <a:cubicBezTo>
                    <a:pt x="211" y="12"/>
                    <a:pt x="210" y="15"/>
                    <a:pt x="210" y="16"/>
                  </a:cubicBezTo>
                  <a:lnTo>
                    <a:pt x="207" y="17"/>
                  </a:lnTo>
                  <a:close/>
                  <a:moveTo>
                    <a:pt x="228" y="14"/>
                  </a:moveTo>
                  <a:cubicBezTo>
                    <a:pt x="226" y="17"/>
                    <a:pt x="224" y="17"/>
                    <a:pt x="223" y="17"/>
                  </a:cubicBezTo>
                  <a:cubicBezTo>
                    <a:pt x="222" y="17"/>
                    <a:pt x="220" y="16"/>
                    <a:pt x="220" y="13"/>
                  </a:cubicBezTo>
                  <a:cubicBezTo>
                    <a:pt x="220" y="11"/>
                    <a:pt x="221" y="9"/>
                    <a:pt x="223" y="8"/>
                  </a:cubicBezTo>
                  <a:cubicBezTo>
                    <a:pt x="224" y="7"/>
                    <a:pt x="225" y="6"/>
                    <a:pt x="227" y="6"/>
                  </a:cubicBezTo>
                  <a:cubicBezTo>
                    <a:pt x="228" y="6"/>
                    <a:pt x="229" y="7"/>
                    <a:pt x="229" y="8"/>
                  </a:cubicBezTo>
                  <a:cubicBezTo>
                    <a:pt x="229" y="10"/>
                    <a:pt x="225" y="12"/>
                    <a:pt x="223" y="12"/>
                  </a:cubicBezTo>
                  <a:cubicBezTo>
                    <a:pt x="223" y="13"/>
                    <a:pt x="223" y="13"/>
                    <a:pt x="223" y="13"/>
                  </a:cubicBezTo>
                  <a:cubicBezTo>
                    <a:pt x="223" y="14"/>
                    <a:pt x="223" y="15"/>
                    <a:pt x="224" y="15"/>
                  </a:cubicBezTo>
                  <a:cubicBezTo>
                    <a:pt x="225" y="15"/>
                    <a:pt x="226" y="15"/>
                    <a:pt x="228" y="14"/>
                  </a:cubicBezTo>
                  <a:close/>
                  <a:moveTo>
                    <a:pt x="225" y="7"/>
                  </a:moveTo>
                  <a:cubicBezTo>
                    <a:pt x="224" y="8"/>
                    <a:pt x="223" y="9"/>
                    <a:pt x="223" y="12"/>
                  </a:cubicBezTo>
                  <a:cubicBezTo>
                    <a:pt x="226" y="11"/>
                    <a:pt x="227" y="10"/>
                    <a:pt x="227" y="8"/>
                  </a:cubicBezTo>
                  <a:cubicBezTo>
                    <a:pt x="227" y="7"/>
                    <a:pt x="226" y="7"/>
                    <a:pt x="226" y="7"/>
                  </a:cubicBezTo>
                  <a:cubicBezTo>
                    <a:pt x="225" y="7"/>
                    <a:pt x="225" y="7"/>
                    <a:pt x="225" y="7"/>
                  </a:cubicBezTo>
                  <a:close/>
                  <a:moveTo>
                    <a:pt x="250" y="5"/>
                  </a:moveTo>
                  <a:cubicBezTo>
                    <a:pt x="250" y="2"/>
                    <a:pt x="248" y="2"/>
                    <a:pt x="246" y="2"/>
                  </a:cubicBezTo>
                  <a:cubicBezTo>
                    <a:pt x="242" y="2"/>
                    <a:pt x="239" y="6"/>
                    <a:pt x="239" y="10"/>
                  </a:cubicBezTo>
                  <a:cubicBezTo>
                    <a:pt x="239" y="14"/>
                    <a:pt x="241" y="16"/>
                    <a:pt x="244" y="16"/>
                  </a:cubicBezTo>
                  <a:cubicBezTo>
                    <a:pt x="245" y="16"/>
                    <a:pt x="246" y="16"/>
                    <a:pt x="247" y="15"/>
                  </a:cubicBezTo>
                  <a:cubicBezTo>
                    <a:pt x="247" y="12"/>
                    <a:pt x="247" y="12"/>
                    <a:pt x="247" y="12"/>
                  </a:cubicBezTo>
                  <a:cubicBezTo>
                    <a:pt x="247" y="11"/>
                    <a:pt x="247" y="11"/>
                    <a:pt x="245" y="10"/>
                  </a:cubicBezTo>
                  <a:cubicBezTo>
                    <a:pt x="245" y="10"/>
                    <a:pt x="245" y="10"/>
                    <a:pt x="245" y="10"/>
                  </a:cubicBezTo>
                  <a:cubicBezTo>
                    <a:pt x="251" y="10"/>
                    <a:pt x="251" y="10"/>
                    <a:pt x="251" y="10"/>
                  </a:cubicBezTo>
                  <a:cubicBezTo>
                    <a:pt x="251" y="10"/>
                    <a:pt x="251" y="10"/>
                    <a:pt x="251" y="10"/>
                  </a:cubicBezTo>
                  <a:cubicBezTo>
                    <a:pt x="250" y="10"/>
                    <a:pt x="250" y="11"/>
                    <a:pt x="250" y="12"/>
                  </a:cubicBezTo>
                  <a:cubicBezTo>
                    <a:pt x="249" y="14"/>
                    <a:pt x="249" y="14"/>
                    <a:pt x="249" y="14"/>
                  </a:cubicBezTo>
                  <a:cubicBezTo>
                    <a:pt x="249" y="15"/>
                    <a:pt x="249" y="16"/>
                    <a:pt x="249" y="16"/>
                  </a:cubicBezTo>
                  <a:cubicBezTo>
                    <a:pt x="247" y="17"/>
                    <a:pt x="246" y="17"/>
                    <a:pt x="244" y="17"/>
                  </a:cubicBezTo>
                  <a:cubicBezTo>
                    <a:pt x="240" y="17"/>
                    <a:pt x="237" y="15"/>
                    <a:pt x="237" y="10"/>
                  </a:cubicBezTo>
                  <a:cubicBezTo>
                    <a:pt x="237" y="5"/>
                    <a:pt x="241" y="1"/>
                    <a:pt x="247" y="1"/>
                  </a:cubicBezTo>
                  <a:cubicBezTo>
                    <a:pt x="249" y="1"/>
                    <a:pt x="250" y="1"/>
                    <a:pt x="251" y="1"/>
                  </a:cubicBezTo>
                  <a:cubicBezTo>
                    <a:pt x="251" y="2"/>
                    <a:pt x="251" y="4"/>
                    <a:pt x="251" y="5"/>
                  </a:cubicBezTo>
                  <a:lnTo>
                    <a:pt x="250" y="5"/>
                  </a:lnTo>
                  <a:close/>
                  <a:moveTo>
                    <a:pt x="252" y="8"/>
                  </a:moveTo>
                  <a:cubicBezTo>
                    <a:pt x="254" y="7"/>
                    <a:pt x="255" y="6"/>
                    <a:pt x="256" y="6"/>
                  </a:cubicBezTo>
                  <a:cubicBezTo>
                    <a:pt x="257" y="6"/>
                    <a:pt x="257" y="7"/>
                    <a:pt x="257" y="8"/>
                  </a:cubicBezTo>
                  <a:cubicBezTo>
                    <a:pt x="256" y="10"/>
                    <a:pt x="256" y="10"/>
                    <a:pt x="256" y="10"/>
                  </a:cubicBezTo>
                  <a:cubicBezTo>
                    <a:pt x="256" y="10"/>
                    <a:pt x="256" y="10"/>
                    <a:pt x="256" y="10"/>
                  </a:cubicBezTo>
                  <a:cubicBezTo>
                    <a:pt x="257" y="7"/>
                    <a:pt x="259" y="6"/>
                    <a:pt x="259" y="6"/>
                  </a:cubicBezTo>
                  <a:cubicBezTo>
                    <a:pt x="260" y="6"/>
                    <a:pt x="260" y="6"/>
                    <a:pt x="261" y="7"/>
                  </a:cubicBezTo>
                  <a:cubicBezTo>
                    <a:pt x="261" y="7"/>
                    <a:pt x="261" y="7"/>
                    <a:pt x="261" y="8"/>
                  </a:cubicBezTo>
                  <a:cubicBezTo>
                    <a:pt x="260" y="8"/>
                    <a:pt x="260" y="8"/>
                    <a:pt x="260" y="9"/>
                  </a:cubicBezTo>
                  <a:cubicBezTo>
                    <a:pt x="260" y="9"/>
                    <a:pt x="259" y="9"/>
                    <a:pt x="259" y="9"/>
                  </a:cubicBezTo>
                  <a:cubicBezTo>
                    <a:pt x="259" y="8"/>
                    <a:pt x="259" y="8"/>
                    <a:pt x="258" y="8"/>
                  </a:cubicBezTo>
                  <a:cubicBezTo>
                    <a:pt x="258" y="8"/>
                    <a:pt x="258" y="8"/>
                    <a:pt x="257" y="9"/>
                  </a:cubicBezTo>
                  <a:cubicBezTo>
                    <a:pt x="257" y="10"/>
                    <a:pt x="256" y="11"/>
                    <a:pt x="256" y="12"/>
                  </a:cubicBezTo>
                  <a:cubicBezTo>
                    <a:pt x="256" y="14"/>
                    <a:pt x="255" y="15"/>
                    <a:pt x="255" y="16"/>
                  </a:cubicBezTo>
                  <a:cubicBezTo>
                    <a:pt x="255" y="16"/>
                    <a:pt x="255" y="16"/>
                    <a:pt x="255" y="16"/>
                  </a:cubicBezTo>
                  <a:cubicBezTo>
                    <a:pt x="253" y="17"/>
                    <a:pt x="253" y="17"/>
                    <a:pt x="253" y="17"/>
                  </a:cubicBezTo>
                  <a:cubicBezTo>
                    <a:pt x="253" y="16"/>
                    <a:pt x="253" y="14"/>
                    <a:pt x="253" y="13"/>
                  </a:cubicBezTo>
                  <a:cubicBezTo>
                    <a:pt x="254" y="9"/>
                    <a:pt x="254" y="9"/>
                    <a:pt x="254" y="9"/>
                  </a:cubicBezTo>
                  <a:cubicBezTo>
                    <a:pt x="254" y="8"/>
                    <a:pt x="254" y="8"/>
                    <a:pt x="254" y="8"/>
                  </a:cubicBezTo>
                  <a:cubicBezTo>
                    <a:pt x="254" y="8"/>
                    <a:pt x="253" y="9"/>
                    <a:pt x="253" y="9"/>
                  </a:cubicBezTo>
                  <a:lnTo>
                    <a:pt x="252" y="8"/>
                  </a:lnTo>
                  <a:close/>
                  <a:moveTo>
                    <a:pt x="271" y="9"/>
                  </a:moveTo>
                  <a:cubicBezTo>
                    <a:pt x="271" y="12"/>
                    <a:pt x="270" y="14"/>
                    <a:pt x="268" y="15"/>
                  </a:cubicBezTo>
                  <a:cubicBezTo>
                    <a:pt x="267" y="16"/>
                    <a:pt x="266" y="17"/>
                    <a:pt x="264" y="17"/>
                  </a:cubicBezTo>
                  <a:cubicBezTo>
                    <a:pt x="262" y="17"/>
                    <a:pt x="261" y="15"/>
                    <a:pt x="261" y="13"/>
                  </a:cubicBezTo>
                  <a:cubicBezTo>
                    <a:pt x="261" y="10"/>
                    <a:pt x="263" y="8"/>
                    <a:pt x="264" y="7"/>
                  </a:cubicBezTo>
                  <a:cubicBezTo>
                    <a:pt x="266" y="6"/>
                    <a:pt x="267" y="6"/>
                    <a:pt x="267" y="6"/>
                  </a:cubicBezTo>
                  <a:cubicBezTo>
                    <a:pt x="270" y="6"/>
                    <a:pt x="271" y="8"/>
                    <a:pt x="271" y="9"/>
                  </a:cubicBezTo>
                  <a:close/>
                  <a:moveTo>
                    <a:pt x="266" y="7"/>
                  </a:moveTo>
                  <a:cubicBezTo>
                    <a:pt x="265" y="8"/>
                    <a:pt x="264" y="9"/>
                    <a:pt x="264" y="13"/>
                  </a:cubicBezTo>
                  <a:cubicBezTo>
                    <a:pt x="264" y="15"/>
                    <a:pt x="264" y="16"/>
                    <a:pt x="265" y="16"/>
                  </a:cubicBezTo>
                  <a:cubicBezTo>
                    <a:pt x="266" y="16"/>
                    <a:pt x="266" y="16"/>
                    <a:pt x="266" y="16"/>
                  </a:cubicBezTo>
                  <a:cubicBezTo>
                    <a:pt x="267" y="16"/>
                    <a:pt x="268" y="13"/>
                    <a:pt x="268" y="10"/>
                  </a:cubicBezTo>
                  <a:cubicBezTo>
                    <a:pt x="268" y="8"/>
                    <a:pt x="268" y="7"/>
                    <a:pt x="267" y="7"/>
                  </a:cubicBezTo>
                  <a:cubicBezTo>
                    <a:pt x="266" y="7"/>
                    <a:pt x="266" y="7"/>
                    <a:pt x="266" y="7"/>
                  </a:cubicBezTo>
                  <a:close/>
                  <a:moveTo>
                    <a:pt x="273" y="8"/>
                  </a:moveTo>
                  <a:cubicBezTo>
                    <a:pt x="274" y="7"/>
                    <a:pt x="276" y="6"/>
                    <a:pt x="277" y="6"/>
                  </a:cubicBezTo>
                  <a:cubicBezTo>
                    <a:pt x="277" y="6"/>
                    <a:pt x="278" y="7"/>
                    <a:pt x="277" y="8"/>
                  </a:cubicBezTo>
                  <a:cubicBezTo>
                    <a:pt x="276" y="13"/>
                    <a:pt x="276" y="13"/>
                    <a:pt x="276" y="13"/>
                  </a:cubicBezTo>
                  <a:cubicBezTo>
                    <a:pt x="276" y="15"/>
                    <a:pt x="276" y="15"/>
                    <a:pt x="276" y="15"/>
                  </a:cubicBezTo>
                  <a:cubicBezTo>
                    <a:pt x="277" y="15"/>
                    <a:pt x="278" y="14"/>
                    <a:pt x="278" y="13"/>
                  </a:cubicBezTo>
                  <a:cubicBezTo>
                    <a:pt x="279" y="13"/>
                    <a:pt x="280" y="11"/>
                    <a:pt x="280" y="10"/>
                  </a:cubicBezTo>
                  <a:cubicBezTo>
                    <a:pt x="281" y="10"/>
                    <a:pt x="281" y="8"/>
                    <a:pt x="281" y="7"/>
                  </a:cubicBezTo>
                  <a:cubicBezTo>
                    <a:pt x="283" y="6"/>
                    <a:pt x="283" y="6"/>
                    <a:pt x="283" y="6"/>
                  </a:cubicBezTo>
                  <a:cubicBezTo>
                    <a:pt x="284" y="6"/>
                    <a:pt x="284" y="6"/>
                    <a:pt x="284" y="6"/>
                  </a:cubicBezTo>
                  <a:cubicBezTo>
                    <a:pt x="283" y="9"/>
                    <a:pt x="283" y="12"/>
                    <a:pt x="282" y="14"/>
                  </a:cubicBezTo>
                  <a:cubicBezTo>
                    <a:pt x="282" y="15"/>
                    <a:pt x="282" y="15"/>
                    <a:pt x="282" y="15"/>
                  </a:cubicBezTo>
                  <a:cubicBezTo>
                    <a:pt x="282" y="15"/>
                    <a:pt x="283" y="15"/>
                    <a:pt x="284" y="14"/>
                  </a:cubicBezTo>
                  <a:cubicBezTo>
                    <a:pt x="284" y="15"/>
                    <a:pt x="284" y="15"/>
                    <a:pt x="284" y="15"/>
                  </a:cubicBezTo>
                  <a:cubicBezTo>
                    <a:pt x="283" y="16"/>
                    <a:pt x="281" y="17"/>
                    <a:pt x="280" y="17"/>
                  </a:cubicBezTo>
                  <a:cubicBezTo>
                    <a:pt x="279" y="17"/>
                    <a:pt x="279" y="16"/>
                    <a:pt x="280" y="15"/>
                  </a:cubicBezTo>
                  <a:cubicBezTo>
                    <a:pt x="280" y="13"/>
                    <a:pt x="280" y="13"/>
                    <a:pt x="280" y="13"/>
                  </a:cubicBezTo>
                  <a:cubicBezTo>
                    <a:pt x="280" y="13"/>
                    <a:pt x="280" y="13"/>
                    <a:pt x="280" y="13"/>
                  </a:cubicBezTo>
                  <a:cubicBezTo>
                    <a:pt x="279" y="14"/>
                    <a:pt x="277" y="16"/>
                    <a:pt x="276" y="16"/>
                  </a:cubicBezTo>
                  <a:cubicBezTo>
                    <a:pt x="276" y="17"/>
                    <a:pt x="275" y="17"/>
                    <a:pt x="274" y="17"/>
                  </a:cubicBezTo>
                  <a:cubicBezTo>
                    <a:pt x="274" y="17"/>
                    <a:pt x="273" y="17"/>
                    <a:pt x="274" y="14"/>
                  </a:cubicBezTo>
                  <a:cubicBezTo>
                    <a:pt x="275" y="9"/>
                    <a:pt x="275" y="9"/>
                    <a:pt x="275" y="9"/>
                  </a:cubicBezTo>
                  <a:cubicBezTo>
                    <a:pt x="275" y="8"/>
                    <a:pt x="275" y="8"/>
                    <a:pt x="275" y="8"/>
                  </a:cubicBezTo>
                  <a:cubicBezTo>
                    <a:pt x="274" y="8"/>
                    <a:pt x="274" y="9"/>
                    <a:pt x="273" y="9"/>
                  </a:cubicBezTo>
                  <a:lnTo>
                    <a:pt x="273" y="8"/>
                  </a:lnTo>
                  <a:close/>
                  <a:moveTo>
                    <a:pt x="290" y="6"/>
                  </a:moveTo>
                  <a:cubicBezTo>
                    <a:pt x="291" y="6"/>
                    <a:pt x="292" y="6"/>
                    <a:pt x="293" y="6"/>
                  </a:cubicBezTo>
                  <a:cubicBezTo>
                    <a:pt x="295" y="6"/>
                    <a:pt x="296" y="7"/>
                    <a:pt x="296" y="9"/>
                  </a:cubicBezTo>
                  <a:cubicBezTo>
                    <a:pt x="296" y="11"/>
                    <a:pt x="296" y="13"/>
                    <a:pt x="294" y="14"/>
                  </a:cubicBezTo>
                  <a:cubicBezTo>
                    <a:pt x="293" y="16"/>
                    <a:pt x="291" y="17"/>
                    <a:pt x="290" y="17"/>
                  </a:cubicBezTo>
                  <a:cubicBezTo>
                    <a:pt x="289" y="17"/>
                    <a:pt x="289" y="17"/>
                    <a:pt x="288" y="17"/>
                  </a:cubicBezTo>
                  <a:cubicBezTo>
                    <a:pt x="288" y="20"/>
                    <a:pt x="288" y="20"/>
                    <a:pt x="288" y="20"/>
                  </a:cubicBezTo>
                  <a:cubicBezTo>
                    <a:pt x="288" y="21"/>
                    <a:pt x="288" y="21"/>
                    <a:pt x="288" y="21"/>
                  </a:cubicBezTo>
                  <a:cubicBezTo>
                    <a:pt x="290" y="21"/>
                    <a:pt x="290" y="21"/>
                    <a:pt x="290" y="21"/>
                  </a:cubicBezTo>
                  <a:cubicBezTo>
                    <a:pt x="290" y="22"/>
                    <a:pt x="290" y="22"/>
                    <a:pt x="290" y="22"/>
                  </a:cubicBezTo>
                  <a:cubicBezTo>
                    <a:pt x="283" y="22"/>
                    <a:pt x="283" y="22"/>
                    <a:pt x="283" y="22"/>
                  </a:cubicBezTo>
                  <a:cubicBezTo>
                    <a:pt x="283" y="22"/>
                    <a:pt x="283" y="22"/>
                    <a:pt x="283" y="22"/>
                  </a:cubicBezTo>
                  <a:cubicBezTo>
                    <a:pt x="285" y="22"/>
                    <a:pt x="285" y="21"/>
                    <a:pt x="285" y="20"/>
                  </a:cubicBezTo>
                  <a:cubicBezTo>
                    <a:pt x="288" y="8"/>
                    <a:pt x="288" y="8"/>
                    <a:pt x="288" y="8"/>
                  </a:cubicBezTo>
                  <a:cubicBezTo>
                    <a:pt x="287" y="8"/>
                    <a:pt x="287" y="8"/>
                    <a:pt x="286" y="8"/>
                  </a:cubicBezTo>
                  <a:cubicBezTo>
                    <a:pt x="286" y="8"/>
                    <a:pt x="286" y="8"/>
                    <a:pt x="286" y="8"/>
                  </a:cubicBezTo>
                  <a:cubicBezTo>
                    <a:pt x="287" y="7"/>
                    <a:pt x="287" y="7"/>
                    <a:pt x="288" y="7"/>
                  </a:cubicBezTo>
                  <a:cubicBezTo>
                    <a:pt x="288" y="6"/>
                    <a:pt x="288" y="6"/>
                    <a:pt x="288" y="6"/>
                  </a:cubicBezTo>
                  <a:cubicBezTo>
                    <a:pt x="289" y="5"/>
                    <a:pt x="290" y="5"/>
                    <a:pt x="291" y="4"/>
                  </a:cubicBezTo>
                  <a:cubicBezTo>
                    <a:pt x="291" y="5"/>
                    <a:pt x="291" y="5"/>
                    <a:pt x="291" y="5"/>
                  </a:cubicBezTo>
                  <a:lnTo>
                    <a:pt x="290" y="6"/>
                  </a:lnTo>
                  <a:close/>
                  <a:moveTo>
                    <a:pt x="289" y="15"/>
                  </a:moveTo>
                  <a:cubicBezTo>
                    <a:pt x="289" y="16"/>
                    <a:pt x="289" y="16"/>
                    <a:pt x="290" y="16"/>
                  </a:cubicBezTo>
                  <a:cubicBezTo>
                    <a:pt x="292" y="16"/>
                    <a:pt x="294" y="13"/>
                    <a:pt x="294" y="10"/>
                  </a:cubicBezTo>
                  <a:cubicBezTo>
                    <a:pt x="294" y="8"/>
                    <a:pt x="293" y="7"/>
                    <a:pt x="292" y="7"/>
                  </a:cubicBezTo>
                  <a:cubicBezTo>
                    <a:pt x="291" y="7"/>
                    <a:pt x="291" y="7"/>
                    <a:pt x="290" y="7"/>
                  </a:cubicBezTo>
                  <a:lnTo>
                    <a:pt x="289" y="15"/>
                  </a:lnTo>
                  <a:close/>
                </a:path>
              </a:pathLst>
            </a:custGeom>
            <a:solidFill>
              <a:srgbClr val="2528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gr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notes"/>
          <p:cNvSpPr>
            <a:spLocks noGrp="1" noRot="1" noChangeAspect="1"/>
          </p:cNvSpPr>
          <p:nvPr>
            <p:ph type="sldImg" idx="2"/>
          </p:nvPr>
        </p:nvSpPr>
        <p:spPr>
          <a:xfrm>
            <a:off x="685800" y="6731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notes"/>
          <p:cNvSpPr txBox="1">
            <a:spLocks noGrp="1"/>
          </p:cNvSpPr>
          <p:nvPr>
            <p:ph type="body" idx="1"/>
          </p:nvPr>
        </p:nvSpPr>
        <p:spPr>
          <a:xfrm>
            <a:off x="685800" y="3930631"/>
            <a:ext cx="5486400" cy="45402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None/>
            </a:pPr>
            <a:endParaRPr dirty="0">
              <a:latin typeface="Gene Sans"/>
              <a:ea typeface="Gene Sans"/>
              <a:cs typeface="Gene Sans"/>
              <a:sym typeface="Gene Sans"/>
            </a:endParaRPr>
          </a:p>
        </p:txBody>
      </p:sp>
      <p:sp>
        <p:nvSpPr>
          <p:cNvPr id="1023" name="Google Shape;1023;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extLst>
      <p:ext uri="{BB962C8B-B14F-4D97-AF65-F5344CB8AC3E}">
        <p14:creationId xmlns:p14="http://schemas.microsoft.com/office/powerpoint/2010/main" val="354023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26cd72a8c5_0_93:notes"/>
          <p:cNvSpPr>
            <a:spLocks noGrp="1" noRot="1" noChangeAspect="1"/>
          </p:cNvSpPr>
          <p:nvPr>
            <p:ph type="sldImg" idx="2"/>
          </p:nvPr>
        </p:nvSpPr>
        <p:spPr>
          <a:xfrm>
            <a:off x="576263" y="795338"/>
            <a:ext cx="5705475" cy="3209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89" name="Google Shape;689;g126cd72a8c5_0_93:notes"/>
          <p:cNvSpPr txBox="1">
            <a:spLocks noGrp="1"/>
          </p:cNvSpPr>
          <p:nvPr>
            <p:ph type="body" idx="1"/>
          </p:nvPr>
        </p:nvSpPr>
        <p:spPr>
          <a:xfrm>
            <a:off x="914400" y="4341141"/>
            <a:ext cx="5029200" cy="4224000"/>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SzPts val="1400"/>
              <a:buNone/>
            </a:pPr>
            <a:r>
              <a:rPr lang="en-US"/>
              <a:t>Simple example of how health equity plays a role in many decisions represents a recent US HTA discussion with ICER on how a new treatment in multiple myeloma would impact health equity</a:t>
            </a:r>
            <a:endParaRPr/>
          </a:p>
          <a:p>
            <a:pPr marL="0" lvl="0" indent="0" algn="l" rtl="0">
              <a:lnSpc>
                <a:spcPct val="100000"/>
              </a:lnSpc>
              <a:spcBef>
                <a:spcPts val="360"/>
              </a:spcBef>
              <a:spcAft>
                <a:spcPts val="0"/>
              </a:spcAft>
              <a:buSzPts val="1400"/>
              <a:buNone/>
            </a:pPr>
            <a:r>
              <a:rPr lang="en-US"/>
              <a:t>We can do better; we can generate and use data to inform our understanding of health equity impacts </a:t>
            </a:r>
          </a:p>
          <a:p>
            <a:pPr marL="0" lvl="0" indent="0" algn="l" rtl="0">
              <a:lnSpc>
                <a:spcPct val="100000"/>
              </a:lnSpc>
              <a:spcBef>
                <a:spcPts val="360"/>
              </a:spcBef>
              <a:spcAft>
                <a:spcPts val="0"/>
              </a:spcAft>
              <a:buSzPts val="1400"/>
              <a:buNone/>
            </a:pPr>
            <a:endParaRPr lang="en-US"/>
          </a:p>
          <a:p>
            <a:pPr marL="0" marR="0" lvl="0" indent="0" algn="l" defTabSz="914400" rtl="0" eaLnBrk="1" fontAlgn="auto" latinLnBrk="0" hangingPunct="1">
              <a:lnSpc>
                <a:spcPct val="100000"/>
              </a:lnSpc>
              <a:spcBef>
                <a:spcPts val="360"/>
              </a:spcBef>
              <a:spcAft>
                <a:spcPts val="0"/>
              </a:spcAft>
              <a:buClr>
                <a:schemeClr val="dk1"/>
              </a:buClr>
              <a:buSzPts val="1400"/>
              <a:buFont typeface="Arial"/>
              <a:buNone/>
              <a:tabLst/>
              <a:defRPr/>
            </a:pPr>
            <a:r>
              <a:rPr lang="en-US" sz="1200">
                <a:latin typeface="Arial" panose="020B0604020202020204" pitchFamily="34" charset="0"/>
                <a:ea typeface="Verdana"/>
                <a:cs typeface="Arial" panose="020B0604020202020204" pitchFamily="34" charset="0"/>
                <a:sym typeface="Wingdings" pitchFamily="2" charset="2"/>
              </a:rPr>
              <a:t>In socially vulnerable countries there were more cases, more hospitalizations, more inpatient mortality  inpatient hospitalization is key intervention step to address inequitable care outcomes</a:t>
            </a:r>
          </a:p>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409606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 The United Kingdom has completed these steps and is in the process of considering how - and where - to incorporate equity considerations into the HTA process. Other countries making similar progress include Chile, Australia, Japan, Thailand and Singapore</a:t>
            </a:r>
          </a:p>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299769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203455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743c90651_0_174:notes"/>
          <p:cNvSpPr txBox="1">
            <a:spLocks noGrp="1"/>
          </p:cNvSpPr>
          <p:nvPr>
            <p:ph type="body" idx="1"/>
          </p:nvPr>
        </p:nvSpPr>
        <p:spPr>
          <a:xfrm>
            <a:off x="412903" y="1356170"/>
            <a:ext cx="6489300" cy="5424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400"/>
              </a:spcBef>
              <a:spcAft>
                <a:spcPts val="0"/>
              </a:spcAft>
              <a:buSzPts val="1200"/>
              <a:buNone/>
            </a:pPr>
            <a:endParaRPr/>
          </a:p>
        </p:txBody>
      </p:sp>
      <p:sp>
        <p:nvSpPr>
          <p:cNvPr id="227" name="Google Shape;227;gd743c90651_0_174:notes"/>
          <p:cNvSpPr>
            <a:spLocks noGrp="1" noRot="1" noChangeAspect="1"/>
          </p:cNvSpPr>
          <p:nvPr>
            <p:ph type="sldImg" idx="2"/>
          </p:nvPr>
        </p:nvSpPr>
        <p:spPr>
          <a:xfrm>
            <a:off x="4087813" y="7283450"/>
            <a:ext cx="2771775" cy="1558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408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smtClean="0">
                <a:solidFill>
                  <a:schemeClr val="dk1"/>
                </a:solidFill>
                <a:latin typeface="Arial"/>
                <a:ea typeface="Arial"/>
                <a:cs typeface="Arial"/>
                <a:sym typeface="Arial"/>
              </a:rPr>
              <a:t>17</a:t>
            </a:fld>
            <a:endParaRPr lang="en-US" sz="1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313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Concept: </a:t>
            </a:r>
            <a:r>
              <a:rPr lang="en-US" sz="1200" b="0" i="0" u="none" strike="noStrike" kern="1200" dirty="0">
                <a:solidFill>
                  <a:schemeClr val="tx1"/>
                </a:solidFill>
                <a:effectLst/>
                <a:latin typeface="+mn-lt"/>
                <a:ea typeface="+mn-ea"/>
                <a:cs typeface="+mn-cs"/>
              </a:rPr>
              <a:t>The choices we make in healthcare can widen (or improve on) the (systematic) inequalities we have in healthcare given a variety of underlying reasons. </a:t>
            </a:r>
            <a:endParaRPr lang="en-US" sz="1200" b="1" i="0" u="none" strike="noStrike" kern="1200" dirty="0">
              <a:solidFill>
                <a:schemeClr val="tx1"/>
              </a:solidFill>
              <a:effectLst/>
              <a:latin typeface="+mn-lt"/>
              <a:ea typeface="+mn-ea"/>
              <a:cs typeface="+mn-cs"/>
            </a:endParaRPr>
          </a:p>
          <a:p>
            <a:pPr lvl="1" rtl="0" fontAlgn="base"/>
            <a:r>
              <a:rPr lang="en-US" sz="1200" b="0" i="0" u="none" strike="noStrike" kern="1200" dirty="0">
                <a:solidFill>
                  <a:schemeClr val="tx1"/>
                </a:solidFill>
                <a:effectLst/>
                <a:latin typeface="+mn-lt"/>
                <a:ea typeface="+mn-ea"/>
                <a:cs typeface="+mn-cs"/>
              </a:rPr>
              <a:t>Impact on inequality should be a component in assessment of value for money (equity and fairness should be given as much prominence as increasing total population health) 🡪 </a:t>
            </a:r>
            <a:r>
              <a:rPr lang="en-US" sz="1200" b="0" i="1" u="none" strike="noStrike" kern="1200" dirty="0">
                <a:solidFill>
                  <a:schemeClr val="tx1"/>
                </a:solidFill>
                <a:effectLst/>
                <a:latin typeface="+mn-lt"/>
                <a:ea typeface="+mn-ea"/>
                <a:cs typeface="+mn-cs"/>
              </a:rPr>
              <a:t>“how does this treatment impact health inequality?”</a:t>
            </a:r>
            <a:endParaRPr lang="en-US" sz="1200" b="0" i="0" u="none" strike="noStrike" kern="1200" dirty="0">
              <a:solidFill>
                <a:schemeClr val="tx1"/>
              </a:solidFill>
              <a:effectLst/>
              <a:latin typeface="+mn-lt"/>
              <a:ea typeface="+mn-ea"/>
              <a:cs typeface="+mn-cs"/>
            </a:endParaRPr>
          </a:p>
          <a:p>
            <a:pPr lvl="1" rtl="0" fontAlgn="base"/>
            <a:r>
              <a:rPr lang="en-US" sz="1200" b="0" i="0" u="none" strike="noStrike" kern="1200" dirty="0">
                <a:solidFill>
                  <a:schemeClr val="tx1"/>
                </a:solidFill>
                <a:effectLst/>
                <a:latin typeface="+mn-lt"/>
                <a:ea typeface="+mn-ea"/>
                <a:cs typeface="+mn-cs"/>
              </a:rPr>
              <a:t>This makes estimation of value a dual objective, balancing total net impact on population health as well as net impact on health inequality 🡪 this may result in scenarios where you need to make tradeoffs between these dual objectives</a:t>
            </a:r>
          </a:p>
          <a:p>
            <a:pPr lvl="1" rtl="0" fontAlgn="base"/>
            <a:endParaRPr lang="en-US" sz="1200" b="0" i="0" u="none" strike="noStrike" kern="1200" dirty="0">
              <a:solidFill>
                <a:schemeClr val="tx1"/>
              </a:solidFill>
              <a:effectLst/>
              <a:latin typeface="+mn-lt"/>
              <a:ea typeface="+mn-ea"/>
              <a:cs typeface="+mn-cs"/>
            </a:endParaRPr>
          </a:p>
          <a:p>
            <a:pPr lvl="1" rtl="0" fontAlgn="base"/>
            <a:endParaRPr lang="en-US" sz="1200" b="0" i="0" u="none" strike="noStrike" kern="1200" dirty="0">
              <a:solidFill>
                <a:schemeClr val="tx1"/>
              </a:solidFill>
              <a:effectLst/>
              <a:latin typeface="+mn-lt"/>
              <a:ea typeface="+mn-ea"/>
              <a:cs typeface="+mn-cs"/>
            </a:endParaRPr>
          </a:p>
          <a:p>
            <a:pPr lvl="1" rtl="0" fontAlgn="base"/>
            <a:endParaRPr lang="en-US" sz="1200" b="0" i="0" u="none" strike="noStrike" kern="1200" dirty="0">
              <a:solidFill>
                <a:schemeClr val="tx1"/>
              </a:solidFill>
              <a:effectLst/>
              <a:latin typeface="+mn-lt"/>
              <a:ea typeface="+mn-ea"/>
              <a:cs typeface="+mn-cs"/>
            </a:endParaRPr>
          </a:p>
          <a:p>
            <a:pPr marL="228600" marR="0" lvl="1" indent="-111125" algn="l" defTabSz="914400" rtl="0" eaLnBrk="1" fontAlgn="base" latinLnBrk="0" hangingPunct="1">
              <a:lnSpc>
                <a:spcPct val="100000"/>
              </a:lnSpc>
              <a:spcBef>
                <a:spcPts val="400"/>
              </a:spcBef>
              <a:spcAft>
                <a:spcPts val="0"/>
              </a:spcAft>
              <a:buClrTx/>
              <a:buSzTx/>
              <a:buFont typeface="Arial" panose="020B0604020202020204" pitchFamily="34" charset="0"/>
              <a:buChar char="-"/>
              <a:tabLst/>
              <a:defRPr/>
            </a:pPr>
            <a:r>
              <a:rPr lang="en-US" sz="1200" dirty="0">
                <a:solidFill>
                  <a:schemeClr val="tx2"/>
                </a:solidFill>
              </a:rPr>
              <a:t>Under limited budget, conventional CEA is to inform how to use resource efficiently. However, it relies on the “mean” from data sources. Every “mean” has someone above and someone below. If a treatment can benefit vulnerable patients more. It is helping health equity and deserves more credit.</a:t>
            </a:r>
          </a:p>
          <a:p>
            <a:pPr marL="228600" marR="0" lvl="1" indent="-111125" algn="l" defTabSz="914400" rtl="0" eaLnBrk="1" fontAlgn="base" latinLnBrk="0" hangingPunct="1">
              <a:lnSpc>
                <a:spcPct val="100000"/>
              </a:lnSpc>
              <a:spcBef>
                <a:spcPts val="4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Who gains and who loses from a cost-increasing health program depends on differences among people in terms of health risks, uptake, quality, adherence, capacity to benefit, and—crucially—who bears the opportunity costs of diverting scarce resources from other uses</a:t>
            </a:r>
            <a:endParaRPr lang="en-US" sz="1200" dirty="0">
              <a:solidFill>
                <a:schemeClr val="tx2"/>
              </a:solidFill>
            </a:endParaRPr>
          </a:p>
          <a:p>
            <a:pPr lvl="1" rtl="0" fontAlgn="base"/>
            <a:endParaRPr lang="en-US" sz="1200" b="0" i="0" u="none" strike="noStrike"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3</a:t>
            </a:fld>
            <a:endParaRPr lang="en-US" dirty="0"/>
          </a:p>
        </p:txBody>
      </p:sp>
    </p:spTree>
    <p:extLst>
      <p:ext uri="{BB962C8B-B14F-4D97-AF65-F5344CB8AC3E}">
        <p14:creationId xmlns:p14="http://schemas.microsoft.com/office/powerpoint/2010/main" val="401984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4</a:t>
            </a:fld>
            <a:endParaRPr lang="en-US"/>
          </a:p>
        </p:txBody>
      </p:sp>
    </p:spTree>
    <p:extLst>
      <p:ext uri="{BB962C8B-B14F-4D97-AF65-F5344CB8AC3E}">
        <p14:creationId xmlns:p14="http://schemas.microsoft.com/office/powerpoint/2010/main" val="8612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Times New Roman" panose="02020603050405020304" pitchFamily="18" charset="0"/>
              </a:rPr>
              <a:t>Interventions in the North-East quadrant have both a positive impact on improving the distribution of health and on improving overall health and therefore represent a win-win. Interventions in the South-West quadrant are the opposite. For interventions in the North-West and South-East quadrants there is a trade-off required between the impact on equity and on total population health.</a:t>
            </a:r>
          </a:p>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5</a:t>
            </a:fld>
            <a:endParaRPr lang="en-US"/>
          </a:p>
        </p:txBody>
      </p:sp>
    </p:spTree>
    <p:extLst>
      <p:ext uri="{BB962C8B-B14F-4D97-AF65-F5344CB8AC3E}">
        <p14:creationId xmlns:p14="http://schemas.microsoft.com/office/powerpoint/2010/main" val="25750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r>
              <a:rPr lang="en-US"/>
              <a:t>Karmarkar et al used a mixed effects negative binomial regression to model the COVID-19 case count. A mixed effects zero-inflated negative binomial regression was used to model death counts, since 29% of counties reported zero deaths. All cross sectional models included a random intercept for State. </a:t>
            </a:r>
          </a:p>
          <a:p>
            <a:pPr marL="126206" indent="-121444">
              <a:spcBef>
                <a:spcPts val="900"/>
              </a:spcBef>
              <a:buSzPts val="1100"/>
            </a:pPr>
            <a:r>
              <a:rPr lang="en-US" sz="1050"/>
              <a:t>Findings on the association of race/ethnicity and COVID-19 outcomes are highly variable</a:t>
            </a:r>
            <a:r>
              <a:rPr lang="en-US" sz="1050" baseline="30000"/>
              <a:t>1,2</a:t>
            </a:r>
          </a:p>
          <a:p>
            <a:pPr marL="254794" lvl="1" indent="-121444">
              <a:spcBef>
                <a:spcPts val="900"/>
              </a:spcBef>
              <a:buSzPts val="1100"/>
            </a:pPr>
            <a:r>
              <a:rPr lang="en-US" sz="1050"/>
              <a:t>Increased COVID-19 risks commonly lose statistical significance when controlling for comorbid conditions, sex, age </a:t>
            </a:r>
            <a:r>
              <a:rPr lang="en-US" sz="1050" b="1" u="sng"/>
              <a:t>and</a:t>
            </a:r>
            <a:r>
              <a:rPr lang="en-US" sz="1050"/>
              <a:t> place of residence</a:t>
            </a:r>
            <a:r>
              <a:rPr lang="en-US" sz="1050" baseline="30000"/>
              <a:t>3,4</a:t>
            </a:r>
          </a:p>
          <a:p>
            <a:pPr marL="126206" indent="-121444">
              <a:spcBef>
                <a:spcPts val="900"/>
              </a:spcBef>
              <a:buSzPts val="1100"/>
            </a:pPr>
            <a:r>
              <a:rPr lang="en-US" sz="1050"/>
              <a:t>Social vulnerability index measures relative social vulnerability for all US census tracts on 15 census variables</a:t>
            </a:r>
          </a:p>
          <a:p>
            <a:pPr marL="254794" lvl="1" indent="-121444">
              <a:spcBef>
                <a:spcPts val="900"/>
              </a:spcBef>
              <a:buSzPts val="1100"/>
            </a:pPr>
            <a:r>
              <a:rPr lang="en-US" sz="1050"/>
              <a:t>SVI scores fall between 0 (least vulnerable) to 1 (most vulnerable)</a:t>
            </a:r>
          </a:p>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7</a:t>
            </a:fld>
            <a:endParaRPr lang="en-US"/>
          </a:p>
        </p:txBody>
      </p:sp>
    </p:spTree>
    <p:extLst>
      <p:ext uri="{BB962C8B-B14F-4D97-AF65-F5344CB8AC3E}">
        <p14:creationId xmlns:p14="http://schemas.microsoft.com/office/powerpoint/2010/main" val="164160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r>
              <a:rPr lang="en-US"/>
              <a:t>Selection of race/ethnicity groups</a:t>
            </a:r>
          </a:p>
          <a:p>
            <a:pPr lvl="1"/>
            <a:r>
              <a:rPr lang="en-US"/>
              <a:t> important research given the observed higher relative burden of COVID-19 in these communities (CDC COVID-NET)</a:t>
            </a:r>
          </a:p>
          <a:p>
            <a:pPr lvl="1"/>
            <a:r>
              <a:rPr lang="en-US"/>
              <a:t> need to understand how differences in underlying life expectancy before COVID-19 impacts model outcomes</a:t>
            </a:r>
          </a:p>
          <a:p>
            <a:pPr lvl="1"/>
            <a:r>
              <a:rPr lang="en-US"/>
              <a:t>Differences in age make-up of population translate into different COVID-19 risks given the importance of age with COVID-19</a:t>
            </a:r>
          </a:p>
          <a:p>
            <a:pPr lvl="1"/>
            <a:r>
              <a:rPr lang="en-US"/>
              <a:t>Challenges with data missingness for other racial/ethnic groups within the US (including but not limited to </a:t>
            </a:r>
            <a:r>
              <a:rPr lang="en-US" sz="1200" b="0" i="0" kern="1200">
                <a:solidFill>
                  <a:schemeClr val="tx1"/>
                </a:solidFill>
                <a:effectLst/>
                <a:latin typeface="+mn-lt"/>
                <a:ea typeface="+mn-ea"/>
                <a:cs typeface="+mn-cs"/>
              </a:rPr>
              <a:t>Asian/Pacific Islander, American Indian</a:t>
            </a:r>
            <a:r>
              <a:rPr lang="en-US"/>
              <a:t>, Alaska Native, Asian Americans)</a:t>
            </a:r>
          </a:p>
          <a:p>
            <a:pPr lvl="1"/>
            <a:endParaRPr lang="en-US"/>
          </a:p>
          <a:p>
            <a:pPr lvl="1"/>
            <a:endParaRPr lang="en-US"/>
          </a:p>
          <a:p>
            <a:pPr lvl="1"/>
            <a:r>
              <a:rPr lang="en-US"/>
              <a:t>Note that CDC wonder does include 31 race categories, but not all are well captured: </a:t>
            </a:r>
            <a:r>
              <a:rPr lang="en-US" sz="1200" b="0" i="0" kern="1200">
                <a:solidFill>
                  <a:schemeClr val="tx1"/>
                </a:solidFill>
                <a:effectLst/>
                <a:latin typeface="+mn-lt"/>
                <a:ea typeface="+mn-ea"/>
                <a:cs typeface="+mn-cs"/>
              </a:rPr>
              <a:t>White; Black; American Indian or Alaskan Native (AIAN); Asian; Native Hawaiian or Other Pacific Islander (NHOPI); Black and White; Black and AIAN; Black and Asian; Black and NHOPI; AIAN and White; AIAN and Asian; AIAN and NHOPI; Asian and White; Asian and NHOPI; NHOPI and White; Black, AIAN, and White; Black, AIAN, and Asian; Black, AIAN, and NHOPI; Black, Asian, and White; Black, Asian, and NHOPI; Black, NHOPI, and White; AIAN, Asian, and White; AIAN, NHOPI, and White; AIAN, Asian, and NHOPI; Asian, NHOPI, and White; Black, AIAN, Asian, and White; Black, AIAN, Asian, and NHOPI; Black, AIAN, NHOPI, and White; Black, Asian, NHOPI, and White; AIAN, Asian, NHOPI, and White; Black, AIAN, Asian, NHOPI, and White.</a:t>
            </a: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8</a:t>
            </a:fld>
            <a:endParaRPr lang="en-US"/>
          </a:p>
        </p:txBody>
      </p:sp>
    </p:spTree>
    <p:extLst>
      <p:ext uri="{BB962C8B-B14F-4D97-AF65-F5344CB8AC3E}">
        <p14:creationId xmlns:p14="http://schemas.microsoft.com/office/powerpoint/2010/main" val="215450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26cd72a8c5_0_93:notes"/>
          <p:cNvSpPr>
            <a:spLocks noGrp="1" noRot="1" noChangeAspect="1"/>
          </p:cNvSpPr>
          <p:nvPr>
            <p:ph type="sldImg" idx="2"/>
          </p:nvPr>
        </p:nvSpPr>
        <p:spPr>
          <a:xfrm>
            <a:off x="576263" y="795338"/>
            <a:ext cx="5705475" cy="3209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89" name="Google Shape;689;g126cd72a8c5_0_93:notes"/>
          <p:cNvSpPr txBox="1">
            <a:spLocks noGrp="1"/>
          </p:cNvSpPr>
          <p:nvPr>
            <p:ph type="body" idx="1"/>
          </p:nvPr>
        </p:nvSpPr>
        <p:spPr>
          <a:xfrm>
            <a:off x="914400" y="4341141"/>
            <a:ext cx="5029200" cy="4224000"/>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SzPts val="1400"/>
              <a:buNone/>
            </a:pPr>
            <a:r>
              <a:rPr lang="en-US"/>
              <a:t>Simple example of how health equity plays a role in many decisions represents a recent US HTA discussion with ICER on how a new treatment in multiple myeloma would impact health equity</a:t>
            </a:r>
            <a:endParaRPr/>
          </a:p>
          <a:p>
            <a:pPr marL="0" lvl="0" indent="0" algn="l" rtl="0">
              <a:lnSpc>
                <a:spcPct val="100000"/>
              </a:lnSpc>
              <a:spcBef>
                <a:spcPts val="360"/>
              </a:spcBef>
              <a:spcAft>
                <a:spcPts val="0"/>
              </a:spcAft>
              <a:buSzPts val="1400"/>
              <a:buNone/>
            </a:pPr>
            <a:r>
              <a:rPr lang="en-US"/>
              <a:t>We can do better; we can generate and use data to inform our understanding of health equity impacts </a:t>
            </a:r>
            <a:endParaRPr/>
          </a:p>
        </p:txBody>
      </p:sp>
    </p:spTree>
    <p:extLst>
      <p:ext uri="{BB962C8B-B14F-4D97-AF65-F5344CB8AC3E}">
        <p14:creationId xmlns:p14="http://schemas.microsoft.com/office/powerpoint/2010/main" val="199341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26cd72a8c5_0_110:notes"/>
          <p:cNvSpPr>
            <a:spLocks noGrp="1" noRot="1" noChangeAspect="1"/>
          </p:cNvSpPr>
          <p:nvPr>
            <p:ph type="sldImg" idx="2"/>
          </p:nvPr>
        </p:nvSpPr>
        <p:spPr>
          <a:xfrm>
            <a:off x="576263" y="795338"/>
            <a:ext cx="5705475" cy="3209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708" name="Google Shape;708;g126cd72a8c5_0_110:notes"/>
          <p:cNvSpPr txBox="1">
            <a:spLocks noGrp="1"/>
          </p:cNvSpPr>
          <p:nvPr>
            <p:ph type="body" idx="1"/>
          </p:nvPr>
        </p:nvSpPr>
        <p:spPr>
          <a:xfrm>
            <a:off x="914400" y="4341141"/>
            <a:ext cx="5029200" cy="4224000"/>
          </a:xfrm>
          <a:prstGeom prst="rect">
            <a:avLst/>
          </a:prstGeom>
          <a:noFill/>
          <a:ln>
            <a:noFill/>
          </a:ln>
        </p:spPr>
        <p:txBody>
          <a:bodyPr spcFirstLastPara="1" wrap="square" lIns="90475" tIns="44450" rIns="90475" bIns="44450" anchor="t" anchorCtr="0">
            <a:noAutofit/>
          </a:bodyPr>
          <a:lstStyle/>
          <a:p>
            <a:pPr marL="171450" indent="-171450">
              <a:spcBef>
                <a:spcPts val="200"/>
              </a:spcBef>
              <a:spcAft>
                <a:spcPts val="200"/>
              </a:spcAft>
              <a:buFont typeface="Arial" panose="020B0604020202020204" pitchFamily="34" charset="0"/>
              <a:buChar char="•"/>
            </a:pPr>
            <a:r>
              <a:rPr lang="en-US" sz="1300"/>
              <a:t>Scenario and sensitivity analyses</a:t>
            </a:r>
          </a:p>
          <a:p>
            <a:pPr marL="628650" lvl="1" indent="-171450">
              <a:spcBef>
                <a:spcPts val="200"/>
              </a:spcBef>
              <a:spcAft>
                <a:spcPts val="200"/>
              </a:spcAft>
              <a:buFont typeface="Arial" panose="020B0604020202020204" pitchFamily="34" charset="0"/>
              <a:buChar char="•"/>
            </a:pPr>
            <a:r>
              <a:rPr lang="en-US" sz="1300"/>
              <a:t>Opportunity cost thresholds of 50-150K</a:t>
            </a:r>
          </a:p>
          <a:p>
            <a:pPr marL="628650" lvl="1" indent="-171450">
              <a:spcBef>
                <a:spcPts val="200"/>
              </a:spcBef>
              <a:spcAft>
                <a:spcPts val="200"/>
              </a:spcAft>
              <a:buFont typeface="Arial" panose="020B0604020202020204" pitchFamily="34" charset="0"/>
              <a:buChar char="•"/>
            </a:pPr>
            <a:r>
              <a:rPr lang="en-US" sz="1300"/>
              <a:t>Atkinson parameters of 0 to 20</a:t>
            </a:r>
          </a:p>
          <a:p>
            <a:pPr marL="628650" lvl="1" indent="-171450">
              <a:spcBef>
                <a:spcPts val="200"/>
              </a:spcBef>
              <a:spcAft>
                <a:spcPts val="200"/>
              </a:spcAft>
              <a:buFont typeface="Arial" panose="020B0604020202020204" pitchFamily="34" charset="0"/>
              <a:buChar char="•"/>
            </a:pPr>
            <a:r>
              <a:rPr lang="en-US" sz="1300"/>
              <a:t>Opportunity costs taken from most, and least socially disadvantaged groups</a:t>
            </a:r>
          </a:p>
          <a:p>
            <a:pPr marL="628650" lvl="1" indent="-171450">
              <a:spcBef>
                <a:spcPts val="200"/>
              </a:spcBef>
              <a:spcAft>
                <a:spcPts val="200"/>
              </a:spcAft>
              <a:buFont typeface="Arial" panose="020B0604020202020204" pitchFamily="34" charset="0"/>
              <a:buChar char="•"/>
            </a:pPr>
            <a:r>
              <a:rPr lang="en-US" sz="1300"/>
              <a:t>100% variation in inpatient COVID-19 treatment costs</a:t>
            </a:r>
          </a:p>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B3A42"/>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000" b="0" i="0" u="none" strike="noStrike" kern="1200" cap="none" spc="0" normalizeH="0" baseline="0" noProof="0" smtClean="0">
                <a:ln>
                  <a:noFill/>
                </a:ln>
                <a:solidFill>
                  <a:srgbClr val="2B3A4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2B3A42"/>
              </a:solidFill>
              <a:effectLst/>
              <a:uLnTx/>
              <a:uFillTx/>
              <a:latin typeface="Arial"/>
              <a:ea typeface="+mn-ea"/>
              <a:cs typeface="+mn-cs"/>
            </a:endParaRPr>
          </a:p>
        </p:txBody>
      </p:sp>
    </p:spTree>
    <p:extLst>
      <p:ext uri="{BB962C8B-B14F-4D97-AF65-F5344CB8AC3E}">
        <p14:creationId xmlns:p14="http://schemas.microsoft.com/office/powerpoint/2010/main" val="270793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accent3"/>
        </a:solidFill>
        <a:effectLst/>
      </p:bgPr>
    </p:bg>
    <p:spTree>
      <p:nvGrpSpPr>
        <p:cNvPr id="1" name="Shape 21"/>
        <p:cNvGrpSpPr/>
        <p:nvPr/>
      </p:nvGrpSpPr>
      <p:grpSpPr>
        <a:xfrm>
          <a:off x="0" y="0"/>
          <a:ext cx="0" cy="0"/>
          <a:chOff x="0" y="0"/>
          <a:chExt cx="0" cy="0"/>
        </a:xfrm>
      </p:grpSpPr>
      <p:pic>
        <p:nvPicPr>
          <p:cNvPr id="22" name="Google Shape;22;p2"/>
          <p:cNvPicPr preferRelativeResize="0"/>
          <p:nvPr/>
        </p:nvPicPr>
        <p:blipFill rotWithShape="1">
          <a:blip r:embed="rId2">
            <a:alphaModFix/>
          </a:blip>
          <a:srcRect/>
          <a:stretch/>
        </p:blipFill>
        <p:spPr>
          <a:xfrm>
            <a:off x="-21336" y="0"/>
            <a:ext cx="9186672" cy="5143500"/>
          </a:xfrm>
          <a:prstGeom prst="rect">
            <a:avLst/>
          </a:prstGeom>
          <a:noFill/>
          <a:ln>
            <a:noFill/>
          </a:ln>
        </p:spPr>
      </p:pic>
      <p:sp>
        <p:nvSpPr>
          <p:cNvPr id="23" name="Google Shape;23;p2"/>
          <p:cNvSpPr/>
          <p:nvPr/>
        </p:nvSpPr>
        <p:spPr>
          <a:xfrm>
            <a:off x="381000" y="381001"/>
            <a:ext cx="8382000" cy="43891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boto"/>
              <a:ea typeface="Roboto"/>
              <a:cs typeface="Roboto"/>
              <a:sym typeface="Roboto"/>
            </a:endParaRPr>
          </a:p>
        </p:txBody>
      </p:sp>
      <p:sp>
        <p:nvSpPr>
          <p:cNvPr id="24" name="Google Shape;24;p2"/>
          <p:cNvSpPr txBox="1">
            <a:spLocks noGrp="1"/>
          </p:cNvSpPr>
          <p:nvPr>
            <p:ph type="ctrTitle"/>
          </p:nvPr>
        </p:nvSpPr>
        <p:spPr>
          <a:xfrm>
            <a:off x="611555" y="1397518"/>
            <a:ext cx="8114659" cy="17907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accent6"/>
              </a:buClr>
              <a:buSzPts val="4000"/>
              <a:buFont typeface="Roboto"/>
              <a:buNone/>
              <a:defRPr sz="4000" b="1"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5" name="Google Shape;25;p2"/>
          <p:cNvSpPr txBox="1">
            <a:spLocks noGrp="1"/>
          </p:cNvSpPr>
          <p:nvPr>
            <p:ph type="subTitle" idx="1"/>
          </p:nvPr>
        </p:nvSpPr>
        <p:spPr>
          <a:xfrm>
            <a:off x="611555" y="3602445"/>
            <a:ext cx="8114659" cy="1129325"/>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SzPts val="1200"/>
              <a:buNone/>
              <a:defRPr sz="1200">
                <a:solidFill>
                  <a:srgbClr val="D1E8F5"/>
                </a:solidFill>
              </a:defRPr>
            </a:lvl1pPr>
            <a:lvl2pPr lvl="1" algn="ctr">
              <a:lnSpc>
                <a:spcPct val="90000"/>
              </a:lnSpc>
              <a:spcBef>
                <a:spcPts val="600"/>
              </a:spcBef>
              <a:spcAft>
                <a:spcPts val="0"/>
              </a:spcAft>
              <a:buSzPts val="1500"/>
              <a:buNone/>
              <a:defRPr sz="1500"/>
            </a:lvl2pPr>
            <a:lvl3pPr lvl="2" algn="ctr">
              <a:lnSpc>
                <a:spcPct val="90000"/>
              </a:lnSpc>
              <a:spcBef>
                <a:spcPts val="600"/>
              </a:spcBef>
              <a:spcAft>
                <a:spcPts val="0"/>
              </a:spcAft>
              <a:buSzPts val="1350"/>
              <a:buNone/>
              <a:defRPr sz="1350"/>
            </a:lvl3pPr>
            <a:lvl4pPr lvl="3" algn="ctr">
              <a:lnSpc>
                <a:spcPct val="90000"/>
              </a:lnSpc>
              <a:spcBef>
                <a:spcPts val="600"/>
              </a:spcBef>
              <a:spcAft>
                <a:spcPts val="0"/>
              </a:spcAft>
              <a:buSzPts val="1200"/>
              <a:buNone/>
              <a:defRPr sz="1200"/>
            </a:lvl4pPr>
            <a:lvl5pPr lvl="4" algn="ctr">
              <a:lnSpc>
                <a:spcPct val="90000"/>
              </a:lnSpc>
              <a:spcBef>
                <a:spcPts val="60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en-US"/>
              <a:t>Click to edit Master subtitle style</a:t>
            </a:r>
            <a:endParaRPr/>
          </a:p>
        </p:txBody>
      </p:sp>
      <p:pic>
        <p:nvPicPr>
          <p:cNvPr id="26" name="Google Shape;26;p2"/>
          <p:cNvPicPr preferRelativeResize="0"/>
          <p:nvPr/>
        </p:nvPicPr>
        <p:blipFill rotWithShape="1">
          <a:blip r:embed="rId3">
            <a:alphaModFix/>
          </a:blip>
          <a:srcRect/>
          <a:stretch/>
        </p:blipFill>
        <p:spPr>
          <a:xfrm>
            <a:off x="730222" y="703165"/>
            <a:ext cx="1147068" cy="291628"/>
          </a:xfrm>
          <a:prstGeom prst="rect">
            <a:avLst/>
          </a:prstGeom>
          <a:noFill/>
          <a:ln>
            <a:noFill/>
          </a:ln>
        </p:spPr>
      </p:pic>
      <p:pic>
        <p:nvPicPr>
          <p:cNvPr id="27" name="Google Shape;27;p2"/>
          <p:cNvPicPr preferRelativeResize="0"/>
          <p:nvPr/>
        </p:nvPicPr>
        <p:blipFill rotWithShape="1">
          <a:blip r:embed="rId2">
            <a:alphaModFix/>
          </a:blip>
          <a:srcRect/>
          <a:stretch/>
        </p:blipFill>
        <p:spPr>
          <a:xfrm>
            <a:off x="-21336" y="0"/>
            <a:ext cx="9186672" cy="5143500"/>
          </a:xfrm>
          <a:prstGeom prst="rect">
            <a:avLst/>
          </a:prstGeom>
          <a:noFill/>
          <a:ln>
            <a:noFill/>
          </a:ln>
        </p:spPr>
      </p:pic>
      <p:sp>
        <p:nvSpPr>
          <p:cNvPr id="28" name="Google Shape;28;p2"/>
          <p:cNvSpPr/>
          <p:nvPr/>
        </p:nvSpPr>
        <p:spPr>
          <a:xfrm>
            <a:off x="381000" y="381001"/>
            <a:ext cx="8382000" cy="43891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boto"/>
              <a:ea typeface="Roboto"/>
              <a:cs typeface="Roboto"/>
              <a:sym typeface="Roboto"/>
            </a:endParaRPr>
          </a:p>
        </p:txBody>
      </p:sp>
      <p:pic>
        <p:nvPicPr>
          <p:cNvPr id="29" name="Google Shape;29;p2"/>
          <p:cNvPicPr preferRelativeResize="0"/>
          <p:nvPr/>
        </p:nvPicPr>
        <p:blipFill rotWithShape="1">
          <a:blip r:embed="rId3">
            <a:alphaModFix/>
          </a:blip>
          <a:srcRect/>
          <a:stretch/>
        </p:blipFill>
        <p:spPr>
          <a:xfrm>
            <a:off x="730222" y="703165"/>
            <a:ext cx="1147068" cy="291628"/>
          </a:xfrm>
          <a:prstGeom prst="rect">
            <a:avLst/>
          </a:prstGeom>
          <a:noFill/>
          <a:ln>
            <a:noFill/>
          </a:ln>
        </p:spPr>
      </p:pic>
      <p:sp>
        <p:nvSpPr>
          <p:cNvPr id="30" name="Google Shape;30;p2"/>
          <p:cNvSpPr txBox="1">
            <a:spLocks noGrp="1"/>
          </p:cNvSpPr>
          <p:nvPr>
            <p:ph type="body" idx="2"/>
          </p:nvPr>
        </p:nvSpPr>
        <p:spPr>
          <a:xfrm>
            <a:off x="390582" y="141302"/>
            <a:ext cx="7749600" cy="1635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600"/>
              </a:spcBef>
              <a:spcAft>
                <a:spcPts val="0"/>
              </a:spcAft>
              <a:buSzPts val="700"/>
              <a:buNone/>
              <a:defRPr sz="700">
                <a:solidFill>
                  <a:schemeClr val="lt1"/>
                </a:solidFill>
              </a:defRPr>
            </a:lvl1pPr>
            <a:lvl2pPr marL="914400" lvl="1" indent="-228600" algn="l" rtl="0">
              <a:lnSpc>
                <a:spcPct val="90000"/>
              </a:lnSpc>
              <a:spcBef>
                <a:spcPts val="600"/>
              </a:spcBef>
              <a:spcAft>
                <a:spcPts val="0"/>
              </a:spcAft>
              <a:buSzPts val="1400"/>
              <a:buNone/>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600"/>
              </a:spcBef>
              <a:spcAft>
                <a:spcPts val="0"/>
              </a:spcAft>
              <a:buSzPts val="1800"/>
              <a:buChar char="•"/>
              <a:defRPr/>
            </a:lvl4pPr>
            <a:lvl5pPr marL="2286000" lvl="4" indent="-342900" algn="l" rtl="0">
              <a:lnSpc>
                <a:spcPct val="90000"/>
              </a:lnSpc>
              <a:spcBef>
                <a:spcPts val="600"/>
              </a:spcBef>
              <a:spcAft>
                <a:spcPts val="0"/>
              </a:spcAft>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a:p>
        </p:txBody>
      </p:sp>
    </p:spTree>
    <p:extLst>
      <p:ext uri="{BB962C8B-B14F-4D97-AF65-F5344CB8AC3E}">
        <p14:creationId xmlns:p14="http://schemas.microsoft.com/office/powerpoint/2010/main" val="176234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dirty="0"/>
          </a:p>
        </p:txBody>
      </p:sp>
    </p:spTree>
    <p:extLst>
      <p:ext uri="{BB962C8B-B14F-4D97-AF65-F5344CB8AC3E}">
        <p14:creationId xmlns:p14="http://schemas.microsoft.com/office/powerpoint/2010/main" val="228291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dirty="0"/>
          </a:p>
        </p:txBody>
      </p:sp>
    </p:spTree>
    <p:extLst>
      <p:ext uri="{BB962C8B-B14F-4D97-AF65-F5344CB8AC3E}">
        <p14:creationId xmlns:p14="http://schemas.microsoft.com/office/powerpoint/2010/main" val="396499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a:p>
        </p:txBody>
      </p:sp>
    </p:spTree>
    <p:extLst>
      <p:ext uri="{BB962C8B-B14F-4D97-AF65-F5344CB8AC3E}">
        <p14:creationId xmlns:p14="http://schemas.microsoft.com/office/powerpoint/2010/main" val="395299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a:p>
        </p:txBody>
      </p:sp>
    </p:spTree>
    <p:extLst>
      <p:ext uri="{BB962C8B-B14F-4D97-AF65-F5344CB8AC3E}">
        <p14:creationId xmlns:p14="http://schemas.microsoft.com/office/powerpoint/2010/main" val="270338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Blue">
  <p:cSld name="Blank Blue">
    <p:bg>
      <p:bgPr>
        <a:solidFill>
          <a:schemeClr val="accent1"/>
        </a:solidFill>
        <a:effectLst/>
      </p:bgPr>
    </p:bg>
    <p:spTree>
      <p:nvGrpSpPr>
        <p:cNvPr id="1" name="Shape 434"/>
        <p:cNvGrpSpPr/>
        <p:nvPr/>
      </p:nvGrpSpPr>
      <p:grpSpPr>
        <a:xfrm>
          <a:off x="0" y="0"/>
          <a:ext cx="0" cy="0"/>
          <a:chOff x="0" y="0"/>
          <a:chExt cx="0" cy="0"/>
        </a:xfrm>
      </p:grpSpPr>
      <p:sp>
        <p:nvSpPr>
          <p:cNvPr id="435" name="Google Shape;435;p39"/>
          <p:cNvSpPr txBox="1">
            <a:spLocks noGrp="1"/>
          </p:cNvSpPr>
          <p:nvPr>
            <p:ph type="body" idx="1"/>
          </p:nvPr>
        </p:nvSpPr>
        <p:spPr>
          <a:xfrm>
            <a:off x="303582" y="285327"/>
            <a:ext cx="7749555" cy="1635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600"/>
              </a:spcBef>
              <a:spcAft>
                <a:spcPts val="0"/>
              </a:spcAft>
              <a:buSzPts val="700"/>
              <a:buNone/>
              <a:defRPr sz="700">
                <a:solidFill>
                  <a:schemeClr val="lt1"/>
                </a:solidFil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36" name="Google Shape;436;p39"/>
          <p:cNvSpPr txBox="1"/>
          <p:nvPr/>
        </p:nvSpPr>
        <p:spPr>
          <a:xfrm>
            <a:off x="8474620" y="248020"/>
            <a:ext cx="373655" cy="1634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lt1"/>
                </a:solidFill>
                <a:latin typeface="Roboto"/>
                <a:ea typeface="Roboto"/>
                <a:cs typeface="Roboto"/>
                <a:sym typeface="Roboto"/>
              </a:rPr>
              <a:t>‹#›</a:t>
            </a:fld>
            <a:endParaRPr sz="700" b="0" i="0" u="none" strike="noStrike" cap="none" dirty="0">
              <a:solidFill>
                <a:schemeClr val="lt1"/>
              </a:solidFill>
              <a:latin typeface="Roboto"/>
              <a:ea typeface="Roboto"/>
              <a:cs typeface="Roboto"/>
              <a:sym typeface="Roboto"/>
            </a:endParaRPr>
          </a:p>
        </p:txBody>
      </p:sp>
      <p:pic>
        <p:nvPicPr>
          <p:cNvPr id="437" name="Google Shape;437;p39"/>
          <p:cNvPicPr preferRelativeResize="0"/>
          <p:nvPr/>
        </p:nvPicPr>
        <p:blipFill rotWithShape="1">
          <a:blip r:embed="rId2">
            <a:alphaModFix/>
          </a:blip>
          <a:srcRect/>
          <a:stretch/>
        </p:blipFill>
        <p:spPr>
          <a:xfrm>
            <a:off x="7946421" y="4714955"/>
            <a:ext cx="813816" cy="206903"/>
          </a:xfrm>
          <a:prstGeom prst="rect">
            <a:avLst/>
          </a:prstGeom>
          <a:noFill/>
          <a:ln>
            <a:noFill/>
          </a:ln>
        </p:spPr>
      </p:pic>
      <p:cxnSp>
        <p:nvCxnSpPr>
          <p:cNvPr id="438" name="Google Shape;438;p39"/>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439" name="Google Shape;439;p39"/>
          <p:cNvSpPr txBox="1"/>
          <p:nvPr/>
        </p:nvSpPr>
        <p:spPr>
          <a:xfrm>
            <a:off x="8474620" y="248020"/>
            <a:ext cx="373655" cy="1634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i="0" u="none" strike="noStrike" cap="none">
                <a:solidFill>
                  <a:schemeClr val="lt1"/>
                </a:solidFill>
                <a:latin typeface="Gene Sans"/>
                <a:ea typeface="Gene Sans"/>
                <a:cs typeface="Gene Sans"/>
                <a:sym typeface="Gene Sans"/>
              </a:rPr>
              <a:t>‹#›</a:t>
            </a:fld>
            <a:endParaRPr sz="700" i="0" u="none" strike="noStrike" cap="none" dirty="0">
              <a:solidFill>
                <a:schemeClr val="lt1"/>
              </a:solidFill>
              <a:latin typeface="Gene Sans"/>
              <a:ea typeface="Gene Sans"/>
              <a:cs typeface="Gene Sans"/>
              <a:sym typeface="Gene Sans"/>
            </a:endParaRPr>
          </a:p>
        </p:txBody>
      </p:sp>
      <p:pic>
        <p:nvPicPr>
          <p:cNvPr id="440" name="Google Shape;440;p39"/>
          <p:cNvPicPr preferRelativeResize="0"/>
          <p:nvPr/>
        </p:nvPicPr>
        <p:blipFill rotWithShape="1">
          <a:blip r:embed="rId2">
            <a:alphaModFix/>
          </a:blip>
          <a:srcRect/>
          <a:stretch/>
        </p:blipFill>
        <p:spPr>
          <a:xfrm>
            <a:off x="7946421" y="4714955"/>
            <a:ext cx="813816" cy="206903"/>
          </a:xfrm>
          <a:prstGeom prst="rect">
            <a:avLst/>
          </a:prstGeom>
          <a:noFill/>
          <a:ln>
            <a:noFill/>
          </a:ln>
        </p:spPr>
      </p:pic>
      <p:cxnSp>
        <p:nvCxnSpPr>
          <p:cNvPr id="441" name="Google Shape;441;p39"/>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a:p>
        </p:txBody>
      </p:sp>
    </p:spTree>
    <p:extLst>
      <p:ext uri="{BB962C8B-B14F-4D97-AF65-F5344CB8AC3E}">
        <p14:creationId xmlns:p14="http://schemas.microsoft.com/office/powerpoint/2010/main" val="242708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a:p>
        </p:txBody>
      </p:sp>
    </p:spTree>
    <p:extLst>
      <p:ext uri="{BB962C8B-B14F-4D97-AF65-F5344CB8AC3E}">
        <p14:creationId xmlns:p14="http://schemas.microsoft.com/office/powerpoint/2010/main" val="42886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22" name="Rectangle 58"/>
          <p:cNvSpPr>
            <a:spLocks noChangeArrowheads="1"/>
          </p:cNvSpPr>
          <p:nvPr/>
        </p:nvSpPr>
        <p:spPr bwMode="gray">
          <a:xfrm rot="5400000">
            <a:off x="-1611611" y="2821153"/>
            <a:ext cx="4512469" cy="132226"/>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50">
              <a:latin typeface="Arial" charset="0"/>
            </a:endParaRPr>
          </a:p>
        </p:txBody>
      </p:sp>
      <p:sp>
        <p:nvSpPr>
          <p:cNvPr id="5" name="Rectangle 4"/>
          <p:cNvSpPr/>
          <p:nvPr/>
        </p:nvSpPr>
        <p:spPr bwMode="gray">
          <a:xfrm>
            <a:off x="0" y="1339935"/>
            <a:ext cx="6386540" cy="3194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200"/>
          </a:p>
        </p:txBody>
      </p:sp>
      <p:sp>
        <p:nvSpPr>
          <p:cNvPr id="2" name="Title 1"/>
          <p:cNvSpPr>
            <a:spLocks noGrp="1"/>
          </p:cNvSpPr>
          <p:nvPr>
            <p:ph type="title" hasCustomPrompt="1"/>
          </p:nvPr>
        </p:nvSpPr>
        <p:spPr bwMode="white">
          <a:xfrm>
            <a:off x="1290957" y="1580682"/>
            <a:ext cx="4870852" cy="2712028"/>
          </a:xfrm>
          <a:prstGeom prst="rect">
            <a:avLst/>
          </a:prstGeom>
        </p:spPr>
        <p:txBody>
          <a:bodyPr anchor="ctr" anchorCtr="0"/>
          <a:lstStyle>
            <a:lvl1pPr>
              <a:defRPr sz="2100" b="1">
                <a:solidFill>
                  <a:schemeClr val="bg1"/>
                </a:solidFill>
              </a:defRPr>
            </a:lvl1pPr>
          </a:lstStyle>
          <a:p>
            <a:r>
              <a:rPr lang="en-US" dirty="0"/>
              <a:t>Dividers Are 28pt Arial Bold Title Case</a:t>
            </a:r>
          </a:p>
        </p:txBody>
      </p:sp>
      <p:sp>
        <p:nvSpPr>
          <p:cNvPr id="16" name="Rectangle 58"/>
          <p:cNvSpPr>
            <a:spLocks noChangeArrowheads="1"/>
          </p:cNvSpPr>
          <p:nvPr/>
        </p:nvSpPr>
        <p:spPr bwMode="white">
          <a:xfrm rot="5400000">
            <a:off x="-954493" y="2871546"/>
            <a:ext cx="3196313" cy="13030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050">
              <a:latin typeface="Arial" charset="0"/>
            </a:endParaRPr>
          </a:p>
        </p:txBody>
      </p:sp>
      <p:sp>
        <p:nvSpPr>
          <p:cNvPr id="19" name="Rectangle 58"/>
          <p:cNvSpPr>
            <a:spLocks noChangeArrowheads="1"/>
          </p:cNvSpPr>
          <p:nvPr/>
        </p:nvSpPr>
        <p:spPr bwMode="gray">
          <a:xfrm>
            <a:off x="578513" y="580041"/>
            <a:ext cx="8161020" cy="13182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50">
              <a:latin typeface="Arial" charset="0"/>
            </a:endParaRPr>
          </a:p>
        </p:txBody>
      </p:sp>
      <p:sp>
        <p:nvSpPr>
          <p:cNvPr id="23" name="Rectangle 58"/>
          <p:cNvSpPr>
            <a:spLocks noChangeArrowheads="1"/>
          </p:cNvSpPr>
          <p:nvPr/>
        </p:nvSpPr>
        <p:spPr bwMode="gray">
          <a:xfrm>
            <a:off x="8629649" y="578511"/>
            <a:ext cx="522892" cy="13335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50">
              <a:latin typeface="Arial" charset="0"/>
            </a:endParaRPr>
          </a:p>
        </p:txBody>
      </p:sp>
    </p:spTree>
    <p:extLst>
      <p:ext uri="{BB962C8B-B14F-4D97-AF65-F5344CB8AC3E}">
        <p14:creationId xmlns:p14="http://schemas.microsoft.com/office/powerpoint/2010/main" val="181855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a:p>
        </p:txBody>
      </p:sp>
    </p:spTree>
    <p:extLst>
      <p:ext uri="{BB962C8B-B14F-4D97-AF65-F5344CB8AC3E}">
        <p14:creationId xmlns:p14="http://schemas.microsoft.com/office/powerpoint/2010/main" val="123841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dirty="0"/>
          </a:p>
        </p:txBody>
      </p:sp>
    </p:spTree>
    <p:extLst>
      <p:ext uri="{BB962C8B-B14F-4D97-AF65-F5344CB8AC3E}">
        <p14:creationId xmlns:p14="http://schemas.microsoft.com/office/powerpoint/2010/main" val="101269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73"/>
        <p:cNvGrpSpPr/>
        <p:nvPr/>
      </p:nvGrpSpPr>
      <p:grpSpPr>
        <a:xfrm>
          <a:off x="0" y="0"/>
          <a:ext cx="0" cy="0"/>
          <a:chOff x="0" y="0"/>
          <a:chExt cx="0" cy="0"/>
        </a:xfrm>
      </p:grpSpPr>
      <p:sp>
        <p:nvSpPr>
          <p:cNvPr id="74" name="Google Shape;74;gf6b6013ae3_2_16"/>
          <p:cNvSpPr txBox="1">
            <a:spLocks noGrp="1"/>
          </p:cNvSpPr>
          <p:nvPr>
            <p:ph type="title"/>
          </p:nvPr>
        </p:nvSpPr>
        <p:spPr>
          <a:xfrm>
            <a:off x="541338" y="503635"/>
            <a:ext cx="8229600" cy="261938"/>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5" name="Google Shape;75;gf6b6013ae3_2_16"/>
          <p:cNvSpPr txBox="1">
            <a:spLocks noGrp="1"/>
          </p:cNvSpPr>
          <p:nvPr>
            <p:ph type="body" idx="1"/>
          </p:nvPr>
        </p:nvSpPr>
        <p:spPr>
          <a:xfrm>
            <a:off x="531813" y="1013433"/>
            <a:ext cx="8229600" cy="3394472"/>
          </a:xfrm>
          <a:prstGeom prst="rect">
            <a:avLst/>
          </a:prstGeom>
          <a:noFill/>
          <a:ln>
            <a:noFill/>
          </a:ln>
        </p:spPr>
        <p:txBody>
          <a:bodyPr spcFirstLastPara="1" wrap="square" lIns="68575" tIns="34275" rIns="68575" bIns="34275" anchor="t" anchorCtr="0">
            <a:noAutofit/>
          </a:bodyPr>
          <a:lstStyle>
            <a:lvl1pPr marL="457189" lvl="0" indent="-317492" algn="l">
              <a:lnSpc>
                <a:spcPct val="90000"/>
              </a:lnSpc>
              <a:spcBef>
                <a:spcPts val="900"/>
              </a:spcBef>
              <a:spcAft>
                <a:spcPts val="0"/>
              </a:spcAft>
              <a:buSzPts val="1400"/>
              <a:buChar char="•"/>
              <a:defRPr/>
            </a:lvl1pPr>
            <a:lvl2pPr marL="914378" lvl="1" indent="-317492" algn="l">
              <a:lnSpc>
                <a:spcPct val="90000"/>
              </a:lnSpc>
              <a:spcBef>
                <a:spcPts val="900"/>
              </a:spcBef>
              <a:spcAft>
                <a:spcPts val="0"/>
              </a:spcAft>
              <a:buSzPts val="1400"/>
              <a:buChar char="–"/>
              <a:defRPr/>
            </a:lvl2pPr>
            <a:lvl3pPr marL="1371566" lvl="2" indent="-317492" algn="l">
              <a:lnSpc>
                <a:spcPct val="90000"/>
              </a:lnSpc>
              <a:spcBef>
                <a:spcPts val="900"/>
              </a:spcBef>
              <a:spcAft>
                <a:spcPts val="0"/>
              </a:spcAft>
              <a:buSzPts val="1400"/>
              <a:buChar char="•"/>
              <a:defRPr/>
            </a:lvl3pPr>
            <a:lvl4pPr marL="1828754" lvl="3" indent="-317492" algn="l">
              <a:lnSpc>
                <a:spcPct val="90000"/>
              </a:lnSpc>
              <a:spcBef>
                <a:spcPts val="900"/>
              </a:spcBef>
              <a:spcAft>
                <a:spcPts val="0"/>
              </a:spcAft>
              <a:buSzPts val="1400"/>
              <a:buChar char="–"/>
              <a:defRPr/>
            </a:lvl4pPr>
            <a:lvl5pPr marL="2285943" lvl="4" indent="-317492" algn="l">
              <a:lnSpc>
                <a:spcPct val="90000"/>
              </a:lnSpc>
              <a:spcBef>
                <a:spcPts val="900"/>
              </a:spcBef>
              <a:spcAft>
                <a:spcPts val="0"/>
              </a:spcAft>
              <a:buSzPts val="1400"/>
              <a:buChar char="»"/>
              <a:defRPr/>
            </a:lvl5pPr>
            <a:lvl6pPr marL="2743132" lvl="5" indent="-317492" algn="l">
              <a:lnSpc>
                <a:spcPct val="100000"/>
              </a:lnSpc>
              <a:spcBef>
                <a:spcPts val="300"/>
              </a:spcBef>
              <a:spcAft>
                <a:spcPts val="0"/>
              </a:spcAft>
              <a:buClr>
                <a:schemeClr val="dk1"/>
              </a:buClr>
              <a:buSzPts val="1400"/>
              <a:buChar char="•"/>
              <a:defRPr/>
            </a:lvl6pPr>
            <a:lvl7pPr marL="3200320" lvl="6" indent="-317492" algn="l">
              <a:lnSpc>
                <a:spcPct val="100000"/>
              </a:lnSpc>
              <a:spcBef>
                <a:spcPts val="300"/>
              </a:spcBef>
              <a:spcAft>
                <a:spcPts val="0"/>
              </a:spcAft>
              <a:buClr>
                <a:schemeClr val="dk1"/>
              </a:buClr>
              <a:buSzPts val="1400"/>
              <a:buChar char="•"/>
              <a:defRPr/>
            </a:lvl7pPr>
            <a:lvl8pPr marL="3657509" lvl="7" indent="-317492" algn="l">
              <a:lnSpc>
                <a:spcPct val="100000"/>
              </a:lnSpc>
              <a:spcBef>
                <a:spcPts val="300"/>
              </a:spcBef>
              <a:spcAft>
                <a:spcPts val="0"/>
              </a:spcAft>
              <a:buClr>
                <a:schemeClr val="dk1"/>
              </a:buClr>
              <a:buSzPts val="1400"/>
              <a:buChar char="•"/>
              <a:defRPr/>
            </a:lvl8pPr>
            <a:lvl9pPr marL="4114697" lvl="8" indent="-317492" algn="l">
              <a:lnSpc>
                <a:spcPct val="100000"/>
              </a:lnSpc>
              <a:spcBef>
                <a:spcPts val="300"/>
              </a:spcBef>
              <a:spcAft>
                <a:spcPts val="0"/>
              </a:spcAft>
              <a:buClr>
                <a:schemeClr val="dk1"/>
              </a:buClr>
              <a:buSzPts val="1400"/>
              <a:buChar char="•"/>
              <a:defRPr/>
            </a:lvl9pPr>
          </a:lstStyle>
          <a:p>
            <a:endParaRPr/>
          </a:p>
        </p:txBody>
      </p:sp>
      <p:sp>
        <p:nvSpPr>
          <p:cNvPr id="76" name="Google Shape;76;gf6b6013ae3_2_16"/>
          <p:cNvSpPr txBox="1">
            <a:spLocks noGrp="1"/>
          </p:cNvSpPr>
          <p:nvPr>
            <p:ph type="ftr" idx="11"/>
          </p:nvPr>
        </p:nvSpPr>
        <p:spPr>
          <a:xfrm>
            <a:off x="2011680" y="4863764"/>
            <a:ext cx="512064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7175264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1" y="220852"/>
            <a:ext cx="8503920" cy="576197"/>
          </a:xfrm>
          <a:prstGeom prst="rect">
            <a:avLst/>
          </a:prstGeom>
        </p:spPr>
        <p:txBody>
          <a:bodyPr anchor="ctr" anchorCtr="0"/>
          <a:lstStyle>
            <a:lvl1pPr>
              <a:defRPr sz="21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288520" y="4790894"/>
            <a:ext cx="8650327" cy="253565"/>
          </a:xfrm>
        </p:spPr>
        <p:txBody>
          <a:bodyPr/>
          <a:lstStyle/>
          <a:p>
            <a:endParaRPr lang="en-US"/>
          </a:p>
        </p:txBody>
      </p:sp>
    </p:spTree>
    <p:extLst>
      <p:ext uri="{BB962C8B-B14F-4D97-AF65-F5344CB8AC3E}">
        <p14:creationId xmlns:p14="http://schemas.microsoft.com/office/powerpoint/2010/main" val="29605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body" idx="1"/>
          </p:nvPr>
        </p:nvSpPr>
        <p:spPr>
          <a:xfrm>
            <a:off x="281557" y="1283549"/>
            <a:ext cx="8481873" cy="3231301"/>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600"/>
              </a:spcBef>
              <a:spcAft>
                <a:spcPts val="0"/>
              </a:spcAft>
              <a:buClr>
                <a:schemeClr val="dk1"/>
              </a:buClr>
              <a:buSzPts val="1600"/>
              <a:buFont typeface="Gene Sans"/>
              <a:buChar char="•"/>
              <a:defRPr sz="1600" i="0" u="none" strike="noStrike" cap="none">
                <a:solidFill>
                  <a:schemeClr val="dk1"/>
                </a:solidFill>
                <a:latin typeface="Gene Sans"/>
                <a:ea typeface="Gene Sans"/>
                <a:cs typeface="Gene Sans"/>
                <a:sym typeface="Gene Sans"/>
              </a:defRPr>
            </a:lvl1pPr>
            <a:lvl2pPr marL="914400" marR="0" lvl="1" indent="-317500" algn="l" rtl="0">
              <a:lnSpc>
                <a:spcPct val="90000"/>
              </a:lnSpc>
              <a:spcBef>
                <a:spcPts val="600"/>
              </a:spcBef>
              <a:spcAft>
                <a:spcPts val="0"/>
              </a:spcAft>
              <a:buClr>
                <a:schemeClr val="dk1"/>
              </a:buClr>
              <a:buSzPts val="1400"/>
              <a:buFont typeface="Gene Sans"/>
              <a:buChar char="•"/>
              <a:defRPr sz="1400" i="0" u="none" strike="noStrike" cap="none">
                <a:solidFill>
                  <a:schemeClr val="dk1"/>
                </a:solidFill>
                <a:latin typeface="Gene Sans"/>
                <a:ea typeface="Gene Sans"/>
                <a:cs typeface="Gene Sans"/>
                <a:sym typeface="Gene Sans"/>
              </a:defRPr>
            </a:lvl2pPr>
            <a:lvl3pPr marL="1371600" marR="0" lvl="2" indent="-298450" algn="l" rtl="0">
              <a:lnSpc>
                <a:spcPct val="90000"/>
              </a:lnSpc>
              <a:spcBef>
                <a:spcPts val="600"/>
              </a:spcBef>
              <a:spcAft>
                <a:spcPts val="0"/>
              </a:spcAft>
              <a:buClr>
                <a:schemeClr val="dk1"/>
              </a:buClr>
              <a:buSzPts val="1100"/>
              <a:buFont typeface="Gene Sans"/>
              <a:buChar char="•"/>
              <a:defRPr sz="1100" i="0" u="none" strike="noStrike" cap="none">
                <a:solidFill>
                  <a:schemeClr val="dk1"/>
                </a:solidFill>
                <a:latin typeface="Gene Sans"/>
                <a:ea typeface="Gene Sans"/>
                <a:cs typeface="Gene Sans"/>
                <a:sym typeface="Gene Sans"/>
              </a:defRPr>
            </a:lvl3pPr>
            <a:lvl4pPr marL="1828800" marR="0" lvl="3" indent="-295275" algn="l" rtl="0">
              <a:lnSpc>
                <a:spcPct val="90000"/>
              </a:lnSpc>
              <a:spcBef>
                <a:spcPts val="600"/>
              </a:spcBef>
              <a:spcAft>
                <a:spcPts val="0"/>
              </a:spcAft>
              <a:buClr>
                <a:schemeClr val="dk1"/>
              </a:buClr>
              <a:buSzPts val="1050"/>
              <a:buFont typeface="Gene Sans"/>
              <a:buChar char="•"/>
              <a:defRPr sz="1050" i="0" u="none" strike="noStrike" cap="none">
                <a:solidFill>
                  <a:schemeClr val="dk1"/>
                </a:solidFill>
                <a:latin typeface="Gene Sans"/>
                <a:ea typeface="Gene Sans"/>
                <a:cs typeface="Gene Sans"/>
                <a:sym typeface="Gene Sans"/>
              </a:defRPr>
            </a:lvl4pPr>
            <a:lvl5pPr marL="2286000" marR="0" lvl="4" indent="-295275" algn="l" rtl="0">
              <a:lnSpc>
                <a:spcPct val="90000"/>
              </a:lnSpc>
              <a:spcBef>
                <a:spcPts val="600"/>
              </a:spcBef>
              <a:spcAft>
                <a:spcPts val="0"/>
              </a:spcAft>
              <a:buClr>
                <a:schemeClr val="dk1"/>
              </a:buClr>
              <a:buSzPts val="1050"/>
              <a:buFont typeface="Gene Sans"/>
              <a:buChar char="•"/>
              <a:defRPr sz="1050" i="0" u="none" strike="noStrike" cap="none">
                <a:solidFill>
                  <a:schemeClr val="dk1"/>
                </a:solidFill>
                <a:latin typeface="Gene Sans"/>
                <a:ea typeface="Gene Sans"/>
                <a:cs typeface="Gene Sans"/>
                <a:sym typeface="Gene Sans"/>
              </a:defRPr>
            </a:lvl5pPr>
            <a:lvl6pPr marL="2743200" marR="0" lvl="5" indent="-314325" algn="l" rtl="0">
              <a:lnSpc>
                <a:spcPct val="90000"/>
              </a:lnSpc>
              <a:spcBef>
                <a:spcPts val="375"/>
              </a:spcBef>
              <a:spcAft>
                <a:spcPts val="0"/>
              </a:spcAft>
              <a:buClr>
                <a:schemeClr val="dk1"/>
              </a:buClr>
              <a:buSzPts val="1350"/>
              <a:buFont typeface="Gene Sans"/>
              <a:buChar char="•"/>
              <a:defRPr sz="1350" i="0" u="none" strike="noStrike" cap="none">
                <a:solidFill>
                  <a:schemeClr val="dk1"/>
                </a:solidFill>
                <a:latin typeface="Gene Sans"/>
                <a:ea typeface="Gene Sans"/>
                <a:cs typeface="Gene Sans"/>
                <a:sym typeface="Gene Sans"/>
              </a:defRPr>
            </a:lvl6pPr>
            <a:lvl7pPr marL="3200400" marR="0" lvl="6" indent="-314325" algn="l" rtl="0">
              <a:lnSpc>
                <a:spcPct val="90000"/>
              </a:lnSpc>
              <a:spcBef>
                <a:spcPts val="375"/>
              </a:spcBef>
              <a:spcAft>
                <a:spcPts val="0"/>
              </a:spcAft>
              <a:buClr>
                <a:schemeClr val="dk1"/>
              </a:buClr>
              <a:buSzPts val="1350"/>
              <a:buFont typeface="Gene Sans"/>
              <a:buChar char="•"/>
              <a:defRPr sz="1350" i="0" u="none" strike="noStrike" cap="none">
                <a:solidFill>
                  <a:schemeClr val="dk1"/>
                </a:solidFill>
                <a:latin typeface="Gene Sans"/>
                <a:ea typeface="Gene Sans"/>
                <a:cs typeface="Gene Sans"/>
                <a:sym typeface="Gene Sans"/>
              </a:defRPr>
            </a:lvl7pPr>
            <a:lvl8pPr marL="3657600" marR="0" lvl="7" indent="-314325" algn="l" rtl="0">
              <a:lnSpc>
                <a:spcPct val="90000"/>
              </a:lnSpc>
              <a:spcBef>
                <a:spcPts val="375"/>
              </a:spcBef>
              <a:spcAft>
                <a:spcPts val="0"/>
              </a:spcAft>
              <a:buClr>
                <a:schemeClr val="dk1"/>
              </a:buClr>
              <a:buSzPts val="1350"/>
              <a:buFont typeface="Gene Sans"/>
              <a:buChar char="•"/>
              <a:defRPr sz="1350" i="0" u="none" strike="noStrike" cap="none">
                <a:solidFill>
                  <a:schemeClr val="dk1"/>
                </a:solidFill>
                <a:latin typeface="Gene Sans"/>
                <a:ea typeface="Gene Sans"/>
                <a:cs typeface="Gene Sans"/>
                <a:sym typeface="Gene Sans"/>
              </a:defRPr>
            </a:lvl8pPr>
            <a:lvl9pPr marL="4114800" marR="0" lvl="8" indent="-314325" algn="l" rtl="0">
              <a:lnSpc>
                <a:spcPct val="90000"/>
              </a:lnSpc>
              <a:spcBef>
                <a:spcPts val="375"/>
              </a:spcBef>
              <a:spcAft>
                <a:spcPts val="0"/>
              </a:spcAft>
              <a:buClr>
                <a:schemeClr val="dk1"/>
              </a:buClr>
              <a:buSzPts val="1350"/>
              <a:buFont typeface="Gene Sans"/>
              <a:buChar char="•"/>
              <a:defRPr sz="1350" i="0" u="none" strike="noStrike" cap="none">
                <a:solidFill>
                  <a:schemeClr val="dk1"/>
                </a:solidFill>
                <a:latin typeface="Gene Sans"/>
                <a:ea typeface="Gene Sans"/>
                <a:cs typeface="Gene Sans"/>
                <a:sym typeface="Gene Sans"/>
              </a:defRPr>
            </a:lvl9pPr>
          </a:lstStyle>
          <a:p>
            <a:endParaRPr/>
          </a:p>
        </p:txBody>
      </p:sp>
      <p:sp>
        <p:nvSpPr>
          <p:cNvPr id="14" name="Google Shape;14;p1"/>
          <p:cNvSpPr txBox="1">
            <a:spLocks noGrp="1"/>
          </p:cNvSpPr>
          <p:nvPr>
            <p:ph type="title"/>
          </p:nvPr>
        </p:nvSpPr>
        <p:spPr>
          <a:xfrm>
            <a:off x="297867" y="585795"/>
            <a:ext cx="8465133" cy="65245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3"/>
              </a:buClr>
              <a:buSzPts val="2100"/>
              <a:buFont typeface="Gene Sans"/>
              <a:buNone/>
              <a:defRPr sz="2100" b="1" i="0" u="none" strike="noStrike" cap="none">
                <a:solidFill>
                  <a:schemeClr val="accent3"/>
                </a:solidFill>
                <a:latin typeface="Gene Sans"/>
                <a:ea typeface="Gene Sans"/>
                <a:cs typeface="Gene Sans"/>
                <a:sym typeface="Gene Sans"/>
              </a:defRPr>
            </a:lvl1pPr>
            <a:lvl2pPr lvl="1">
              <a:spcBef>
                <a:spcPts val="0"/>
              </a:spcBef>
              <a:spcAft>
                <a:spcPts val="0"/>
              </a:spcAft>
              <a:buSzPts val="1400"/>
              <a:buFont typeface="Gene Sans"/>
              <a:buNone/>
              <a:defRPr sz="1800">
                <a:latin typeface="Gene Sans"/>
                <a:ea typeface="Gene Sans"/>
                <a:cs typeface="Gene Sans"/>
                <a:sym typeface="Gene Sans"/>
              </a:defRPr>
            </a:lvl2pPr>
            <a:lvl3pPr lvl="2">
              <a:spcBef>
                <a:spcPts val="0"/>
              </a:spcBef>
              <a:spcAft>
                <a:spcPts val="0"/>
              </a:spcAft>
              <a:buSzPts val="1400"/>
              <a:buFont typeface="Gene Sans"/>
              <a:buNone/>
              <a:defRPr sz="1800">
                <a:latin typeface="Gene Sans"/>
                <a:ea typeface="Gene Sans"/>
                <a:cs typeface="Gene Sans"/>
                <a:sym typeface="Gene Sans"/>
              </a:defRPr>
            </a:lvl3pPr>
            <a:lvl4pPr lvl="3">
              <a:spcBef>
                <a:spcPts val="0"/>
              </a:spcBef>
              <a:spcAft>
                <a:spcPts val="0"/>
              </a:spcAft>
              <a:buSzPts val="1400"/>
              <a:buFont typeface="Gene Sans"/>
              <a:buNone/>
              <a:defRPr sz="1800">
                <a:latin typeface="Gene Sans"/>
                <a:ea typeface="Gene Sans"/>
                <a:cs typeface="Gene Sans"/>
                <a:sym typeface="Gene Sans"/>
              </a:defRPr>
            </a:lvl4pPr>
            <a:lvl5pPr lvl="4">
              <a:spcBef>
                <a:spcPts val="0"/>
              </a:spcBef>
              <a:spcAft>
                <a:spcPts val="0"/>
              </a:spcAft>
              <a:buSzPts val="1400"/>
              <a:buFont typeface="Gene Sans"/>
              <a:buNone/>
              <a:defRPr sz="1800">
                <a:latin typeface="Gene Sans"/>
                <a:ea typeface="Gene Sans"/>
                <a:cs typeface="Gene Sans"/>
                <a:sym typeface="Gene Sans"/>
              </a:defRPr>
            </a:lvl5pPr>
            <a:lvl6pPr lvl="5">
              <a:spcBef>
                <a:spcPts val="0"/>
              </a:spcBef>
              <a:spcAft>
                <a:spcPts val="0"/>
              </a:spcAft>
              <a:buSzPts val="1400"/>
              <a:buFont typeface="Gene Sans"/>
              <a:buNone/>
              <a:defRPr sz="1800">
                <a:latin typeface="Gene Sans"/>
                <a:ea typeface="Gene Sans"/>
                <a:cs typeface="Gene Sans"/>
                <a:sym typeface="Gene Sans"/>
              </a:defRPr>
            </a:lvl6pPr>
            <a:lvl7pPr lvl="6">
              <a:spcBef>
                <a:spcPts val="0"/>
              </a:spcBef>
              <a:spcAft>
                <a:spcPts val="0"/>
              </a:spcAft>
              <a:buSzPts val="1400"/>
              <a:buFont typeface="Gene Sans"/>
              <a:buNone/>
              <a:defRPr sz="1800">
                <a:latin typeface="Gene Sans"/>
                <a:ea typeface="Gene Sans"/>
                <a:cs typeface="Gene Sans"/>
                <a:sym typeface="Gene Sans"/>
              </a:defRPr>
            </a:lvl7pPr>
            <a:lvl8pPr lvl="7">
              <a:spcBef>
                <a:spcPts val="0"/>
              </a:spcBef>
              <a:spcAft>
                <a:spcPts val="0"/>
              </a:spcAft>
              <a:buSzPts val="1400"/>
              <a:buFont typeface="Gene Sans"/>
              <a:buNone/>
              <a:defRPr sz="1800">
                <a:latin typeface="Gene Sans"/>
                <a:ea typeface="Gene Sans"/>
                <a:cs typeface="Gene Sans"/>
                <a:sym typeface="Gene Sans"/>
              </a:defRPr>
            </a:lvl8pPr>
            <a:lvl9pPr lvl="8">
              <a:spcBef>
                <a:spcPts val="0"/>
              </a:spcBef>
              <a:spcAft>
                <a:spcPts val="0"/>
              </a:spcAft>
              <a:buSzPts val="1400"/>
              <a:buFont typeface="Gene Sans"/>
              <a:buNone/>
              <a:defRPr sz="1800">
                <a:latin typeface="Gene Sans"/>
                <a:ea typeface="Gene Sans"/>
                <a:cs typeface="Gene Sans"/>
                <a:sym typeface="Gene Sans"/>
              </a:defRPr>
            </a:lvl9pPr>
          </a:lstStyle>
          <a:p>
            <a:endParaRPr/>
          </a:p>
        </p:txBody>
      </p:sp>
      <p:sp>
        <p:nvSpPr>
          <p:cNvPr id="15" name="Google Shape;15;p1"/>
          <p:cNvSpPr txBox="1"/>
          <p:nvPr/>
        </p:nvSpPr>
        <p:spPr>
          <a:xfrm>
            <a:off x="8476030" y="250460"/>
            <a:ext cx="373655" cy="1634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Roboto"/>
                <a:ea typeface="Roboto"/>
                <a:cs typeface="Roboto"/>
                <a:sym typeface="Roboto"/>
              </a:rPr>
              <a:t>‹#›</a:t>
            </a:fld>
            <a:endParaRPr sz="700" b="0" i="0" u="none" strike="noStrike" cap="none" dirty="0">
              <a:solidFill>
                <a:schemeClr val="dk1"/>
              </a:solidFill>
              <a:latin typeface="Roboto"/>
              <a:ea typeface="Roboto"/>
              <a:cs typeface="Roboto"/>
              <a:sym typeface="Roboto"/>
            </a:endParaRPr>
          </a:p>
        </p:txBody>
      </p:sp>
      <p:pic>
        <p:nvPicPr>
          <p:cNvPr id="16" name="Google Shape;16;p1"/>
          <p:cNvPicPr preferRelativeResize="0"/>
          <p:nvPr/>
        </p:nvPicPr>
        <p:blipFill rotWithShape="1">
          <a:blip r:embed="rId16">
            <a:alphaModFix/>
          </a:blip>
          <a:srcRect/>
          <a:stretch/>
        </p:blipFill>
        <p:spPr>
          <a:xfrm>
            <a:off x="7945916" y="4716809"/>
            <a:ext cx="816829" cy="207669"/>
          </a:xfrm>
          <a:prstGeom prst="rect">
            <a:avLst/>
          </a:prstGeom>
          <a:noFill/>
          <a:ln>
            <a:noFill/>
          </a:ln>
        </p:spPr>
      </p:pic>
      <p:cxnSp>
        <p:nvCxnSpPr>
          <p:cNvPr id="17" name="Google Shape;17;p1"/>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8" name="Google Shape;18;p1"/>
          <p:cNvSpPr txBox="1"/>
          <p:nvPr/>
        </p:nvSpPr>
        <p:spPr>
          <a:xfrm>
            <a:off x="8476030" y="250460"/>
            <a:ext cx="373655" cy="1634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i="0" u="none" strike="noStrike" cap="none">
                <a:solidFill>
                  <a:schemeClr val="dk1"/>
                </a:solidFill>
                <a:latin typeface="Gene Sans"/>
                <a:ea typeface="Gene Sans"/>
                <a:cs typeface="Gene Sans"/>
                <a:sym typeface="Gene Sans"/>
              </a:rPr>
              <a:t>‹#›</a:t>
            </a:fld>
            <a:endParaRPr sz="700" i="0" u="none" strike="noStrike" cap="none" dirty="0">
              <a:solidFill>
                <a:schemeClr val="dk1"/>
              </a:solidFill>
              <a:latin typeface="Gene Sans"/>
              <a:ea typeface="Gene Sans"/>
              <a:cs typeface="Gene Sans"/>
              <a:sym typeface="Gene Sans"/>
            </a:endParaRPr>
          </a:p>
        </p:txBody>
      </p:sp>
      <p:pic>
        <p:nvPicPr>
          <p:cNvPr id="19" name="Google Shape;19;p1"/>
          <p:cNvPicPr preferRelativeResize="0"/>
          <p:nvPr/>
        </p:nvPicPr>
        <p:blipFill rotWithShape="1">
          <a:blip r:embed="rId16">
            <a:alphaModFix/>
          </a:blip>
          <a:srcRect/>
          <a:stretch/>
        </p:blipFill>
        <p:spPr>
          <a:xfrm>
            <a:off x="7945916" y="4716809"/>
            <a:ext cx="816829" cy="207669"/>
          </a:xfrm>
          <a:prstGeom prst="rect">
            <a:avLst/>
          </a:prstGeom>
          <a:noFill/>
          <a:ln>
            <a:noFill/>
          </a:ln>
        </p:spPr>
      </p:pic>
      <p:cxnSp>
        <p:nvCxnSpPr>
          <p:cNvPr id="20" name="Google Shape;20;p1"/>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85"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20">
          <p15:clr>
            <a:srgbClr val="F26B43"/>
          </p15:clr>
        </p15:guide>
        <p15:guide id="4" orient="horz" pos="1620">
          <p15:clr>
            <a:srgbClr val="F26B43"/>
          </p15:clr>
        </p15:guide>
        <p15:guide id="5" orient="horz" pos="852">
          <p15:clr>
            <a:srgbClr val="F26B43"/>
          </p15:clr>
        </p15:guide>
        <p15:guide id="6" orient="horz" pos="2916">
          <p15:clr>
            <a:srgbClr val="F26B43"/>
          </p15:clr>
        </p15:guide>
        <p15:guide id="7" orient="horz" pos="780">
          <p15:clr>
            <a:srgbClr val="F26B43"/>
          </p15:clr>
        </p15:guide>
        <p15:guide id="8" orient="horz" pos="2844">
          <p15:clr>
            <a:srgbClr val="F26B43"/>
          </p15:clr>
        </p15:guide>
        <p15:guide id="9" pos="1992">
          <p15:clr>
            <a:srgbClr val="F26B43"/>
          </p15:clr>
        </p15:guide>
        <p15:guide id="10" pos="37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owal.Stacey@ge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HealthEquitySIG@ispor.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ispor.org/member-groups/special-interest-groups/health-equity-resear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04"/>
          <p:cNvSpPr txBox="1"/>
          <p:nvPr/>
        </p:nvSpPr>
        <p:spPr>
          <a:xfrm>
            <a:off x="9296397" y="0"/>
            <a:ext cx="1492500" cy="13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300" dirty="0">
                <a:solidFill>
                  <a:srgbClr val="545859"/>
                </a:solidFill>
                <a:latin typeface="Gene Sans"/>
                <a:ea typeface="Gene Sans"/>
                <a:cs typeface="Gene Sans"/>
                <a:sym typeface="Gene Sans"/>
              </a:rPr>
              <a:t>Gene Sans</a:t>
            </a:r>
            <a:endParaRPr sz="300" dirty="0">
              <a:solidFill>
                <a:srgbClr val="545859"/>
              </a:solidFill>
              <a:latin typeface="Gene Sans"/>
              <a:ea typeface="Gene Sans"/>
              <a:cs typeface="Gene Sans"/>
              <a:sym typeface="Gene Sans"/>
            </a:endParaRPr>
          </a:p>
          <a:p>
            <a:pPr marL="0" marR="0" lvl="0" indent="0" algn="l" rtl="0">
              <a:lnSpc>
                <a:spcPct val="100000"/>
              </a:lnSpc>
              <a:spcBef>
                <a:spcPts val="0"/>
              </a:spcBef>
              <a:spcAft>
                <a:spcPts val="0"/>
              </a:spcAft>
              <a:buClr>
                <a:srgbClr val="000000"/>
              </a:buClr>
              <a:buSzPts val="1400"/>
              <a:buFont typeface="Arial"/>
              <a:buNone/>
            </a:pPr>
            <a:r>
              <a:rPr lang="en-US" sz="300" dirty="0">
                <a:solidFill>
                  <a:srgbClr val="545859"/>
                </a:solidFill>
                <a:latin typeface="Gene Sans"/>
                <a:ea typeface="Gene Sans"/>
                <a:cs typeface="Gene Sans"/>
                <a:sym typeface="Gene Sans"/>
              </a:rPr>
              <a:t>Gene Condensed (awaiting)</a:t>
            </a:r>
            <a:endParaRPr sz="300" dirty="0">
              <a:solidFill>
                <a:srgbClr val="545859"/>
              </a:solidFill>
              <a:latin typeface="Gene Sans"/>
              <a:ea typeface="Gene Sans"/>
              <a:cs typeface="Gene Sans"/>
              <a:sym typeface="Gene Sans"/>
            </a:endParaRPr>
          </a:p>
          <a:p>
            <a:pPr marL="0" marR="0" lvl="0" indent="0" algn="l" rtl="0">
              <a:lnSpc>
                <a:spcPct val="100000"/>
              </a:lnSpc>
              <a:spcBef>
                <a:spcPts val="0"/>
              </a:spcBef>
              <a:spcAft>
                <a:spcPts val="0"/>
              </a:spcAft>
              <a:buClr>
                <a:srgbClr val="000000"/>
              </a:buClr>
              <a:buSzPts val="1400"/>
              <a:buFont typeface="Arial"/>
              <a:buNone/>
            </a:pPr>
            <a:r>
              <a:rPr lang="en-US" sz="300" dirty="0">
                <a:solidFill>
                  <a:srgbClr val="545859"/>
                </a:solidFill>
                <a:latin typeface="Gene Sans"/>
                <a:ea typeface="Gene Sans"/>
                <a:cs typeface="Gene Sans"/>
                <a:sym typeface="Gene Sans"/>
              </a:rPr>
              <a:t>Gene Serif</a:t>
            </a:r>
            <a:endParaRPr sz="300" dirty="0">
              <a:solidFill>
                <a:srgbClr val="545859"/>
              </a:solidFill>
              <a:latin typeface="Gene Sans"/>
              <a:ea typeface="Gene Sans"/>
              <a:cs typeface="Gene Sans"/>
              <a:sym typeface="Gene Sans"/>
            </a:endParaRPr>
          </a:p>
        </p:txBody>
      </p:sp>
      <p:sp>
        <p:nvSpPr>
          <p:cNvPr id="1026" name="Google Shape;1026;p104"/>
          <p:cNvSpPr txBox="1"/>
          <p:nvPr/>
        </p:nvSpPr>
        <p:spPr>
          <a:xfrm>
            <a:off x="611555" y="3602445"/>
            <a:ext cx="8114700" cy="1129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1200" dirty="0">
              <a:solidFill>
                <a:srgbClr val="D1E8F5"/>
              </a:solidFill>
              <a:latin typeface="Gene Sans"/>
              <a:ea typeface="Gene Sans"/>
              <a:cs typeface="Gene Sans"/>
              <a:sym typeface="Gene Sans"/>
            </a:endParaRPr>
          </a:p>
        </p:txBody>
      </p:sp>
      <p:sp>
        <p:nvSpPr>
          <p:cNvPr id="1027" name="Google Shape;1027;p104"/>
          <p:cNvSpPr txBox="1"/>
          <p:nvPr/>
        </p:nvSpPr>
        <p:spPr>
          <a:xfrm>
            <a:off x="611555" y="1605755"/>
            <a:ext cx="8486400" cy="346200"/>
          </a:xfrm>
          <a:prstGeom prst="rect">
            <a:avLst/>
          </a:prstGeom>
          <a:noFill/>
          <a:ln>
            <a:noFill/>
          </a:ln>
        </p:spPr>
        <p:txBody>
          <a:bodyPr spcFirstLastPara="1" wrap="square" lIns="137150" tIns="45700" rIns="91425" bIns="45700" anchor="b" anchorCtr="0">
            <a:noAutofit/>
          </a:bodyPr>
          <a:lstStyle/>
          <a:p>
            <a:pPr marL="0" lvl="0" indent="0" algn="l" rtl="0">
              <a:lnSpc>
                <a:spcPct val="90000"/>
              </a:lnSpc>
              <a:spcBef>
                <a:spcPts val="0"/>
              </a:spcBef>
              <a:spcAft>
                <a:spcPts val="0"/>
              </a:spcAft>
              <a:buNone/>
            </a:pPr>
            <a:r>
              <a:rPr lang="en-US" sz="1800" b="1" dirty="0">
                <a:solidFill>
                  <a:srgbClr val="D1E8F5"/>
                </a:solidFill>
                <a:latin typeface="Gene Condensed"/>
                <a:ea typeface="Gene Condensed"/>
                <a:cs typeface="Gene Condensed"/>
                <a:sym typeface="Gene Condensed"/>
              </a:rPr>
              <a:t>ISPOR Boston 2023</a:t>
            </a:r>
          </a:p>
        </p:txBody>
      </p:sp>
      <p:sp>
        <p:nvSpPr>
          <p:cNvPr id="1028" name="Google Shape;1028;p104"/>
          <p:cNvSpPr txBox="1"/>
          <p:nvPr/>
        </p:nvSpPr>
        <p:spPr>
          <a:xfrm>
            <a:off x="611550" y="2030323"/>
            <a:ext cx="8114700" cy="1158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None/>
            </a:pPr>
            <a:r>
              <a:rPr lang="en-US" sz="3200" b="1" dirty="0">
                <a:solidFill>
                  <a:srgbClr val="8DC8E8"/>
                </a:solidFill>
                <a:latin typeface="Gene Sans"/>
                <a:ea typeface="Gene Sans"/>
                <a:cs typeface="Gene Sans"/>
                <a:sym typeface="Gene Sans"/>
              </a:rPr>
              <a:t>Leveraging Insights from Distributional Cost-Effectiveness Analysis in HTA</a:t>
            </a:r>
          </a:p>
        </p:txBody>
      </p:sp>
      <p:sp>
        <p:nvSpPr>
          <p:cNvPr id="2" name="TextBox 1">
            <a:extLst>
              <a:ext uri="{FF2B5EF4-FFF2-40B4-BE49-F238E27FC236}">
                <a16:creationId xmlns:a16="http://schemas.microsoft.com/office/drawing/2014/main" id="{E1FC57CD-E591-EB99-D4FC-D7B5740C3AB7}"/>
              </a:ext>
            </a:extLst>
          </p:cNvPr>
          <p:cNvSpPr txBox="1"/>
          <p:nvPr/>
        </p:nvSpPr>
        <p:spPr>
          <a:xfrm>
            <a:off x="736680" y="3377428"/>
            <a:ext cx="7989570" cy="1354217"/>
          </a:xfrm>
          <a:prstGeom prst="rect">
            <a:avLst/>
          </a:prstGeom>
          <a:noFill/>
        </p:spPr>
        <p:txBody>
          <a:bodyPr wrap="square" lIns="0" tIns="0" rIns="0" bIns="0" rtlCol="0">
            <a:spAutoFit/>
          </a:bodyPr>
          <a:lstStyle/>
          <a:p>
            <a:pPr defTabSz="685800">
              <a:buClrTx/>
              <a:defRPr/>
            </a:pPr>
            <a:r>
              <a:rPr lang="en-US" b="1" kern="1200" dirty="0">
                <a:solidFill>
                  <a:prstClr val="white"/>
                </a:solidFill>
                <a:ea typeface="+mn-ea"/>
                <a:cs typeface="+mn-cs"/>
              </a:rPr>
              <a:t>Stacey Kowal</a:t>
            </a:r>
            <a:br>
              <a:rPr lang="en-US" sz="700" kern="1200" dirty="0">
                <a:solidFill>
                  <a:prstClr val="white"/>
                </a:solidFill>
                <a:ea typeface="+mn-ea"/>
                <a:cs typeface="+mn-cs"/>
              </a:rPr>
            </a:br>
            <a:r>
              <a:rPr lang="en-US" sz="700" kern="1200" dirty="0">
                <a:solidFill>
                  <a:prstClr val="white"/>
                </a:solidFill>
                <a:ea typeface="+mn-ea"/>
                <a:cs typeface="+mn-cs"/>
              </a:rPr>
              <a:t>Chair, Health Equity Research Special Interest Group</a:t>
            </a:r>
          </a:p>
          <a:p>
            <a:pPr defTabSz="685800">
              <a:buClrTx/>
              <a:defRPr/>
            </a:pPr>
            <a:endParaRPr lang="en-US" sz="700" kern="1200" dirty="0">
              <a:solidFill>
                <a:prstClr val="white"/>
              </a:solidFill>
              <a:ea typeface="+mn-ea"/>
              <a:cs typeface="+mn-cs"/>
            </a:endParaRPr>
          </a:p>
          <a:p>
            <a:pPr defTabSz="685800">
              <a:buClrTx/>
              <a:defRPr/>
            </a:pPr>
            <a:r>
              <a:rPr lang="en-US" sz="900" kern="1200" dirty="0">
                <a:solidFill>
                  <a:prstClr val="white"/>
                </a:solidFill>
                <a:ea typeface="+mn-ea"/>
                <a:cs typeface="+mn-cs"/>
              </a:rPr>
              <a:t>Principal Researcher, Health Policy and Systems Research</a:t>
            </a:r>
            <a:br>
              <a:rPr lang="en-US" sz="900" kern="1200" dirty="0">
                <a:solidFill>
                  <a:prstClr val="white"/>
                </a:solidFill>
                <a:ea typeface="+mn-ea"/>
                <a:cs typeface="+mn-cs"/>
              </a:rPr>
            </a:br>
            <a:r>
              <a:rPr lang="en-US" sz="900" kern="1200" dirty="0">
                <a:solidFill>
                  <a:prstClr val="white"/>
                </a:solidFill>
                <a:ea typeface="+mn-ea"/>
                <a:cs typeface="+mn-cs"/>
              </a:rPr>
              <a:t>Genentech, Inc</a:t>
            </a:r>
            <a:br>
              <a:rPr lang="en-US" sz="900" kern="1200" dirty="0">
                <a:solidFill>
                  <a:prstClr val="white"/>
                </a:solidFill>
                <a:ea typeface="+mn-ea"/>
                <a:cs typeface="+mn-cs"/>
              </a:rPr>
            </a:br>
            <a:r>
              <a:rPr lang="en-US" sz="900" kern="1200" dirty="0">
                <a:solidFill>
                  <a:prstClr val="white"/>
                </a:solidFill>
                <a:ea typeface="+mn-ea"/>
                <a:cs typeface="+mn-cs"/>
                <a:hlinkClick r:id="rId3">
                  <a:extLst>
                    <a:ext uri="{A12FA001-AC4F-418D-AE19-62706E023703}">
                      <ahyp:hlinkClr xmlns:ahyp="http://schemas.microsoft.com/office/drawing/2018/hyperlinkcolor" val="tx"/>
                    </a:ext>
                  </a:extLst>
                </a:hlinkClick>
              </a:rPr>
              <a:t>Kowal.Stacey@gene.com</a:t>
            </a:r>
            <a:endParaRPr lang="en-US" sz="900" kern="1200" dirty="0">
              <a:solidFill>
                <a:prstClr val="white"/>
              </a:solidFill>
              <a:ea typeface="+mn-ea"/>
              <a:cs typeface="+mn-cs"/>
            </a:endParaRPr>
          </a:p>
          <a:p>
            <a:br>
              <a:rPr lang="en-US" sz="900" dirty="0">
                <a:solidFill>
                  <a:schemeClr val="bg1"/>
                </a:solidFill>
              </a:rPr>
            </a:br>
            <a:br>
              <a:rPr lang="en-US" sz="900" dirty="0">
                <a:solidFill>
                  <a:schemeClr val="bg1"/>
                </a:solidFill>
              </a:rPr>
            </a:br>
            <a:endParaRPr lang="en-IN" sz="1200" i="1" dirty="0">
              <a:solidFill>
                <a:schemeClr val="bg1"/>
              </a:solidFill>
            </a:endParaRPr>
          </a:p>
        </p:txBody>
      </p:sp>
    </p:spTree>
    <p:extLst>
      <p:ext uri="{BB962C8B-B14F-4D97-AF65-F5344CB8AC3E}">
        <p14:creationId xmlns:p14="http://schemas.microsoft.com/office/powerpoint/2010/main" val="6807638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A7A3AC3-7C37-48BA-A2B4-793FD5679484}"/>
              </a:ext>
            </a:extLst>
          </p:cNvPr>
          <p:cNvSpPr>
            <a:spLocks/>
          </p:cNvSpPr>
          <p:nvPr/>
        </p:nvSpPr>
        <p:spPr>
          <a:xfrm>
            <a:off x="209515" y="3329445"/>
            <a:ext cx="4157875" cy="906225"/>
          </a:xfrm>
          <a:prstGeom prst="roundRect">
            <a:avLst>
              <a:gd name="adj" fmla="val 1182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CA259DCA-1737-4436-A2E4-6F7CD208920B}"/>
              </a:ext>
            </a:extLst>
          </p:cNvPr>
          <p:cNvSpPr/>
          <p:nvPr/>
        </p:nvSpPr>
        <p:spPr>
          <a:xfrm>
            <a:off x="4767531" y="3325819"/>
            <a:ext cx="4157876" cy="906225"/>
          </a:xfrm>
          <a:prstGeom prst="roundRect">
            <a:avLst>
              <a:gd name="adj" fmla="val 1182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latin typeface="Arial" panose="020B0604020202020204" pitchFamily="34" charset="0"/>
              <a:cs typeface="Arial" panose="020B0604020202020204" pitchFamily="34" charset="0"/>
            </a:endParaRPr>
          </a:p>
        </p:txBody>
      </p:sp>
      <p:sp>
        <p:nvSpPr>
          <p:cNvPr id="710" name="Google Shape;710;g126cd72a8c5_0_110"/>
          <p:cNvSpPr txBox="1">
            <a:spLocks noGrp="1"/>
          </p:cNvSpPr>
          <p:nvPr>
            <p:ph type="title"/>
          </p:nvPr>
        </p:nvSpPr>
        <p:spPr>
          <a:xfrm>
            <a:off x="338810" y="116530"/>
            <a:ext cx="7974000" cy="403030"/>
          </a:xfrm>
          <a:prstGeom prst="rect">
            <a:avLst/>
          </a:prstGeom>
          <a:noFill/>
          <a:ln>
            <a:noFill/>
          </a:ln>
        </p:spPr>
        <p:txBody>
          <a:bodyPr spcFirstLastPara="1" wrap="square" lIns="0" tIns="0" rIns="0" bIns="0" anchor="t" anchorCtr="0">
            <a:noAutofit/>
          </a:bodyPr>
          <a:lstStyle/>
          <a:p>
            <a:pPr>
              <a:lnSpc>
                <a:spcPct val="100000"/>
              </a:lnSpc>
            </a:pPr>
            <a:r>
              <a:rPr lang="en-US">
                <a:latin typeface="Arial" panose="020B0604020202020204" pitchFamily="34" charset="0"/>
                <a:cs typeface="Arial" panose="020B0604020202020204" pitchFamily="34" charset="0"/>
              </a:rPr>
              <a:t>Overall Findings from COVID-19 DCEA</a:t>
            </a:r>
            <a:endParaRPr>
              <a:latin typeface="Arial" panose="020B0604020202020204" pitchFamily="34" charset="0"/>
              <a:ea typeface="Arial"/>
              <a:cs typeface="Arial" panose="020B0604020202020204" pitchFamily="34" charset="0"/>
              <a:sym typeface="Arial"/>
            </a:endParaRPr>
          </a:p>
        </p:txBody>
      </p:sp>
      <p:graphicFrame>
        <p:nvGraphicFramePr>
          <p:cNvPr id="711" name="Google Shape;711;g126cd72a8c5_0_110"/>
          <p:cNvGraphicFramePr/>
          <p:nvPr/>
        </p:nvGraphicFramePr>
        <p:xfrm>
          <a:off x="3494700" y="1645154"/>
          <a:ext cx="2154600" cy="480050"/>
        </p:xfrm>
        <a:graphic>
          <a:graphicData uri="http://schemas.openxmlformats.org/drawingml/2006/table">
            <a:tbl>
              <a:tblPr>
                <a:noFill/>
              </a:tblPr>
              <a:tblGrid>
                <a:gridCol w="2154600">
                  <a:extLst>
                    <a:ext uri="{9D8B030D-6E8A-4147-A177-3AD203B41FA5}">
                      <a16:colId xmlns:a16="http://schemas.microsoft.com/office/drawing/2014/main" val="20000"/>
                    </a:ext>
                  </a:extLst>
                </a:gridCol>
              </a:tblGrid>
              <a:tr h="480050">
                <a:tc>
                  <a:txBody>
                    <a:bodyPr/>
                    <a:lstStyle/>
                    <a:p>
                      <a:pPr marL="0" lvl="0" indent="0" algn="ctr" rtl="0">
                        <a:spcBef>
                          <a:spcPts val="0"/>
                        </a:spcBef>
                        <a:spcAft>
                          <a:spcPts val="0"/>
                        </a:spcAft>
                        <a:buNone/>
                      </a:pPr>
                      <a:r>
                        <a:rPr lang="en-US" sz="1100" b="1" u="sng"/>
                        <a:t>Average US COVID-19 </a:t>
                      </a:r>
                      <a:br>
                        <a:rPr lang="en-US" sz="1100" b="1" u="sng"/>
                      </a:br>
                      <a:r>
                        <a:rPr lang="en-US" sz="1100" b="1" u="sng"/>
                        <a:t>Patient (in 2020)</a:t>
                      </a:r>
                      <a:endParaRPr sz="1100" b="1" u="sng"/>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13" name="Google Shape;713;g126cd72a8c5_0_110"/>
          <p:cNvSpPr/>
          <p:nvPr/>
        </p:nvSpPr>
        <p:spPr>
          <a:xfrm>
            <a:off x="309351" y="926104"/>
            <a:ext cx="272663" cy="668222"/>
          </a:xfrm>
          <a:custGeom>
            <a:avLst/>
            <a:gdLst/>
            <a:ahLst/>
            <a:cxnLst/>
            <a:rect l="l" t="t" r="r" b="b"/>
            <a:pathLst>
              <a:path w="558988" h="1420433" extrusionOk="0">
                <a:moveTo>
                  <a:pt x="120667" y="355644"/>
                </a:moveTo>
                <a:lnTo>
                  <a:pt x="438321" y="355644"/>
                </a:lnTo>
                <a:cubicBezTo>
                  <a:pt x="504963" y="355644"/>
                  <a:pt x="558988" y="413891"/>
                  <a:pt x="558988" y="485743"/>
                </a:cubicBezTo>
                <a:lnTo>
                  <a:pt x="558205" y="494114"/>
                </a:lnTo>
                <a:cubicBezTo>
                  <a:pt x="558973" y="494717"/>
                  <a:pt x="558988" y="495359"/>
                  <a:pt x="558988" y="496004"/>
                </a:cubicBezTo>
                <a:lnTo>
                  <a:pt x="558988" y="518052"/>
                </a:lnTo>
                <a:lnTo>
                  <a:pt x="558988" y="530528"/>
                </a:lnTo>
                <a:cubicBezTo>
                  <a:pt x="558988" y="636598"/>
                  <a:pt x="558987" y="742666"/>
                  <a:pt x="558987" y="848735"/>
                </a:cubicBezTo>
                <a:cubicBezTo>
                  <a:pt x="558987" y="875791"/>
                  <a:pt x="537054" y="897724"/>
                  <a:pt x="509998" y="897724"/>
                </a:cubicBezTo>
                <a:lnTo>
                  <a:pt x="509999" y="897723"/>
                </a:lnTo>
                <a:cubicBezTo>
                  <a:pt x="482943" y="897723"/>
                  <a:pt x="461010" y="875790"/>
                  <a:pt x="461010" y="848734"/>
                </a:cubicBezTo>
                <a:lnTo>
                  <a:pt x="461010" y="570810"/>
                </a:lnTo>
                <a:lnTo>
                  <a:pt x="460593" y="570810"/>
                </a:lnTo>
                <a:lnTo>
                  <a:pt x="460593" y="568129"/>
                </a:lnTo>
                <a:cubicBezTo>
                  <a:pt x="460593" y="560671"/>
                  <a:pt x="454548" y="554626"/>
                  <a:pt x="447090" y="554626"/>
                </a:cubicBezTo>
                <a:lnTo>
                  <a:pt x="445813" y="554626"/>
                </a:lnTo>
                <a:cubicBezTo>
                  <a:pt x="438355" y="554626"/>
                  <a:pt x="432310" y="560671"/>
                  <a:pt x="432310" y="568129"/>
                </a:cubicBezTo>
                <a:lnTo>
                  <a:pt x="432310" y="1090710"/>
                </a:lnTo>
                <a:cubicBezTo>
                  <a:pt x="432667" y="1222133"/>
                  <a:pt x="435085" y="1294830"/>
                  <a:pt x="434454" y="1356669"/>
                </a:cubicBezTo>
                <a:cubicBezTo>
                  <a:pt x="434454" y="1391885"/>
                  <a:pt x="405906" y="1420433"/>
                  <a:pt x="370690" y="1420433"/>
                </a:cubicBezTo>
                <a:lnTo>
                  <a:pt x="364659" y="1420433"/>
                </a:lnTo>
                <a:cubicBezTo>
                  <a:pt x="329443" y="1420433"/>
                  <a:pt x="300895" y="1391885"/>
                  <a:pt x="300895" y="1356669"/>
                </a:cubicBezTo>
                <a:lnTo>
                  <a:pt x="300895" y="857694"/>
                </a:lnTo>
                <a:lnTo>
                  <a:pt x="300681" y="857694"/>
                </a:lnTo>
                <a:lnTo>
                  <a:pt x="300681" y="856963"/>
                </a:lnTo>
                <a:cubicBezTo>
                  <a:pt x="300681" y="845767"/>
                  <a:pt x="291605" y="836691"/>
                  <a:pt x="280409" y="836691"/>
                </a:cubicBezTo>
                <a:lnTo>
                  <a:pt x="278491" y="836691"/>
                </a:lnTo>
                <a:cubicBezTo>
                  <a:pt x="267295" y="836691"/>
                  <a:pt x="258219" y="845767"/>
                  <a:pt x="258219" y="856963"/>
                </a:cubicBezTo>
                <a:lnTo>
                  <a:pt x="258219" y="857694"/>
                </a:lnTo>
                <a:lnTo>
                  <a:pt x="258093" y="857694"/>
                </a:lnTo>
                <a:lnTo>
                  <a:pt x="258093" y="1356669"/>
                </a:lnTo>
                <a:cubicBezTo>
                  <a:pt x="258093" y="1391885"/>
                  <a:pt x="229545" y="1420433"/>
                  <a:pt x="194329" y="1420433"/>
                </a:cubicBezTo>
                <a:lnTo>
                  <a:pt x="188298" y="1420433"/>
                </a:lnTo>
                <a:cubicBezTo>
                  <a:pt x="153082" y="1420433"/>
                  <a:pt x="124534" y="1391885"/>
                  <a:pt x="124534" y="1356669"/>
                </a:cubicBezTo>
                <a:lnTo>
                  <a:pt x="124534" y="570810"/>
                </a:lnTo>
                <a:lnTo>
                  <a:pt x="124450" y="570810"/>
                </a:lnTo>
                <a:lnTo>
                  <a:pt x="124450" y="568129"/>
                </a:lnTo>
                <a:cubicBezTo>
                  <a:pt x="124450" y="560671"/>
                  <a:pt x="118405" y="554626"/>
                  <a:pt x="110947" y="554626"/>
                </a:cubicBezTo>
                <a:lnTo>
                  <a:pt x="109670" y="554626"/>
                </a:lnTo>
                <a:cubicBezTo>
                  <a:pt x="102212" y="554626"/>
                  <a:pt x="96167" y="560671"/>
                  <a:pt x="96167" y="568129"/>
                </a:cubicBezTo>
                <a:lnTo>
                  <a:pt x="96167" y="857701"/>
                </a:lnTo>
                <a:cubicBezTo>
                  <a:pt x="92841" y="880566"/>
                  <a:pt x="72918" y="897724"/>
                  <a:pt x="48988" y="897724"/>
                </a:cubicBezTo>
                <a:lnTo>
                  <a:pt x="48989" y="897723"/>
                </a:lnTo>
                <a:cubicBezTo>
                  <a:pt x="21933" y="897723"/>
                  <a:pt x="0" y="875790"/>
                  <a:pt x="0" y="848734"/>
                </a:cubicBezTo>
                <a:lnTo>
                  <a:pt x="0" y="530528"/>
                </a:lnTo>
                <a:lnTo>
                  <a:pt x="0" y="518052"/>
                </a:lnTo>
                <a:lnTo>
                  <a:pt x="0" y="496004"/>
                </a:lnTo>
                <a:lnTo>
                  <a:pt x="783" y="494114"/>
                </a:lnTo>
                <a:lnTo>
                  <a:pt x="0" y="485743"/>
                </a:lnTo>
                <a:cubicBezTo>
                  <a:pt x="1" y="413891"/>
                  <a:pt x="54025" y="355644"/>
                  <a:pt x="120667" y="355644"/>
                </a:cubicBezTo>
                <a:close/>
                <a:moveTo>
                  <a:pt x="279494" y="0"/>
                </a:moveTo>
                <a:cubicBezTo>
                  <a:pt x="366258" y="0"/>
                  <a:pt x="436595" y="70337"/>
                  <a:pt x="436595" y="157101"/>
                </a:cubicBezTo>
                <a:cubicBezTo>
                  <a:pt x="436595" y="243865"/>
                  <a:pt x="366258" y="314202"/>
                  <a:pt x="279494" y="314202"/>
                </a:cubicBezTo>
                <a:cubicBezTo>
                  <a:pt x="192730" y="314202"/>
                  <a:pt x="122393" y="243865"/>
                  <a:pt x="122393" y="157101"/>
                </a:cubicBezTo>
                <a:cubicBezTo>
                  <a:pt x="122393" y="70337"/>
                  <a:pt x="192730" y="0"/>
                  <a:pt x="279494" y="0"/>
                </a:cubicBezTo>
                <a:close/>
              </a:path>
            </a:pathLst>
          </a:custGeom>
          <a:solidFill>
            <a:srgbClr val="169A2F"/>
          </a:solidFill>
          <a:ln>
            <a:noFill/>
          </a:ln>
        </p:spPr>
        <p:txBody>
          <a:bodyPr spcFirstLastPara="1" wrap="square" lIns="69950" tIns="34975" rIns="69950" bIns="34975" anchor="ctr" anchorCtr="0">
            <a:noAutofit/>
          </a:bodyPr>
          <a:lstStyle/>
          <a:p>
            <a:pPr algn="ctr"/>
            <a:endParaRPr>
              <a:latin typeface="Arial" panose="020B0604020202020204" pitchFamily="34" charset="0"/>
              <a:cs typeface="Arial" panose="020B0604020202020204" pitchFamily="34" charset="0"/>
            </a:endParaRPr>
          </a:p>
        </p:txBody>
      </p:sp>
      <p:graphicFrame>
        <p:nvGraphicFramePr>
          <p:cNvPr id="715" name="Google Shape;715;g126cd72a8c5_0_110"/>
          <p:cNvGraphicFramePr/>
          <p:nvPr/>
        </p:nvGraphicFramePr>
        <p:xfrm>
          <a:off x="6296775" y="926103"/>
          <a:ext cx="2599575" cy="1485880"/>
        </p:xfrm>
        <a:graphic>
          <a:graphicData uri="http://schemas.openxmlformats.org/drawingml/2006/table">
            <a:tbl>
              <a:tblPr>
                <a:noFill/>
              </a:tblPr>
              <a:tblGrid>
                <a:gridCol w="2599575">
                  <a:extLst>
                    <a:ext uri="{9D8B030D-6E8A-4147-A177-3AD203B41FA5}">
                      <a16:colId xmlns:a16="http://schemas.microsoft.com/office/drawing/2014/main" val="20000"/>
                    </a:ext>
                  </a:extLst>
                </a:gridCol>
              </a:tblGrid>
              <a:tr h="651500">
                <a:tc>
                  <a:txBody>
                    <a:bodyPr/>
                    <a:lstStyle/>
                    <a:p>
                      <a:pPr marL="0" lvl="0" indent="0" algn="l" rtl="0">
                        <a:spcBef>
                          <a:spcPts val="0"/>
                        </a:spcBef>
                        <a:spcAft>
                          <a:spcPts val="0"/>
                        </a:spcAft>
                        <a:buNone/>
                      </a:pPr>
                      <a:r>
                        <a:rPr lang="en-US" sz="1100" b="1" u="sng"/>
                        <a:t>COVID-19 Patient in 20% </a:t>
                      </a:r>
                      <a:r>
                        <a:rPr lang="en-US" sz="1100" b="1" u="sng">
                          <a:solidFill>
                            <a:srgbClr val="C00000"/>
                          </a:solidFill>
                        </a:rPr>
                        <a:t>Most </a:t>
                      </a:r>
                      <a:r>
                        <a:rPr lang="en-US" sz="1100" b="1" u="sng"/>
                        <a:t>Socially Vulnerable Portion </a:t>
                      </a:r>
                      <a:br>
                        <a:rPr lang="en-US" sz="1100" b="1" u="sng"/>
                      </a:br>
                      <a:r>
                        <a:rPr lang="en-US" sz="1100" b="1" u="sng"/>
                        <a:t>of the Population</a:t>
                      </a:r>
                      <a:endParaRPr sz="1100" b="1" u="sng"/>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834380">
                <a:tc>
                  <a:txBody>
                    <a:bodyPr/>
                    <a:lstStyle/>
                    <a:p>
                      <a:pPr marL="0" lvl="0" indent="0" algn="l" rtl="0">
                        <a:spcBef>
                          <a:spcPts val="0"/>
                        </a:spcBef>
                        <a:spcAft>
                          <a:spcPts val="0"/>
                        </a:spcAft>
                        <a:buNone/>
                      </a:pPr>
                      <a:r>
                        <a:rPr lang="en-US" sz="1100">
                          <a:solidFill>
                            <a:schemeClr val="dk1"/>
                          </a:solidFill>
                        </a:rPr>
                        <a:t>More patients eligible for treatment</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US" sz="1100">
                          <a:solidFill>
                            <a:schemeClr val="dk1"/>
                          </a:solidFill>
                        </a:rPr>
                        <a:t>Each patient treated gained</a:t>
                      </a:r>
                      <a:r>
                        <a:rPr lang="en-US" sz="1200" b="1">
                          <a:solidFill>
                            <a:srgbClr val="C00000"/>
                          </a:solidFill>
                        </a:rPr>
                        <a:t> 37% </a:t>
                      </a:r>
                      <a:r>
                        <a:rPr lang="en-US" sz="1100">
                          <a:solidFill>
                            <a:schemeClr val="dk1"/>
                          </a:solidFill>
                        </a:rPr>
                        <a:t>more health benefits from treatment</a:t>
                      </a:r>
                      <a:endParaRPr sz="1100">
                        <a:solidFill>
                          <a:schemeClr val="dk1"/>
                        </a:solidFill>
                      </a:endParaRPr>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16" name="Google Shape;716;g126cd72a8c5_0_110"/>
          <p:cNvGraphicFramePr/>
          <p:nvPr/>
        </p:nvGraphicFramePr>
        <p:xfrm>
          <a:off x="648450" y="926103"/>
          <a:ext cx="2444794" cy="1485880"/>
        </p:xfrm>
        <a:graphic>
          <a:graphicData uri="http://schemas.openxmlformats.org/drawingml/2006/table">
            <a:tbl>
              <a:tblPr>
                <a:noFill/>
              </a:tblPr>
              <a:tblGrid>
                <a:gridCol w="2444794">
                  <a:extLst>
                    <a:ext uri="{9D8B030D-6E8A-4147-A177-3AD203B41FA5}">
                      <a16:colId xmlns:a16="http://schemas.microsoft.com/office/drawing/2014/main" val="20000"/>
                    </a:ext>
                  </a:extLst>
                </a:gridCol>
              </a:tblGrid>
              <a:tr h="651500">
                <a:tc>
                  <a:txBody>
                    <a:bodyPr/>
                    <a:lstStyle/>
                    <a:p>
                      <a:pPr marL="0" lvl="0" indent="0" algn="l" rtl="0">
                        <a:spcBef>
                          <a:spcPts val="0"/>
                        </a:spcBef>
                        <a:spcAft>
                          <a:spcPts val="0"/>
                        </a:spcAft>
                        <a:buNone/>
                      </a:pPr>
                      <a:r>
                        <a:rPr lang="en-US" sz="1100" b="1" u="sng"/>
                        <a:t>COVID-19 Patient in 20% </a:t>
                      </a:r>
                      <a:r>
                        <a:rPr lang="en-US" sz="1100" b="1" u="sng">
                          <a:solidFill>
                            <a:srgbClr val="169A2F"/>
                          </a:solidFill>
                        </a:rPr>
                        <a:t>Least </a:t>
                      </a:r>
                      <a:r>
                        <a:rPr lang="en-US" sz="1100" b="1" u="sng"/>
                        <a:t>Socially Vulnerable Portion </a:t>
                      </a:r>
                      <a:br>
                        <a:rPr lang="en-US" sz="1100" b="1" u="sng"/>
                      </a:br>
                      <a:r>
                        <a:rPr lang="en-US" sz="1100" b="1" u="sng"/>
                        <a:t>of the Population</a:t>
                      </a:r>
                      <a:endParaRPr sz="1100" b="1" u="sng"/>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834380">
                <a:tc>
                  <a:txBody>
                    <a:bodyPr/>
                    <a:lstStyle/>
                    <a:p>
                      <a:pPr marL="0" lvl="0" indent="0" algn="l" rtl="0">
                        <a:spcBef>
                          <a:spcPts val="0"/>
                        </a:spcBef>
                        <a:spcAft>
                          <a:spcPts val="0"/>
                        </a:spcAft>
                        <a:buNone/>
                      </a:pPr>
                      <a:r>
                        <a:rPr lang="en-US" sz="1100">
                          <a:solidFill>
                            <a:schemeClr val="dk1"/>
                          </a:solidFill>
                        </a:rPr>
                        <a:t>Fewer patients eligible for treatment</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US" sz="1100">
                          <a:solidFill>
                            <a:schemeClr val="dk1"/>
                          </a:solidFill>
                        </a:rPr>
                        <a:t>Each patient treated gained </a:t>
                      </a:r>
                      <a:r>
                        <a:rPr lang="en-US" sz="1200" b="1">
                          <a:solidFill>
                            <a:srgbClr val="169A2F"/>
                          </a:solidFill>
                        </a:rPr>
                        <a:t>31%</a:t>
                      </a:r>
                      <a:r>
                        <a:rPr lang="en-US" sz="1100">
                          <a:solidFill>
                            <a:schemeClr val="dk1"/>
                          </a:solidFill>
                        </a:rPr>
                        <a:t> less health benefits</a:t>
                      </a:r>
                      <a:endParaRPr sz="1100">
                        <a:solidFill>
                          <a:schemeClr val="dk1"/>
                        </a:solidFill>
                      </a:endParaRPr>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g126cd72a8c5_0_110"/>
          <p:cNvSpPr/>
          <p:nvPr/>
        </p:nvSpPr>
        <p:spPr>
          <a:xfrm>
            <a:off x="4435669" y="926104"/>
            <a:ext cx="272663" cy="668222"/>
          </a:xfrm>
          <a:custGeom>
            <a:avLst/>
            <a:gdLst/>
            <a:ahLst/>
            <a:cxnLst/>
            <a:rect l="l" t="t" r="r" b="b"/>
            <a:pathLst>
              <a:path w="558988" h="1420433" extrusionOk="0">
                <a:moveTo>
                  <a:pt x="120667" y="355644"/>
                </a:moveTo>
                <a:lnTo>
                  <a:pt x="438321" y="355644"/>
                </a:lnTo>
                <a:cubicBezTo>
                  <a:pt x="504963" y="355644"/>
                  <a:pt x="558988" y="413891"/>
                  <a:pt x="558988" y="485743"/>
                </a:cubicBezTo>
                <a:lnTo>
                  <a:pt x="558205" y="494114"/>
                </a:lnTo>
                <a:cubicBezTo>
                  <a:pt x="558973" y="494717"/>
                  <a:pt x="558988" y="495359"/>
                  <a:pt x="558988" y="496004"/>
                </a:cubicBezTo>
                <a:lnTo>
                  <a:pt x="558988" y="518052"/>
                </a:lnTo>
                <a:lnTo>
                  <a:pt x="558988" y="530528"/>
                </a:lnTo>
                <a:cubicBezTo>
                  <a:pt x="558988" y="636598"/>
                  <a:pt x="558987" y="742666"/>
                  <a:pt x="558987" y="848735"/>
                </a:cubicBezTo>
                <a:cubicBezTo>
                  <a:pt x="558987" y="875791"/>
                  <a:pt x="537054" y="897724"/>
                  <a:pt x="509998" y="897724"/>
                </a:cubicBezTo>
                <a:lnTo>
                  <a:pt x="509999" y="897723"/>
                </a:lnTo>
                <a:cubicBezTo>
                  <a:pt x="482943" y="897723"/>
                  <a:pt x="461010" y="875790"/>
                  <a:pt x="461010" y="848734"/>
                </a:cubicBezTo>
                <a:lnTo>
                  <a:pt x="461010" y="570810"/>
                </a:lnTo>
                <a:lnTo>
                  <a:pt x="460593" y="570810"/>
                </a:lnTo>
                <a:lnTo>
                  <a:pt x="460593" y="568129"/>
                </a:lnTo>
                <a:cubicBezTo>
                  <a:pt x="460593" y="560671"/>
                  <a:pt x="454548" y="554626"/>
                  <a:pt x="447090" y="554626"/>
                </a:cubicBezTo>
                <a:lnTo>
                  <a:pt x="445813" y="554626"/>
                </a:lnTo>
                <a:cubicBezTo>
                  <a:pt x="438355" y="554626"/>
                  <a:pt x="432310" y="560671"/>
                  <a:pt x="432310" y="568129"/>
                </a:cubicBezTo>
                <a:lnTo>
                  <a:pt x="432310" y="1090710"/>
                </a:lnTo>
                <a:cubicBezTo>
                  <a:pt x="432667" y="1222133"/>
                  <a:pt x="435085" y="1294830"/>
                  <a:pt x="434454" y="1356669"/>
                </a:cubicBezTo>
                <a:cubicBezTo>
                  <a:pt x="434454" y="1391885"/>
                  <a:pt x="405906" y="1420433"/>
                  <a:pt x="370690" y="1420433"/>
                </a:cubicBezTo>
                <a:lnTo>
                  <a:pt x="364659" y="1420433"/>
                </a:lnTo>
                <a:cubicBezTo>
                  <a:pt x="329443" y="1420433"/>
                  <a:pt x="300895" y="1391885"/>
                  <a:pt x="300895" y="1356669"/>
                </a:cubicBezTo>
                <a:lnTo>
                  <a:pt x="300895" y="857694"/>
                </a:lnTo>
                <a:lnTo>
                  <a:pt x="300681" y="857694"/>
                </a:lnTo>
                <a:lnTo>
                  <a:pt x="300681" y="856963"/>
                </a:lnTo>
                <a:cubicBezTo>
                  <a:pt x="300681" y="845767"/>
                  <a:pt x="291605" y="836691"/>
                  <a:pt x="280409" y="836691"/>
                </a:cubicBezTo>
                <a:lnTo>
                  <a:pt x="278491" y="836691"/>
                </a:lnTo>
                <a:cubicBezTo>
                  <a:pt x="267295" y="836691"/>
                  <a:pt x="258219" y="845767"/>
                  <a:pt x="258219" y="856963"/>
                </a:cubicBezTo>
                <a:lnTo>
                  <a:pt x="258219" y="857694"/>
                </a:lnTo>
                <a:lnTo>
                  <a:pt x="258093" y="857694"/>
                </a:lnTo>
                <a:lnTo>
                  <a:pt x="258093" y="1356669"/>
                </a:lnTo>
                <a:cubicBezTo>
                  <a:pt x="258093" y="1391885"/>
                  <a:pt x="229545" y="1420433"/>
                  <a:pt x="194329" y="1420433"/>
                </a:cubicBezTo>
                <a:lnTo>
                  <a:pt x="188298" y="1420433"/>
                </a:lnTo>
                <a:cubicBezTo>
                  <a:pt x="153082" y="1420433"/>
                  <a:pt x="124534" y="1391885"/>
                  <a:pt x="124534" y="1356669"/>
                </a:cubicBezTo>
                <a:lnTo>
                  <a:pt x="124534" y="570810"/>
                </a:lnTo>
                <a:lnTo>
                  <a:pt x="124450" y="570810"/>
                </a:lnTo>
                <a:lnTo>
                  <a:pt x="124450" y="568129"/>
                </a:lnTo>
                <a:cubicBezTo>
                  <a:pt x="124450" y="560671"/>
                  <a:pt x="118405" y="554626"/>
                  <a:pt x="110947" y="554626"/>
                </a:cubicBezTo>
                <a:lnTo>
                  <a:pt x="109670" y="554626"/>
                </a:lnTo>
                <a:cubicBezTo>
                  <a:pt x="102212" y="554626"/>
                  <a:pt x="96167" y="560671"/>
                  <a:pt x="96167" y="568129"/>
                </a:cubicBezTo>
                <a:lnTo>
                  <a:pt x="96167" y="857701"/>
                </a:lnTo>
                <a:cubicBezTo>
                  <a:pt x="92841" y="880566"/>
                  <a:pt x="72918" y="897724"/>
                  <a:pt x="48988" y="897724"/>
                </a:cubicBezTo>
                <a:lnTo>
                  <a:pt x="48989" y="897723"/>
                </a:lnTo>
                <a:cubicBezTo>
                  <a:pt x="21933" y="897723"/>
                  <a:pt x="0" y="875790"/>
                  <a:pt x="0" y="848734"/>
                </a:cubicBezTo>
                <a:lnTo>
                  <a:pt x="0" y="530528"/>
                </a:lnTo>
                <a:lnTo>
                  <a:pt x="0" y="518052"/>
                </a:lnTo>
                <a:lnTo>
                  <a:pt x="0" y="496004"/>
                </a:lnTo>
                <a:lnTo>
                  <a:pt x="783" y="494114"/>
                </a:lnTo>
                <a:lnTo>
                  <a:pt x="0" y="485743"/>
                </a:lnTo>
                <a:cubicBezTo>
                  <a:pt x="1" y="413891"/>
                  <a:pt x="54025" y="355644"/>
                  <a:pt x="120667" y="355644"/>
                </a:cubicBezTo>
                <a:close/>
                <a:moveTo>
                  <a:pt x="279494" y="0"/>
                </a:moveTo>
                <a:cubicBezTo>
                  <a:pt x="366258" y="0"/>
                  <a:pt x="436595" y="70337"/>
                  <a:pt x="436595" y="157101"/>
                </a:cubicBezTo>
                <a:cubicBezTo>
                  <a:pt x="436595" y="243865"/>
                  <a:pt x="366258" y="314202"/>
                  <a:pt x="279494" y="314202"/>
                </a:cubicBezTo>
                <a:cubicBezTo>
                  <a:pt x="192730" y="314202"/>
                  <a:pt x="122393" y="243865"/>
                  <a:pt x="122393" y="157101"/>
                </a:cubicBezTo>
                <a:cubicBezTo>
                  <a:pt x="122393" y="70337"/>
                  <a:pt x="192730" y="0"/>
                  <a:pt x="279494" y="0"/>
                </a:cubicBezTo>
                <a:close/>
              </a:path>
            </a:pathLst>
          </a:custGeom>
          <a:solidFill>
            <a:schemeClr val="dk1"/>
          </a:solidFill>
          <a:ln>
            <a:noFill/>
          </a:ln>
        </p:spPr>
        <p:txBody>
          <a:bodyPr spcFirstLastPara="1" wrap="square" lIns="69950" tIns="34975" rIns="69950" bIns="34975" anchor="ctr" anchorCtr="0">
            <a:noAutofit/>
          </a:bodyPr>
          <a:lstStyle/>
          <a:p>
            <a:pPr algn="ctr"/>
            <a:endParaRPr>
              <a:latin typeface="Arial" panose="020B0604020202020204" pitchFamily="34" charset="0"/>
              <a:cs typeface="Arial" panose="020B0604020202020204" pitchFamily="34" charset="0"/>
            </a:endParaRPr>
          </a:p>
        </p:txBody>
      </p:sp>
      <p:sp>
        <p:nvSpPr>
          <p:cNvPr id="722" name="Google Shape;722;g126cd72a8c5_0_110"/>
          <p:cNvSpPr/>
          <p:nvPr/>
        </p:nvSpPr>
        <p:spPr>
          <a:xfrm>
            <a:off x="8561987" y="1034960"/>
            <a:ext cx="272663" cy="668222"/>
          </a:xfrm>
          <a:custGeom>
            <a:avLst/>
            <a:gdLst/>
            <a:ahLst/>
            <a:cxnLst/>
            <a:rect l="l" t="t" r="r" b="b"/>
            <a:pathLst>
              <a:path w="558988" h="1420433" extrusionOk="0">
                <a:moveTo>
                  <a:pt x="120667" y="355644"/>
                </a:moveTo>
                <a:lnTo>
                  <a:pt x="438321" y="355644"/>
                </a:lnTo>
                <a:cubicBezTo>
                  <a:pt x="504963" y="355644"/>
                  <a:pt x="558988" y="413891"/>
                  <a:pt x="558988" y="485743"/>
                </a:cubicBezTo>
                <a:lnTo>
                  <a:pt x="558205" y="494114"/>
                </a:lnTo>
                <a:cubicBezTo>
                  <a:pt x="558973" y="494717"/>
                  <a:pt x="558988" y="495359"/>
                  <a:pt x="558988" y="496004"/>
                </a:cubicBezTo>
                <a:lnTo>
                  <a:pt x="558988" y="518052"/>
                </a:lnTo>
                <a:lnTo>
                  <a:pt x="558988" y="530528"/>
                </a:lnTo>
                <a:cubicBezTo>
                  <a:pt x="558988" y="636598"/>
                  <a:pt x="558987" y="742666"/>
                  <a:pt x="558987" y="848735"/>
                </a:cubicBezTo>
                <a:cubicBezTo>
                  <a:pt x="558987" y="875791"/>
                  <a:pt x="537054" y="897724"/>
                  <a:pt x="509998" y="897724"/>
                </a:cubicBezTo>
                <a:lnTo>
                  <a:pt x="509999" y="897723"/>
                </a:lnTo>
                <a:cubicBezTo>
                  <a:pt x="482943" y="897723"/>
                  <a:pt x="461010" y="875790"/>
                  <a:pt x="461010" y="848734"/>
                </a:cubicBezTo>
                <a:lnTo>
                  <a:pt x="461010" y="570810"/>
                </a:lnTo>
                <a:lnTo>
                  <a:pt x="460593" y="570810"/>
                </a:lnTo>
                <a:lnTo>
                  <a:pt x="460593" y="568129"/>
                </a:lnTo>
                <a:cubicBezTo>
                  <a:pt x="460593" y="560671"/>
                  <a:pt x="454548" y="554626"/>
                  <a:pt x="447090" y="554626"/>
                </a:cubicBezTo>
                <a:lnTo>
                  <a:pt x="445813" y="554626"/>
                </a:lnTo>
                <a:cubicBezTo>
                  <a:pt x="438355" y="554626"/>
                  <a:pt x="432310" y="560671"/>
                  <a:pt x="432310" y="568129"/>
                </a:cubicBezTo>
                <a:lnTo>
                  <a:pt x="432310" y="1090710"/>
                </a:lnTo>
                <a:cubicBezTo>
                  <a:pt x="432667" y="1222133"/>
                  <a:pt x="435085" y="1294830"/>
                  <a:pt x="434454" y="1356669"/>
                </a:cubicBezTo>
                <a:cubicBezTo>
                  <a:pt x="434454" y="1391885"/>
                  <a:pt x="405906" y="1420433"/>
                  <a:pt x="370690" y="1420433"/>
                </a:cubicBezTo>
                <a:lnTo>
                  <a:pt x="364659" y="1420433"/>
                </a:lnTo>
                <a:cubicBezTo>
                  <a:pt x="329443" y="1420433"/>
                  <a:pt x="300895" y="1391885"/>
                  <a:pt x="300895" y="1356669"/>
                </a:cubicBezTo>
                <a:lnTo>
                  <a:pt x="300895" y="857694"/>
                </a:lnTo>
                <a:lnTo>
                  <a:pt x="300681" y="857694"/>
                </a:lnTo>
                <a:lnTo>
                  <a:pt x="300681" y="856963"/>
                </a:lnTo>
                <a:cubicBezTo>
                  <a:pt x="300681" y="845767"/>
                  <a:pt x="291605" y="836691"/>
                  <a:pt x="280409" y="836691"/>
                </a:cubicBezTo>
                <a:lnTo>
                  <a:pt x="278491" y="836691"/>
                </a:lnTo>
                <a:cubicBezTo>
                  <a:pt x="267295" y="836691"/>
                  <a:pt x="258219" y="845767"/>
                  <a:pt x="258219" y="856963"/>
                </a:cubicBezTo>
                <a:lnTo>
                  <a:pt x="258219" y="857694"/>
                </a:lnTo>
                <a:lnTo>
                  <a:pt x="258093" y="857694"/>
                </a:lnTo>
                <a:lnTo>
                  <a:pt x="258093" y="1356669"/>
                </a:lnTo>
                <a:cubicBezTo>
                  <a:pt x="258093" y="1391885"/>
                  <a:pt x="229545" y="1420433"/>
                  <a:pt x="194329" y="1420433"/>
                </a:cubicBezTo>
                <a:lnTo>
                  <a:pt x="188298" y="1420433"/>
                </a:lnTo>
                <a:cubicBezTo>
                  <a:pt x="153082" y="1420433"/>
                  <a:pt x="124534" y="1391885"/>
                  <a:pt x="124534" y="1356669"/>
                </a:cubicBezTo>
                <a:lnTo>
                  <a:pt x="124534" y="570810"/>
                </a:lnTo>
                <a:lnTo>
                  <a:pt x="124450" y="570810"/>
                </a:lnTo>
                <a:lnTo>
                  <a:pt x="124450" y="568129"/>
                </a:lnTo>
                <a:cubicBezTo>
                  <a:pt x="124450" y="560671"/>
                  <a:pt x="118405" y="554626"/>
                  <a:pt x="110947" y="554626"/>
                </a:cubicBezTo>
                <a:lnTo>
                  <a:pt x="109670" y="554626"/>
                </a:lnTo>
                <a:cubicBezTo>
                  <a:pt x="102212" y="554626"/>
                  <a:pt x="96167" y="560671"/>
                  <a:pt x="96167" y="568129"/>
                </a:cubicBezTo>
                <a:lnTo>
                  <a:pt x="96167" y="857701"/>
                </a:lnTo>
                <a:cubicBezTo>
                  <a:pt x="92841" y="880566"/>
                  <a:pt x="72918" y="897724"/>
                  <a:pt x="48988" y="897724"/>
                </a:cubicBezTo>
                <a:lnTo>
                  <a:pt x="48989" y="897723"/>
                </a:lnTo>
                <a:cubicBezTo>
                  <a:pt x="21933" y="897723"/>
                  <a:pt x="0" y="875790"/>
                  <a:pt x="0" y="848734"/>
                </a:cubicBezTo>
                <a:lnTo>
                  <a:pt x="0" y="530528"/>
                </a:lnTo>
                <a:lnTo>
                  <a:pt x="0" y="518052"/>
                </a:lnTo>
                <a:lnTo>
                  <a:pt x="0" y="496004"/>
                </a:lnTo>
                <a:lnTo>
                  <a:pt x="783" y="494114"/>
                </a:lnTo>
                <a:lnTo>
                  <a:pt x="0" y="485743"/>
                </a:lnTo>
                <a:cubicBezTo>
                  <a:pt x="1" y="413891"/>
                  <a:pt x="54025" y="355644"/>
                  <a:pt x="120667" y="355644"/>
                </a:cubicBezTo>
                <a:close/>
                <a:moveTo>
                  <a:pt x="279494" y="0"/>
                </a:moveTo>
                <a:cubicBezTo>
                  <a:pt x="366258" y="0"/>
                  <a:pt x="436595" y="70337"/>
                  <a:pt x="436595" y="157101"/>
                </a:cubicBezTo>
                <a:cubicBezTo>
                  <a:pt x="436595" y="243865"/>
                  <a:pt x="366258" y="314202"/>
                  <a:pt x="279494" y="314202"/>
                </a:cubicBezTo>
                <a:cubicBezTo>
                  <a:pt x="192730" y="314202"/>
                  <a:pt x="122393" y="243865"/>
                  <a:pt x="122393" y="157101"/>
                </a:cubicBezTo>
                <a:cubicBezTo>
                  <a:pt x="122393" y="70337"/>
                  <a:pt x="192730" y="0"/>
                  <a:pt x="279494" y="0"/>
                </a:cubicBezTo>
                <a:close/>
              </a:path>
            </a:pathLst>
          </a:custGeom>
          <a:solidFill>
            <a:srgbClr val="C00000"/>
          </a:solidFill>
          <a:ln>
            <a:noFill/>
          </a:ln>
        </p:spPr>
        <p:txBody>
          <a:bodyPr spcFirstLastPara="1" wrap="square" lIns="69950" tIns="34975" rIns="69950" bIns="34975" anchor="ctr" anchorCtr="0">
            <a:noAutofit/>
          </a:bodyPr>
          <a:lstStyle/>
          <a:p>
            <a:pPr algn="ctr"/>
            <a:endParaRPr>
              <a:latin typeface="Arial" panose="020B0604020202020204" pitchFamily="34" charset="0"/>
              <a:cs typeface="Arial" panose="020B0604020202020204" pitchFamily="34" charset="0"/>
            </a:endParaRPr>
          </a:p>
        </p:txBody>
      </p:sp>
      <p:sp>
        <p:nvSpPr>
          <p:cNvPr id="3" name="Left Brace 2">
            <a:extLst>
              <a:ext uri="{FF2B5EF4-FFF2-40B4-BE49-F238E27FC236}">
                <a16:creationId xmlns:a16="http://schemas.microsoft.com/office/drawing/2014/main" id="{F9CDCD5E-8EF3-91A2-BCE1-59E9839BA9D3}"/>
              </a:ext>
            </a:extLst>
          </p:cNvPr>
          <p:cNvSpPr/>
          <p:nvPr/>
        </p:nvSpPr>
        <p:spPr>
          <a:xfrm rot="16200000">
            <a:off x="4299011" y="-1696677"/>
            <a:ext cx="545979" cy="8525299"/>
          </a:xfrm>
          <a:prstGeom prst="leftBrace">
            <a:avLst>
              <a:gd name="adj1" fmla="val 0"/>
              <a:gd name="adj2" fmla="val 49902"/>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4" name="Google Shape;316;p53">
            <a:extLst>
              <a:ext uri="{FF2B5EF4-FFF2-40B4-BE49-F238E27FC236}">
                <a16:creationId xmlns:a16="http://schemas.microsoft.com/office/drawing/2014/main" id="{8A8D02E9-CC6D-1DFB-7411-27C393D5DEA3}"/>
              </a:ext>
            </a:extLst>
          </p:cNvPr>
          <p:cNvSpPr>
            <a:spLocks/>
          </p:cNvSpPr>
          <p:nvPr/>
        </p:nvSpPr>
        <p:spPr>
          <a:xfrm>
            <a:off x="407098" y="3549685"/>
            <a:ext cx="3218540" cy="403957"/>
          </a:xfrm>
          <a:prstGeom prst="rect">
            <a:avLst/>
          </a:prstGeom>
          <a:noFill/>
          <a:ln>
            <a:noFill/>
          </a:ln>
        </p:spPr>
        <p:txBody>
          <a:bodyPr spcFirstLastPara="1" wrap="square" lIns="0" tIns="0" rIns="0" bIns="0" anchor="t" anchorCtr="0">
            <a:spAutoFit/>
          </a:bodyPr>
          <a:lstStyle/>
          <a:p>
            <a:r>
              <a:rPr lang="en-US" sz="1125">
                <a:latin typeface="Arial" panose="020B0604020202020204" pitchFamily="34" charset="0"/>
                <a:cs typeface="Arial" panose="020B0604020202020204" pitchFamily="34" charset="0"/>
              </a:rPr>
              <a:t>Total cost of COVID-19 inpatient treatments</a:t>
            </a:r>
            <a:br>
              <a:rPr lang="en-US" sz="1125">
                <a:latin typeface="Arial" panose="020B0604020202020204" pitchFamily="34" charset="0"/>
                <a:cs typeface="Arial" panose="020B0604020202020204" pitchFamily="34" charset="0"/>
              </a:rPr>
            </a:br>
            <a:r>
              <a:rPr lang="en-US" sz="1125">
                <a:latin typeface="Arial" panose="020B0604020202020204" pitchFamily="34" charset="0"/>
                <a:cs typeface="Arial" panose="020B0604020202020204" pitchFamily="34" charset="0"/>
              </a:rPr>
              <a:t>in 2020 estimated at </a:t>
            </a:r>
            <a:r>
              <a:rPr lang="en-US" sz="1500" b="1">
                <a:solidFill>
                  <a:schemeClr val="accent1"/>
                </a:solidFill>
                <a:latin typeface="Arial" panose="020B0604020202020204" pitchFamily="34" charset="0"/>
                <a:cs typeface="Arial" panose="020B0604020202020204" pitchFamily="34" charset="0"/>
              </a:rPr>
              <a:t>$25.83 billion</a:t>
            </a:r>
            <a:endParaRPr lang="en-US" sz="1125" b="1">
              <a:solidFill>
                <a:schemeClr val="accent1"/>
              </a:solidFill>
              <a:latin typeface="Arial" panose="020B0604020202020204" pitchFamily="34" charset="0"/>
              <a:cs typeface="Arial" panose="020B0604020202020204" pitchFamily="34" charset="0"/>
            </a:endParaRPr>
          </a:p>
        </p:txBody>
      </p:sp>
      <p:sp>
        <p:nvSpPr>
          <p:cNvPr id="24" name="Google Shape;316;p53">
            <a:extLst>
              <a:ext uri="{FF2B5EF4-FFF2-40B4-BE49-F238E27FC236}">
                <a16:creationId xmlns:a16="http://schemas.microsoft.com/office/drawing/2014/main" id="{B7491928-80E2-4D09-92D2-7388D572551A}"/>
              </a:ext>
            </a:extLst>
          </p:cNvPr>
          <p:cNvSpPr>
            <a:spLocks/>
          </p:cNvSpPr>
          <p:nvPr/>
        </p:nvSpPr>
        <p:spPr>
          <a:xfrm>
            <a:off x="5722636" y="3424662"/>
            <a:ext cx="3029183" cy="692497"/>
          </a:xfrm>
          <a:prstGeom prst="rect">
            <a:avLst/>
          </a:prstGeom>
          <a:noFill/>
          <a:ln>
            <a:noFill/>
          </a:ln>
        </p:spPr>
        <p:txBody>
          <a:bodyPr spcFirstLastPara="1" wrap="square" lIns="0" tIns="0" rIns="0" bIns="0" anchor="t" anchorCtr="0">
            <a:spAutoFit/>
          </a:bodyPr>
          <a:lstStyle/>
          <a:p>
            <a:r>
              <a:rPr lang="en-US" sz="1125">
                <a:latin typeface="Arial" panose="020B0604020202020204" pitchFamily="34" charset="0"/>
                <a:cs typeface="Arial" panose="020B0604020202020204" pitchFamily="34" charset="0"/>
              </a:rPr>
              <a:t>With assumed Atkinson parameter of 11,</a:t>
            </a:r>
            <a:br>
              <a:rPr lang="en-US" sz="1125">
                <a:latin typeface="Arial" panose="020B0604020202020204" pitchFamily="34" charset="0"/>
                <a:cs typeface="Arial" panose="020B0604020202020204" pitchFamily="34" charset="0"/>
              </a:rPr>
            </a:br>
            <a:r>
              <a:rPr lang="en-US" sz="1125" b="1">
                <a:solidFill>
                  <a:srgbClr val="00C7B1"/>
                </a:solidFill>
                <a:latin typeface="Arial" panose="020B0604020202020204" pitchFamily="34" charset="0"/>
                <a:cs typeface="Arial" panose="020B0604020202020204" pitchFamily="34" charset="0"/>
              </a:rPr>
              <a:t>inpatient COVID-19 treatments reduced </a:t>
            </a:r>
            <a:br>
              <a:rPr lang="en-US" sz="1125" b="1">
                <a:solidFill>
                  <a:srgbClr val="00C7B1"/>
                </a:solidFill>
                <a:latin typeface="Arial" panose="020B0604020202020204" pitchFamily="34" charset="0"/>
                <a:cs typeface="Arial" panose="020B0604020202020204" pitchFamily="34" charset="0"/>
              </a:rPr>
            </a:br>
            <a:r>
              <a:rPr lang="en-US" sz="1125" b="1">
                <a:solidFill>
                  <a:srgbClr val="00C7B1"/>
                </a:solidFill>
                <a:latin typeface="Arial" panose="020B0604020202020204" pitchFamily="34" charset="0"/>
                <a:cs typeface="Arial" panose="020B0604020202020204" pitchFamily="34" charset="0"/>
              </a:rPr>
              <a:t>the population burden of health inequality by</a:t>
            </a:r>
            <a:r>
              <a:rPr lang="en-US" sz="1125" b="1">
                <a:latin typeface="Arial" panose="020B0604020202020204" pitchFamily="34" charset="0"/>
                <a:cs typeface="Arial" panose="020B0604020202020204" pitchFamily="34" charset="0"/>
              </a:rPr>
              <a:t> </a:t>
            </a:r>
            <a:r>
              <a:rPr lang="en-US" sz="1125" b="1">
                <a:solidFill>
                  <a:srgbClr val="027223"/>
                </a:solidFill>
                <a:latin typeface="Arial" panose="020B0604020202020204" pitchFamily="34" charset="0"/>
                <a:cs typeface="Arial" panose="020B0604020202020204" pitchFamily="34" charset="0"/>
              </a:rPr>
              <a:t>0.234%</a:t>
            </a:r>
            <a:endParaRPr lang="en-US" sz="1125">
              <a:solidFill>
                <a:srgbClr val="027223"/>
              </a:solidFill>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3C4803FF-A005-420A-907B-BFACB6D6D0D3}"/>
              </a:ext>
            </a:extLst>
          </p:cNvPr>
          <p:cNvSpPr/>
          <p:nvPr/>
        </p:nvSpPr>
        <p:spPr>
          <a:xfrm>
            <a:off x="3771900" y="3662339"/>
            <a:ext cx="800100" cy="8001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cubicBezTo>
                  <a:pt x="477623" y="1066800"/>
                  <a:pt x="0" y="58917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IN" sz="1200" err="1">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3D3ABB03-7231-4FBF-BAFE-BB17221ECD0B}"/>
              </a:ext>
            </a:extLst>
          </p:cNvPr>
          <p:cNvSpPr/>
          <p:nvPr/>
        </p:nvSpPr>
        <p:spPr>
          <a:xfrm>
            <a:off x="3771901" y="2862239"/>
            <a:ext cx="800100" cy="800100"/>
          </a:xfrm>
          <a:custGeom>
            <a:avLst/>
            <a:gdLst>
              <a:gd name="connsiteX0" fmla="*/ 1066800 w 1066800"/>
              <a:gd name="connsiteY0" fmla="*/ 0 h 1066800"/>
              <a:gd name="connsiteX1" fmla="*/ 1066800 w 1066800"/>
              <a:gd name="connsiteY1" fmla="*/ 1066800 h 1066800"/>
              <a:gd name="connsiteX2" fmla="*/ 0 w 1066800"/>
              <a:gd name="connsiteY2" fmla="*/ 1066800 h 1066800"/>
              <a:gd name="connsiteX3" fmla="*/ 1066800 w 1066800"/>
              <a:gd name="connsiteY3" fmla="*/ 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1066800" y="0"/>
                </a:moveTo>
                <a:lnTo>
                  <a:pt x="1066800" y="1066800"/>
                </a:lnTo>
                <a:lnTo>
                  <a:pt x="0" y="1066800"/>
                </a:lnTo>
                <a:cubicBezTo>
                  <a:pt x="0" y="477623"/>
                  <a:pt x="477623" y="0"/>
                  <a:pt x="1066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IN" sz="1200" err="1">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a16="http://schemas.microsoft.com/office/drawing/2014/main" id="{2DD6D823-268A-49D1-A004-E41D1789F9FA}"/>
              </a:ext>
            </a:extLst>
          </p:cNvPr>
          <p:cNvSpPr/>
          <p:nvPr/>
        </p:nvSpPr>
        <p:spPr>
          <a:xfrm>
            <a:off x="4572000" y="2862239"/>
            <a:ext cx="800100" cy="800100"/>
          </a:xfrm>
          <a:custGeom>
            <a:avLst/>
            <a:gdLst>
              <a:gd name="connsiteX0" fmla="*/ 0 w 1066800"/>
              <a:gd name="connsiteY0" fmla="*/ 0 h 1066800"/>
              <a:gd name="connsiteX1" fmla="*/ 1066800 w 1066800"/>
              <a:gd name="connsiteY1" fmla="*/ 1066800 h 1066800"/>
              <a:gd name="connsiteX2" fmla="*/ 0 w 1066800"/>
              <a:gd name="connsiteY2" fmla="*/ 1066800 h 1066800"/>
              <a:gd name="connsiteX3" fmla="*/ 0 w 1066800"/>
              <a:gd name="connsiteY3" fmla="*/ 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cubicBezTo>
                  <a:pt x="589177" y="0"/>
                  <a:pt x="1066800" y="477623"/>
                  <a:pt x="1066800" y="1066800"/>
                </a:cubicBezTo>
                <a:lnTo>
                  <a:pt x="0" y="106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IN" sz="1200" err="1">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4E55E511-38B2-4460-B96F-E7CBA35F55E4}"/>
              </a:ext>
            </a:extLst>
          </p:cNvPr>
          <p:cNvSpPr/>
          <p:nvPr/>
        </p:nvSpPr>
        <p:spPr>
          <a:xfrm flipH="1">
            <a:off x="4572000" y="3662338"/>
            <a:ext cx="800100" cy="8001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cubicBezTo>
                  <a:pt x="477623" y="1066800"/>
                  <a:pt x="0" y="589177"/>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IN" sz="1200" err="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A3D9E49-03B7-4A09-A8FD-40713D642185}"/>
              </a:ext>
            </a:extLst>
          </p:cNvPr>
          <p:cNvSpPr/>
          <p:nvPr/>
        </p:nvSpPr>
        <p:spPr>
          <a:xfrm>
            <a:off x="3829050" y="2919389"/>
            <a:ext cx="1485899" cy="1485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latin typeface="Arial" panose="020B0604020202020204" pitchFamily="34" charset="0"/>
              <a:cs typeface="Arial" panose="020B0604020202020204" pitchFamily="34" charset="0"/>
            </a:endParaRPr>
          </a:p>
        </p:txBody>
      </p:sp>
      <p:sp>
        <p:nvSpPr>
          <p:cNvPr id="195" name="Arrow: Down 194">
            <a:extLst>
              <a:ext uri="{FF2B5EF4-FFF2-40B4-BE49-F238E27FC236}">
                <a16:creationId xmlns:a16="http://schemas.microsoft.com/office/drawing/2014/main" id="{BCAE6F66-2E63-4933-AC49-CFD90ACE6ADE}"/>
              </a:ext>
            </a:extLst>
          </p:cNvPr>
          <p:cNvSpPr/>
          <p:nvPr/>
        </p:nvSpPr>
        <p:spPr>
          <a:xfrm>
            <a:off x="6463051" y="3949494"/>
            <a:ext cx="185738" cy="208955"/>
          </a:xfrm>
          <a:prstGeom prst="downArrow">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89D34AB-9D63-1522-B059-6C57F92BAA32}"/>
              </a:ext>
            </a:extLst>
          </p:cNvPr>
          <p:cNvGrpSpPr/>
          <p:nvPr/>
        </p:nvGrpSpPr>
        <p:grpSpPr>
          <a:xfrm>
            <a:off x="3928611" y="3329445"/>
            <a:ext cx="1281565" cy="908473"/>
            <a:chOff x="1694793" y="1256699"/>
            <a:chExt cx="8054166" cy="4048398"/>
          </a:xfrm>
        </p:grpSpPr>
        <p:cxnSp>
          <p:nvCxnSpPr>
            <p:cNvPr id="9" name="Straight Connector 8">
              <a:extLst>
                <a:ext uri="{FF2B5EF4-FFF2-40B4-BE49-F238E27FC236}">
                  <a16:creationId xmlns:a16="http://schemas.microsoft.com/office/drawing/2014/main" id="{A2318AF5-78A7-F73A-31AF-FE458DAD3704}"/>
                </a:ext>
              </a:extLst>
            </p:cNvPr>
            <p:cNvCxnSpPr>
              <a:cxnSpLocks/>
            </p:cNvCxnSpPr>
            <p:nvPr/>
          </p:nvCxnSpPr>
          <p:spPr>
            <a:xfrm>
              <a:off x="7901940" y="2303293"/>
              <a:ext cx="0" cy="1639282"/>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09EA21-90A2-06DD-F888-00D79640145B}"/>
                </a:ext>
              </a:extLst>
            </p:cNvPr>
            <p:cNvCxnSpPr>
              <a:cxnSpLocks/>
            </p:cNvCxnSpPr>
            <p:nvPr/>
          </p:nvCxnSpPr>
          <p:spPr>
            <a:xfrm>
              <a:off x="3964099" y="2796432"/>
              <a:ext cx="0" cy="1639282"/>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Rounded Corners 309">
              <a:extLst>
                <a:ext uri="{FF2B5EF4-FFF2-40B4-BE49-F238E27FC236}">
                  <a16:creationId xmlns:a16="http://schemas.microsoft.com/office/drawing/2014/main" id="{8D302D82-1E74-12C2-A8AD-BCCF5A0860CA}"/>
                </a:ext>
              </a:extLst>
            </p:cNvPr>
            <p:cNvSpPr/>
            <p:nvPr/>
          </p:nvSpPr>
          <p:spPr>
            <a:xfrm>
              <a:off x="1694793" y="2303293"/>
              <a:ext cx="3121522" cy="1584151"/>
            </a:xfrm>
            <a:prstGeom prst="roundRect">
              <a:avLst>
                <a:gd name="adj" fmla="val 394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300"/>
            </a:p>
          </p:txBody>
        </p:sp>
        <p:sp>
          <p:nvSpPr>
            <p:cNvPr id="13" name="Rectangle: Rounded Corners 313">
              <a:extLst>
                <a:ext uri="{FF2B5EF4-FFF2-40B4-BE49-F238E27FC236}">
                  <a16:creationId xmlns:a16="http://schemas.microsoft.com/office/drawing/2014/main" id="{DED56F56-370A-DB30-DB28-F4C80A4C8D98}"/>
                </a:ext>
              </a:extLst>
            </p:cNvPr>
            <p:cNvSpPr/>
            <p:nvPr/>
          </p:nvSpPr>
          <p:spPr>
            <a:xfrm>
              <a:off x="6627437" y="1256699"/>
              <a:ext cx="3121522" cy="1606026"/>
            </a:xfrm>
            <a:prstGeom prst="roundRect">
              <a:avLst>
                <a:gd name="adj" fmla="val 394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300"/>
            </a:p>
          </p:txBody>
        </p:sp>
        <p:grpSp>
          <p:nvGrpSpPr>
            <p:cNvPr id="14" name="Group 13">
              <a:extLst>
                <a:ext uri="{FF2B5EF4-FFF2-40B4-BE49-F238E27FC236}">
                  <a16:creationId xmlns:a16="http://schemas.microsoft.com/office/drawing/2014/main" id="{96E624E3-9A5E-CABE-7EE4-BA0C63E77448}"/>
                </a:ext>
              </a:extLst>
            </p:cNvPr>
            <p:cNvGrpSpPr/>
            <p:nvPr/>
          </p:nvGrpSpPr>
          <p:grpSpPr>
            <a:xfrm>
              <a:off x="2229042" y="2792659"/>
              <a:ext cx="6985953" cy="2512438"/>
              <a:chOff x="8278916" y="3265078"/>
              <a:chExt cx="3649798" cy="1435334"/>
            </a:xfrm>
          </p:grpSpPr>
          <p:sp>
            <p:nvSpPr>
              <p:cNvPr id="39" name="Freeform: Shape 42">
                <a:extLst>
                  <a:ext uri="{FF2B5EF4-FFF2-40B4-BE49-F238E27FC236}">
                    <a16:creationId xmlns:a16="http://schemas.microsoft.com/office/drawing/2014/main" id="{763C198C-F9BC-1DD2-9C89-70C043FB6370}"/>
                  </a:ext>
                </a:extLst>
              </p:cNvPr>
              <p:cNvSpPr/>
              <p:nvPr/>
            </p:nvSpPr>
            <p:spPr>
              <a:xfrm>
                <a:off x="8793663" y="4191305"/>
                <a:ext cx="36576" cy="115824"/>
              </a:xfrm>
              <a:custGeom>
                <a:avLst/>
                <a:gdLst>
                  <a:gd name="connsiteX0" fmla="*/ 2286 w 36576"/>
                  <a:gd name="connsiteY0" fmla="*/ 2286 h 115824"/>
                  <a:gd name="connsiteX1" fmla="*/ 35296 w 36576"/>
                  <a:gd name="connsiteY1" fmla="*/ 2286 h 115824"/>
                  <a:gd name="connsiteX2" fmla="*/ 35296 w 36576"/>
                  <a:gd name="connsiteY2" fmla="*/ 115763 h 115824"/>
                  <a:gd name="connsiteX3" fmla="*/ 2286 w 36576"/>
                  <a:gd name="connsiteY3" fmla="*/ 115763 h 115824"/>
                </a:gdLst>
                <a:ahLst/>
                <a:cxnLst>
                  <a:cxn ang="0">
                    <a:pos x="connsiteX0" y="connsiteY0"/>
                  </a:cxn>
                  <a:cxn ang="0">
                    <a:pos x="connsiteX1" y="connsiteY1"/>
                  </a:cxn>
                  <a:cxn ang="0">
                    <a:pos x="connsiteX2" y="connsiteY2"/>
                  </a:cxn>
                  <a:cxn ang="0">
                    <a:pos x="connsiteX3" y="connsiteY3"/>
                  </a:cxn>
                </a:cxnLst>
                <a:rect l="l" t="t" r="r" b="b"/>
                <a:pathLst>
                  <a:path w="36576" h="115824">
                    <a:moveTo>
                      <a:pt x="2286" y="2286"/>
                    </a:moveTo>
                    <a:lnTo>
                      <a:pt x="35296" y="2286"/>
                    </a:lnTo>
                    <a:lnTo>
                      <a:pt x="35296" y="115763"/>
                    </a:lnTo>
                    <a:lnTo>
                      <a:pt x="2286" y="115763"/>
                    </a:lnTo>
                    <a:close/>
                  </a:path>
                </a:pathLst>
              </a:custGeom>
              <a:solidFill>
                <a:srgbClr val="2D3C50"/>
              </a:solidFill>
              <a:ln w="9525" cap="flat">
                <a:noFill/>
                <a:prstDash val="solid"/>
                <a:miter/>
              </a:ln>
            </p:spPr>
            <p:txBody>
              <a:bodyPr rtlCol="0" anchor="ctr"/>
              <a:lstStyle/>
              <a:p>
                <a:endParaRPr lang="en-IN" sz="300"/>
              </a:p>
            </p:txBody>
          </p:sp>
          <p:sp>
            <p:nvSpPr>
              <p:cNvPr id="40" name="Freeform: Shape 43">
                <a:extLst>
                  <a:ext uri="{FF2B5EF4-FFF2-40B4-BE49-F238E27FC236}">
                    <a16:creationId xmlns:a16="http://schemas.microsoft.com/office/drawing/2014/main" id="{BF8E3610-7766-8DED-73BE-2E4D5359D5C6}"/>
                  </a:ext>
                </a:extLst>
              </p:cNvPr>
              <p:cNvSpPr/>
              <p:nvPr/>
            </p:nvSpPr>
            <p:spPr>
              <a:xfrm>
                <a:off x="8318540" y="3943746"/>
                <a:ext cx="987552" cy="298704"/>
              </a:xfrm>
              <a:custGeom>
                <a:avLst/>
                <a:gdLst>
                  <a:gd name="connsiteX0" fmla="*/ 2286 w 987552"/>
                  <a:gd name="connsiteY0" fmla="*/ 2286 h 298704"/>
                  <a:gd name="connsiteX1" fmla="*/ 493929 w 987552"/>
                  <a:gd name="connsiteY1" fmla="*/ 297302 h 298704"/>
                  <a:gd name="connsiteX2" fmla="*/ 985571 w 987552"/>
                  <a:gd name="connsiteY2" fmla="*/ 2286 h 298704"/>
                  <a:gd name="connsiteX3" fmla="*/ 2286 w 987552"/>
                  <a:gd name="connsiteY3" fmla="*/ 2286 h 298704"/>
                </a:gdLst>
                <a:ahLst/>
                <a:cxnLst>
                  <a:cxn ang="0">
                    <a:pos x="connsiteX0" y="connsiteY0"/>
                  </a:cxn>
                  <a:cxn ang="0">
                    <a:pos x="connsiteX1" y="connsiteY1"/>
                  </a:cxn>
                  <a:cxn ang="0">
                    <a:pos x="connsiteX2" y="connsiteY2"/>
                  </a:cxn>
                  <a:cxn ang="0">
                    <a:pos x="connsiteX3" y="connsiteY3"/>
                  </a:cxn>
                </a:cxnLst>
                <a:rect l="l" t="t" r="r" b="b"/>
                <a:pathLst>
                  <a:path w="987552" h="298704">
                    <a:moveTo>
                      <a:pt x="2286" y="2286"/>
                    </a:moveTo>
                    <a:cubicBezTo>
                      <a:pt x="96043" y="177820"/>
                      <a:pt x="281025" y="297302"/>
                      <a:pt x="493929" y="297302"/>
                    </a:cubicBezTo>
                    <a:cubicBezTo>
                      <a:pt x="706832" y="297302"/>
                      <a:pt x="891815" y="177820"/>
                      <a:pt x="985571" y="2286"/>
                    </a:cubicBezTo>
                    <a:lnTo>
                      <a:pt x="2286" y="2286"/>
                    </a:lnTo>
                    <a:close/>
                  </a:path>
                </a:pathLst>
              </a:custGeom>
              <a:solidFill>
                <a:schemeClr val="accent1"/>
              </a:solidFill>
              <a:ln w="9525" cap="flat">
                <a:noFill/>
                <a:prstDash val="solid"/>
                <a:miter/>
              </a:ln>
            </p:spPr>
            <p:txBody>
              <a:bodyPr rtlCol="0" anchor="ctr"/>
              <a:lstStyle/>
              <a:p>
                <a:endParaRPr lang="en-IN" sz="300"/>
              </a:p>
            </p:txBody>
          </p:sp>
          <p:sp>
            <p:nvSpPr>
              <p:cNvPr id="41" name="Freeform: Shape 44">
                <a:extLst>
                  <a:ext uri="{FF2B5EF4-FFF2-40B4-BE49-F238E27FC236}">
                    <a16:creationId xmlns:a16="http://schemas.microsoft.com/office/drawing/2014/main" id="{E3B1448F-6870-4DBC-6758-3371B456EFC2}"/>
                  </a:ext>
                </a:extLst>
              </p:cNvPr>
              <p:cNvSpPr/>
              <p:nvPr/>
            </p:nvSpPr>
            <p:spPr>
              <a:xfrm>
                <a:off x="8278916" y="3852977"/>
                <a:ext cx="1066800" cy="73152"/>
              </a:xfrm>
              <a:custGeom>
                <a:avLst/>
                <a:gdLst>
                  <a:gd name="connsiteX0" fmla="*/ 1029706 w 1066800"/>
                  <a:gd name="connsiteY0" fmla="*/ 2286 h 73152"/>
                  <a:gd name="connsiteX1" fmla="*/ 37369 w 1066800"/>
                  <a:gd name="connsiteY1" fmla="*/ 2286 h 73152"/>
                  <a:gd name="connsiteX2" fmla="*/ 2286 w 1066800"/>
                  <a:gd name="connsiteY2" fmla="*/ 37369 h 73152"/>
                  <a:gd name="connsiteX3" fmla="*/ 2286 w 1066800"/>
                  <a:gd name="connsiteY3" fmla="*/ 37369 h 73152"/>
                  <a:gd name="connsiteX4" fmla="*/ 37369 w 1066800"/>
                  <a:gd name="connsiteY4" fmla="*/ 72451 h 73152"/>
                  <a:gd name="connsiteX5" fmla="*/ 1029706 w 1066800"/>
                  <a:gd name="connsiteY5" fmla="*/ 72451 h 73152"/>
                  <a:gd name="connsiteX6" fmla="*/ 1064789 w 1066800"/>
                  <a:gd name="connsiteY6" fmla="*/ 37369 h 73152"/>
                  <a:gd name="connsiteX7" fmla="*/ 1064789 w 1066800"/>
                  <a:gd name="connsiteY7" fmla="*/ 37369 h 73152"/>
                  <a:gd name="connsiteX8" fmla="*/ 1029706 w 1066800"/>
                  <a:gd name="connsiteY8" fmla="*/ 228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3152">
                    <a:moveTo>
                      <a:pt x="1029706" y="2286"/>
                    </a:moveTo>
                    <a:lnTo>
                      <a:pt x="37369" y="2286"/>
                    </a:lnTo>
                    <a:cubicBezTo>
                      <a:pt x="18014" y="2286"/>
                      <a:pt x="2286" y="17983"/>
                      <a:pt x="2286" y="37369"/>
                    </a:cubicBezTo>
                    <a:lnTo>
                      <a:pt x="2286" y="37369"/>
                    </a:lnTo>
                    <a:cubicBezTo>
                      <a:pt x="2286" y="56723"/>
                      <a:pt x="17984" y="72451"/>
                      <a:pt x="37369" y="72451"/>
                    </a:cubicBezTo>
                    <a:lnTo>
                      <a:pt x="1029706" y="72451"/>
                    </a:lnTo>
                    <a:cubicBezTo>
                      <a:pt x="1049061" y="72451"/>
                      <a:pt x="1064789" y="56754"/>
                      <a:pt x="1064789" y="37369"/>
                    </a:cubicBezTo>
                    <a:lnTo>
                      <a:pt x="1064789" y="37369"/>
                    </a:lnTo>
                    <a:cubicBezTo>
                      <a:pt x="1064789" y="17983"/>
                      <a:pt x="1049092" y="2286"/>
                      <a:pt x="1029706" y="2286"/>
                    </a:cubicBezTo>
                    <a:close/>
                  </a:path>
                </a:pathLst>
              </a:custGeom>
              <a:solidFill>
                <a:schemeClr val="accent1"/>
              </a:solidFill>
              <a:ln w="9525" cap="flat">
                <a:noFill/>
                <a:prstDash val="solid"/>
                <a:miter/>
              </a:ln>
            </p:spPr>
            <p:txBody>
              <a:bodyPr rtlCol="0" anchor="ctr"/>
              <a:lstStyle/>
              <a:p>
                <a:endParaRPr lang="en-IN" sz="300"/>
              </a:p>
            </p:txBody>
          </p:sp>
          <p:sp>
            <p:nvSpPr>
              <p:cNvPr id="43" name="Freeform: Shape 45">
                <a:extLst>
                  <a:ext uri="{FF2B5EF4-FFF2-40B4-BE49-F238E27FC236}">
                    <a16:creationId xmlns:a16="http://schemas.microsoft.com/office/drawing/2014/main" id="{E3CAC422-ADCF-2359-ABFB-FBADE5F9D36A}"/>
                  </a:ext>
                </a:extLst>
              </p:cNvPr>
              <p:cNvSpPr/>
              <p:nvPr/>
            </p:nvSpPr>
            <p:spPr>
              <a:xfrm>
                <a:off x="8810183" y="3943746"/>
                <a:ext cx="493776" cy="298704"/>
              </a:xfrm>
              <a:custGeom>
                <a:avLst/>
                <a:gdLst>
                  <a:gd name="connsiteX0" fmla="*/ 2286 w 493776"/>
                  <a:gd name="connsiteY0" fmla="*/ 2286 h 298704"/>
                  <a:gd name="connsiteX1" fmla="*/ 2286 w 493776"/>
                  <a:gd name="connsiteY1" fmla="*/ 297302 h 298704"/>
                  <a:gd name="connsiteX2" fmla="*/ 493929 w 493776"/>
                  <a:gd name="connsiteY2" fmla="*/ 2286 h 298704"/>
                  <a:gd name="connsiteX3" fmla="*/ 2286 w 493776"/>
                  <a:gd name="connsiteY3" fmla="*/ 2286 h 298704"/>
                </a:gdLst>
                <a:ahLst/>
                <a:cxnLst>
                  <a:cxn ang="0">
                    <a:pos x="connsiteX0" y="connsiteY0"/>
                  </a:cxn>
                  <a:cxn ang="0">
                    <a:pos x="connsiteX1" y="connsiteY1"/>
                  </a:cxn>
                  <a:cxn ang="0">
                    <a:pos x="connsiteX2" y="connsiteY2"/>
                  </a:cxn>
                  <a:cxn ang="0">
                    <a:pos x="connsiteX3" y="connsiteY3"/>
                  </a:cxn>
                </a:cxnLst>
                <a:rect l="l" t="t" r="r" b="b"/>
                <a:pathLst>
                  <a:path w="493776" h="298704">
                    <a:moveTo>
                      <a:pt x="2286" y="2286"/>
                    </a:moveTo>
                    <a:lnTo>
                      <a:pt x="2286" y="297302"/>
                    </a:lnTo>
                    <a:cubicBezTo>
                      <a:pt x="215189" y="297302"/>
                      <a:pt x="400172" y="177820"/>
                      <a:pt x="493929" y="2286"/>
                    </a:cubicBezTo>
                    <a:lnTo>
                      <a:pt x="2286" y="2286"/>
                    </a:lnTo>
                    <a:close/>
                  </a:path>
                </a:pathLst>
              </a:custGeom>
              <a:solidFill>
                <a:schemeClr val="accent1">
                  <a:lumMod val="75000"/>
                </a:schemeClr>
              </a:solidFill>
              <a:ln w="9525" cap="flat">
                <a:noFill/>
                <a:prstDash val="solid"/>
                <a:miter/>
              </a:ln>
            </p:spPr>
            <p:txBody>
              <a:bodyPr rtlCol="0" anchor="ctr"/>
              <a:lstStyle/>
              <a:p>
                <a:endParaRPr lang="en-IN" sz="300"/>
              </a:p>
            </p:txBody>
          </p:sp>
          <p:sp>
            <p:nvSpPr>
              <p:cNvPr id="46" name="Freeform: Shape 46">
                <a:extLst>
                  <a:ext uri="{FF2B5EF4-FFF2-40B4-BE49-F238E27FC236}">
                    <a16:creationId xmlns:a16="http://schemas.microsoft.com/office/drawing/2014/main" id="{D5B2EF2B-8404-71EB-0815-2D6CF93CCB0E}"/>
                  </a:ext>
                </a:extLst>
              </p:cNvPr>
              <p:cNvSpPr/>
              <p:nvPr/>
            </p:nvSpPr>
            <p:spPr>
              <a:xfrm>
                <a:off x="8810183" y="3852977"/>
                <a:ext cx="536448" cy="73152"/>
              </a:xfrm>
              <a:custGeom>
                <a:avLst/>
                <a:gdLst>
                  <a:gd name="connsiteX0" fmla="*/ 499476 w 536448"/>
                  <a:gd name="connsiteY0" fmla="*/ 2286 h 73152"/>
                  <a:gd name="connsiteX1" fmla="*/ 2286 w 536448"/>
                  <a:gd name="connsiteY1" fmla="*/ 2286 h 73152"/>
                  <a:gd name="connsiteX2" fmla="*/ 2286 w 536448"/>
                  <a:gd name="connsiteY2" fmla="*/ 72421 h 73152"/>
                  <a:gd name="connsiteX3" fmla="*/ 499476 w 536448"/>
                  <a:gd name="connsiteY3" fmla="*/ 72421 h 73152"/>
                  <a:gd name="connsiteX4" fmla="*/ 534559 w 536448"/>
                  <a:gd name="connsiteY4" fmla="*/ 37338 h 73152"/>
                  <a:gd name="connsiteX5" fmla="*/ 534559 w 536448"/>
                  <a:gd name="connsiteY5" fmla="*/ 37338 h 73152"/>
                  <a:gd name="connsiteX6" fmla="*/ 499476 w 536448"/>
                  <a:gd name="connsiteY6" fmla="*/ 228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448" h="73152">
                    <a:moveTo>
                      <a:pt x="499476" y="2286"/>
                    </a:moveTo>
                    <a:lnTo>
                      <a:pt x="2286" y="2286"/>
                    </a:lnTo>
                    <a:lnTo>
                      <a:pt x="2286" y="72421"/>
                    </a:lnTo>
                    <a:lnTo>
                      <a:pt x="499476" y="72421"/>
                    </a:lnTo>
                    <a:cubicBezTo>
                      <a:pt x="518830" y="72421"/>
                      <a:pt x="534559" y="56723"/>
                      <a:pt x="534559" y="37338"/>
                    </a:cubicBezTo>
                    <a:lnTo>
                      <a:pt x="534559" y="37338"/>
                    </a:lnTo>
                    <a:cubicBezTo>
                      <a:pt x="534559" y="17983"/>
                      <a:pt x="518861" y="2286"/>
                      <a:pt x="499476" y="2286"/>
                    </a:cubicBezTo>
                    <a:close/>
                  </a:path>
                </a:pathLst>
              </a:custGeom>
              <a:solidFill>
                <a:schemeClr val="accent1">
                  <a:lumMod val="75000"/>
                </a:schemeClr>
              </a:solidFill>
              <a:ln w="9525" cap="flat">
                <a:noFill/>
                <a:prstDash val="solid"/>
                <a:miter/>
              </a:ln>
            </p:spPr>
            <p:txBody>
              <a:bodyPr rtlCol="0" anchor="ctr"/>
              <a:lstStyle/>
              <a:p>
                <a:endParaRPr lang="en-IN" sz="300"/>
              </a:p>
            </p:txBody>
          </p:sp>
          <p:sp>
            <p:nvSpPr>
              <p:cNvPr id="192" name="Freeform: Shape 47">
                <a:extLst>
                  <a:ext uri="{FF2B5EF4-FFF2-40B4-BE49-F238E27FC236}">
                    <a16:creationId xmlns:a16="http://schemas.microsoft.com/office/drawing/2014/main" id="{F7911631-83D7-E35D-FA7D-57D4621CDD2E}"/>
                  </a:ext>
                </a:extLst>
              </p:cNvPr>
              <p:cNvSpPr/>
              <p:nvPr/>
            </p:nvSpPr>
            <p:spPr>
              <a:xfrm>
                <a:off x="11375776" y="3603407"/>
                <a:ext cx="36576" cy="115824"/>
              </a:xfrm>
              <a:custGeom>
                <a:avLst/>
                <a:gdLst>
                  <a:gd name="connsiteX0" fmla="*/ 2286 w 36576"/>
                  <a:gd name="connsiteY0" fmla="*/ 2286 h 115824"/>
                  <a:gd name="connsiteX1" fmla="*/ 35296 w 36576"/>
                  <a:gd name="connsiteY1" fmla="*/ 2286 h 115824"/>
                  <a:gd name="connsiteX2" fmla="*/ 35296 w 36576"/>
                  <a:gd name="connsiteY2" fmla="*/ 115763 h 115824"/>
                  <a:gd name="connsiteX3" fmla="*/ 2286 w 36576"/>
                  <a:gd name="connsiteY3" fmla="*/ 115763 h 115824"/>
                </a:gdLst>
                <a:ahLst/>
                <a:cxnLst>
                  <a:cxn ang="0">
                    <a:pos x="connsiteX0" y="connsiteY0"/>
                  </a:cxn>
                  <a:cxn ang="0">
                    <a:pos x="connsiteX1" y="connsiteY1"/>
                  </a:cxn>
                  <a:cxn ang="0">
                    <a:pos x="connsiteX2" y="connsiteY2"/>
                  </a:cxn>
                  <a:cxn ang="0">
                    <a:pos x="connsiteX3" y="connsiteY3"/>
                  </a:cxn>
                </a:cxnLst>
                <a:rect l="l" t="t" r="r" b="b"/>
                <a:pathLst>
                  <a:path w="36576" h="115824">
                    <a:moveTo>
                      <a:pt x="2286" y="2286"/>
                    </a:moveTo>
                    <a:lnTo>
                      <a:pt x="35296" y="2286"/>
                    </a:lnTo>
                    <a:lnTo>
                      <a:pt x="35296" y="115763"/>
                    </a:lnTo>
                    <a:lnTo>
                      <a:pt x="2286" y="115763"/>
                    </a:lnTo>
                    <a:close/>
                  </a:path>
                </a:pathLst>
              </a:custGeom>
              <a:solidFill>
                <a:srgbClr val="2D3C50"/>
              </a:solidFill>
              <a:ln w="9525" cap="flat">
                <a:noFill/>
                <a:prstDash val="solid"/>
                <a:miter/>
              </a:ln>
            </p:spPr>
            <p:txBody>
              <a:bodyPr rtlCol="0" anchor="ctr"/>
              <a:lstStyle/>
              <a:p>
                <a:endParaRPr lang="en-IN" sz="300"/>
              </a:p>
            </p:txBody>
          </p:sp>
          <p:sp>
            <p:nvSpPr>
              <p:cNvPr id="193" name="Freeform: Shape 48">
                <a:extLst>
                  <a:ext uri="{FF2B5EF4-FFF2-40B4-BE49-F238E27FC236}">
                    <a16:creationId xmlns:a16="http://schemas.microsoft.com/office/drawing/2014/main" id="{B282981F-96D8-3E7A-090D-FFBB25CF8671}"/>
                  </a:ext>
                </a:extLst>
              </p:cNvPr>
              <p:cNvSpPr/>
              <p:nvPr/>
            </p:nvSpPr>
            <p:spPr>
              <a:xfrm>
                <a:off x="10900624" y="3355848"/>
                <a:ext cx="987552" cy="298704"/>
              </a:xfrm>
              <a:custGeom>
                <a:avLst/>
                <a:gdLst>
                  <a:gd name="connsiteX0" fmla="*/ 2286 w 987552"/>
                  <a:gd name="connsiteY0" fmla="*/ 2286 h 298704"/>
                  <a:gd name="connsiteX1" fmla="*/ 493929 w 987552"/>
                  <a:gd name="connsiteY1" fmla="*/ 297302 h 298704"/>
                  <a:gd name="connsiteX2" fmla="*/ 985570 w 987552"/>
                  <a:gd name="connsiteY2" fmla="*/ 2286 h 298704"/>
                  <a:gd name="connsiteX3" fmla="*/ 2286 w 987552"/>
                  <a:gd name="connsiteY3" fmla="*/ 2286 h 298704"/>
                </a:gdLst>
                <a:ahLst/>
                <a:cxnLst>
                  <a:cxn ang="0">
                    <a:pos x="connsiteX0" y="connsiteY0"/>
                  </a:cxn>
                  <a:cxn ang="0">
                    <a:pos x="connsiteX1" y="connsiteY1"/>
                  </a:cxn>
                  <a:cxn ang="0">
                    <a:pos x="connsiteX2" y="connsiteY2"/>
                  </a:cxn>
                  <a:cxn ang="0">
                    <a:pos x="connsiteX3" y="connsiteY3"/>
                  </a:cxn>
                </a:cxnLst>
                <a:rect l="l" t="t" r="r" b="b"/>
                <a:pathLst>
                  <a:path w="987552" h="298704">
                    <a:moveTo>
                      <a:pt x="2286" y="2286"/>
                    </a:moveTo>
                    <a:cubicBezTo>
                      <a:pt x="96043" y="177820"/>
                      <a:pt x="281025" y="297302"/>
                      <a:pt x="493929" y="297302"/>
                    </a:cubicBezTo>
                    <a:cubicBezTo>
                      <a:pt x="706831" y="297302"/>
                      <a:pt x="891814" y="177820"/>
                      <a:pt x="985570" y="2286"/>
                    </a:cubicBezTo>
                    <a:lnTo>
                      <a:pt x="2286" y="2286"/>
                    </a:lnTo>
                    <a:close/>
                  </a:path>
                </a:pathLst>
              </a:custGeom>
              <a:solidFill>
                <a:schemeClr val="accent1"/>
              </a:solidFill>
              <a:ln w="9525" cap="flat">
                <a:noFill/>
                <a:prstDash val="solid"/>
                <a:miter/>
              </a:ln>
            </p:spPr>
            <p:txBody>
              <a:bodyPr rtlCol="0" anchor="ctr"/>
              <a:lstStyle/>
              <a:p>
                <a:endParaRPr lang="en-IN" sz="300"/>
              </a:p>
            </p:txBody>
          </p:sp>
          <p:sp>
            <p:nvSpPr>
              <p:cNvPr id="194" name="Freeform: Shape 49">
                <a:extLst>
                  <a:ext uri="{FF2B5EF4-FFF2-40B4-BE49-F238E27FC236}">
                    <a16:creationId xmlns:a16="http://schemas.microsoft.com/office/drawing/2014/main" id="{6EC70E59-72B4-1FEE-94C7-B2330E5CA985}"/>
                  </a:ext>
                </a:extLst>
              </p:cNvPr>
              <p:cNvSpPr/>
              <p:nvPr/>
            </p:nvSpPr>
            <p:spPr>
              <a:xfrm>
                <a:off x="10861030" y="3265078"/>
                <a:ext cx="1066800" cy="73152"/>
              </a:xfrm>
              <a:custGeom>
                <a:avLst/>
                <a:gdLst>
                  <a:gd name="connsiteX0" fmla="*/ 1029705 w 1066800"/>
                  <a:gd name="connsiteY0" fmla="*/ 2286 h 73152"/>
                  <a:gd name="connsiteX1" fmla="*/ 37369 w 1066800"/>
                  <a:gd name="connsiteY1" fmla="*/ 2286 h 73152"/>
                  <a:gd name="connsiteX2" fmla="*/ 2286 w 1066800"/>
                  <a:gd name="connsiteY2" fmla="*/ 37369 h 73152"/>
                  <a:gd name="connsiteX3" fmla="*/ 2286 w 1066800"/>
                  <a:gd name="connsiteY3" fmla="*/ 37369 h 73152"/>
                  <a:gd name="connsiteX4" fmla="*/ 37369 w 1066800"/>
                  <a:gd name="connsiteY4" fmla="*/ 72451 h 73152"/>
                  <a:gd name="connsiteX5" fmla="*/ 1029705 w 1066800"/>
                  <a:gd name="connsiteY5" fmla="*/ 72451 h 73152"/>
                  <a:gd name="connsiteX6" fmla="*/ 1064788 w 1066800"/>
                  <a:gd name="connsiteY6" fmla="*/ 37369 h 73152"/>
                  <a:gd name="connsiteX7" fmla="*/ 1064788 w 1066800"/>
                  <a:gd name="connsiteY7" fmla="*/ 37369 h 73152"/>
                  <a:gd name="connsiteX8" fmla="*/ 1029705 w 1066800"/>
                  <a:gd name="connsiteY8" fmla="*/ 228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73152">
                    <a:moveTo>
                      <a:pt x="1029705" y="2286"/>
                    </a:moveTo>
                    <a:lnTo>
                      <a:pt x="37369" y="2286"/>
                    </a:lnTo>
                    <a:cubicBezTo>
                      <a:pt x="18013" y="2286"/>
                      <a:pt x="2286" y="17983"/>
                      <a:pt x="2286" y="37369"/>
                    </a:cubicBezTo>
                    <a:lnTo>
                      <a:pt x="2286" y="37369"/>
                    </a:lnTo>
                    <a:cubicBezTo>
                      <a:pt x="2286" y="56723"/>
                      <a:pt x="17983" y="72451"/>
                      <a:pt x="37369" y="72451"/>
                    </a:cubicBezTo>
                    <a:lnTo>
                      <a:pt x="1029705" y="72451"/>
                    </a:lnTo>
                    <a:cubicBezTo>
                      <a:pt x="1049060" y="72451"/>
                      <a:pt x="1064788" y="56754"/>
                      <a:pt x="1064788" y="37369"/>
                    </a:cubicBezTo>
                    <a:lnTo>
                      <a:pt x="1064788" y="37369"/>
                    </a:lnTo>
                    <a:cubicBezTo>
                      <a:pt x="1064757" y="17983"/>
                      <a:pt x="1049060" y="2286"/>
                      <a:pt x="1029705" y="2286"/>
                    </a:cubicBezTo>
                    <a:close/>
                  </a:path>
                </a:pathLst>
              </a:custGeom>
              <a:solidFill>
                <a:schemeClr val="accent1"/>
              </a:solidFill>
              <a:ln w="9525" cap="flat">
                <a:noFill/>
                <a:prstDash val="solid"/>
                <a:miter/>
              </a:ln>
            </p:spPr>
            <p:txBody>
              <a:bodyPr rtlCol="0" anchor="ctr"/>
              <a:lstStyle/>
              <a:p>
                <a:endParaRPr lang="en-IN" sz="300"/>
              </a:p>
            </p:txBody>
          </p:sp>
          <p:sp>
            <p:nvSpPr>
              <p:cNvPr id="196" name="Freeform: Shape 50">
                <a:extLst>
                  <a:ext uri="{FF2B5EF4-FFF2-40B4-BE49-F238E27FC236}">
                    <a16:creationId xmlns:a16="http://schemas.microsoft.com/office/drawing/2014/main" id="{63655E4C-43EB-B545-B0D6-D12C6681394B}"/>
                  </a:ext>
                </a:extLst>
              </p:cNvPr>
              <p:cNvSpPr/>
              <p:nvPr/>
            </p:nvSpPr>
            <p:spPr>
              <a:xfrm>
                <a:off x="11392266" y="3355848"/>
                <a:ext cx="493776" cy="298704"/>
              </a:xfrm>
              <a:custGeom>
                <a:avLst/>
                <a:gdLst>
                  <a:gd name="connsiteX0" fmla="*/ 2286 w 493776"/>
                  <a:gd name="connsiteY0" fmla="*/ 2286 h 298704"/>
                  <a:gd name="connsiteX1" fmla="*/ 2286 w 493776"/>
                  <a:gd name="connsiteY1" fmla="*/ 297302 h 298704"/>
                  <a:gd name="connsiteX2" fmla="*/ 493928 w 493776"/>
                  <a:gd name="connsiteY2" fmla="*/ 2286 h 298704"/>
                  <a:gd name="connsiteX3" fmla="*/ 2286 w 493776"/>
                  <a:gd name="connsiteY3" fmla="*/ 2286 h 298704"/>
                </a:gdLst>
                <a:ahLst/>
                <a:cxnLst>
                  <a:cxn ang="0">
                    <a:pos x="connsiteX0" y="connsiteY0"/>
                  </a:cxn>
                  <a:cxn ang="0">
                    <a:pos x="connsiteX1" y="connsiteY1"/>
                  </a:cxn>
                  <a:cxn ang="0">
                    <a:pos x="connsiteX2" y="connsiteY2"/>
                  </a:cxn>
                  <a:cxn ang="0">
                    <a:pos x="connsiteX3" y="connsiteY3"/>
                  </a:cxn>
                </a:cxnLst>
                <a:rect l="l" t="t" r="r" b="b"/>
                <a:pathLst>
                  <a:path w="493776" h="298704">
                    <a:moveTo>
                      <a:pt x="2286" y="2286"/>
                    </a:moveTo>
                    <a:lnTo>
                      <a:pt x="2286" y="297302"/>
                    </a:lnTo>
                    <a:cubicBezTo>
                      <a:pt x="215188" y="297302"/>
                      <a:pt x="400171" y="177820"/>
                      <a:pt x="493928" y="2286"/>
                    </a:cubicBezTo>
                    <a:lnTo>
                      <a:pt x="2286" y="2286"/>
                    </a:lnTo>
                    <a:close/>
                  </a:path>
                </a:pathLst>
              </a:custGeom>
              <a:solidFill>
                <a:schemeClr val="accent1">
                  <a:lumMod val="75000"/>
                </a:schemeClr>
              </a:solidFill>
              <a:ln w="9525" cap="flat">
                <a:noFill/>
                <a:prstDash val="solid"/>
                <a:miter/>
              </a:ln>
            </p:spPr>
            <p:txBody>
              <a:bodyPr rtlCol="0" anchor="ctr"/>
              <a:lstStyle/>
              <a:p>
                <a:endParaRPr lang="en-IN" sz="300"/>
              </a:p>
            </p:txBody>
          </p:sp>
          <p:sp>
            <p:nvSpPr>
              <p:cNvPr id="197" name="Freeform: Shape 51">
                <a:extLst>
                  <a:ext uri="{FF2B5EF4-FFF2-40B4-BE49-F238E27FC236}">
                    <a16:creationId xmlns:a16="http://schemas.microsoft.com/office/drawing/2014/main" id="{21AB023D-2B71-3C1E-DFCD-229AECFDD558}"/>
                  </a:ext>
                </a:extLst>
              </p:cNvPr>
              <p:cNvSpPr/>
              <p:nvPr/>
            </p:nvSpPr>
            <p:spPr>
              <a:xfrm>
                <a:off x="11392266" y="3265078"/>
                <a:ext cx="536448" cy="73152"/>
              </a:xfrm>
              <a:custGeom>
                <a:avLst/>
                <a:gdLst>
                  <a:gd name="connsiteX0" fmla="*/ 499475 w 536448"/>
                  <a:gd name="connsiteY0" fmla="*/ 2286 h 73152"/>
                  <a:gd name="connsiteX1" fmla="*/ 2286 w 536448"/>
                  <a:gd name="connsiteY1" fmla="*/ 2286 h 73152"/>
                  <a:gd name="connsiteX2" fmla="*/ 2286 w 536448"/>
                  <a:gd name="connsiteY2" fmla="*/ 72421 h 73152"/>
                  <a:gd name="connsiteX3" fmla="*/ 499475 w 536448"/>
                  <a:gd name="connsiteY3" fmla="*/ 72421 h 73152"/>
                  <a:gd name="connsiteX4" fmla="*/ 534558 w 536448"/>
                  <a:gd name="connsiteY4" fmla="*/ 37338 h 73152"/>
                  <a:gd name="connsiteX5" fmla="*/ 534558 w 536448"/>
                  <a:gd name="connsiteY5" fmla="*/ 37338 h 73152"/>
                  <a:gd name="connsiteX6" fmla="*/ 499475 w 536448"/>
                  <a:gd name="connsiteY6" fmla="*/ 228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448" h="73152">
                    <a:moveTo>
                      <a:pt x="499475" y="2286"/>
                    </a:moveTo>
                    <a:lnTo>
                      <a:pt x="2286" y="2286"/>
                    </a:lnTo>
                    <a:lnTo>
                      <a:pt x="2286" y="72421"/>
                    </a:lnTo>
                    <a:lnTo>
                      <a:pt x="499475" y="72421"/>
                    </a:lnTo>
                    <a:cubicBezTo>
                      <a:pt x="518830" y="72421"/>
                      <a:pt x="534558" y="56723"/>
                      <a:pt x="534558" y="37338"/>
                    </a:cubicBezTo>
                    <a:lnTo>
                      <a:pt x="534558" y="37338"/>
                    </a:lnTo>
                    <a:cubicBezTo>
                      <a:pt x="534558" y="17983"/>
                      <a:pt x="518861" y="2286"/>
                      <a:pt x="499475" y="2286"/>
                    </a:cubicBezTo>
                    <a:close/>
                  </a:path>
                </a:pathLst>
              </a:custGeom>
              <a:solidFill>
                <a:schemeClr val="accent1">
                  <a:lumMod val="75000"/>
                </a:schemeClr>
              </a:solidFill>
              <a:ln w="9525" cap="flat">
                <a:noFill/>
                <a:prstDash val="solid"/>
                <a:miter/>
              </a:ln>
            </p:spPr>
            <p:txBody>
              <a:bodyPr rtlCol="0" anchor="ctr"/>
              <a:lstStyle/>
              <a:p>
                <a:endParaRPr lang="en-IN" sz="300"/>
              </a:p>
            </p:txBody>
          </p:sp>
          <p:sp>
            <p:nvSpPr>
              <p:cNvPr id="198" name="Freeform: Shape 52">
                <a:extLst>
                  <a:ext uri="{FF2B5EF4-FFF2-40B4-BE49-F238E27FC236}">
                    <a16:creationId xmlns:a16="http://schemas.microsoft.com/office/drawing/2014/main" id="{3B8EBB18-A60B-CF36-1E56-6CB4899CDB7D}"/>
                  </a:ext>
                </a:extLst>
              </p:cNvPr>
              <p:cNvSpPr/>
              <p:nvPr/>
            </p:nvSpPr>
            <p:spPr>
              <a:xfrm>
                <a:off x="10082906" y="3736604"/>
                <a:ext cx="1319784" cy="432816"/>
              </a:xfrm>
              <a:custGeom>
                <a:avLst/>
                <a:gdLst>
                  <a:gd name="connsiteX0" fmla="*/ 2286 w 1319784"/>
                  <a:gd name="connsiteY0" fmla="*/ 244389 h 432816"/>
                  <a:gd name="connsiteX1" fmla="*/ 1305580 w 1319784"/>
                  <a:gd name="connsiteY1" fmla="*/ 2286 h 432816"/>
                  <a:gd name="connsiteX2" fmla="*/ 1318413 w 1319784"/>
                  <a:gd name="connsiteY2" fmla="*/ 58613 h 432816"/>
                  <a:gd name="connsiteX3" fmla="*/ 44927 w 1319784"/>
                  <a:gd name="connsiteY3" fmla="*/ 431444 h 432816"/>
                </a:gdLst>
                <a:ahLst/>
                <a:cxnLst>
                  <a:cxn ang="0">
                    <a:pos x="connsiteX0" y="connsiteY0"/>
                  </a:cxn>
                  <a:cxn ang="0">
                    <a:pos x="connsiteX1" y="connsiteY1"/>
                  </a:cxn>
                  <a:cxn ang="0">
                    <a:pos x="connsiteX2" y="connsiteY2"/>
                  </a:cxn>
                  <a:cxn ang="0">
                    <a:pos x="connsiteX3" y="connsiteY3"/>
                  </a:cxn>
                </a:cxnLst>
                <a:rect l="l" t="t" r="r" b="b"/>
                <a:pathLst>
                  <a:path w="1319784" h="432816">
                    <a:moveTo>
                      <a:pt x="2286" y="244389"/>
                    </a:moveTo>
                    <a:lnTo>
                      <a:pt x="1305580" y="2286"/>
                    </a:lnTo>
                    <a:lnTo>
                      <a:pt x="1318413" y="58613"/>
                    </a:lnTo>
                    <a:lnTo>
                      <a:pt x="44927" y="431444"/>
                    </a:lnTo>
                    <a:close/>
                  </a:path>
                </a:pathLst>
              </a:custGeom>
              <a:solidFill>
                <a:schemeClr val="tx2"/>
              </a:solidFill>
              <a:ln w="9525" cap="flat">
                <a:noFill/>
                <a:prstDash val="solid"/>
                <a:miter/>
              </a:ln>
            </p:spPr>
            <p:txBody>
              <a:bodyPr rtlCol="0" anchor="ctr"/>
              <a:lstStyle/>
              <a:p>
                <a:endParaRPr lang="en-IN" sz="300"/>
              </a:p>
            </p:txBody>
          </p:sp>
          <p:sp>
            <p:nvSpPr>
              <p:cNvPr id="199" name="Freeform: Shape 53">
                <a:extLst>
                  <a:ext uri="{FF2B5EF4-FFF2-40B4-BE49-F238E27FC236}">
                    <a16:creationId xmlns:a16="http://schemas.microsoft.com/office/drawing/2014/main" id="{39F1BF18-1ED6-2B95-50F0-158A6D99A418}"/>
                  </a:ext>
                </a:extLst>
              </p:cNvPr>
              <p:cNvSpPr/>
              <p:nvPr/>
            </p:nvSpPr>
            <p:spPr>
              <a:xfrm>
                <a:off x="11334226" y="3704697"/>
                <a:ext cx="118872" cy="118872"/>
              </a:xfrm>
              <a:custGeom>
                <a:avLst/>
                <a:gdLst>
                  <a:gd name="connsiteX0" fmla="*/ 118138 w 118872"/>
                  <a:gd name="connsiteY0" fmla="*/ 60058 h 118872"/>
                  <a:gd name="connsiteX1" fmla="*/ 60698 w 118872"/>
                  <a:gd name="connsiteY1" fmla="*/ 118138 h 118872"/>
                  <a:gd name="connsiteX2" fmla="*/ 2619 w 118872"/>
                  <a:gd name="connsiteY2" fmla="*/ 60698 h 118872"/>
                  <a:gd name="connsiteX3" fmla="*/ 60058 w 118872"/>
                  <a:gd name="connsiteY3" fmla="*/ 2618 h 118872"/>
                  <a:gd name="connsiteX4" fmla="*/ 118138 w 118872"/>
                  <a:gd name="connsiteY4" fmla="*/ 60058 h 118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18872">
                    <a:moveTo>
                      <a:pt x="118138" y="60058"/>
                    </a:moveTo>
                    <a:cubicBezTo>
                      <a:pt x="118314" y="91958"/>
                      <a:pt x="92598" y="117961"/>
                      <a:pt x="60698" y="118138"/>
                    </a:cubicBezTo>
                    <a:cubicBezTo>
                      <a:pt x="28798" y="118314"/>
                      <a:pt x="2795" y="92598"/>
                      <a:pt x="2619" y="60698"/>
                    </a:cubicBezTo>
                    <a:cubicBezTo>
                      <a:pt x="2442" y="28798"/>
                      <a:pt x="28159" y="2795"/>
                      <a:pt x="60058" y="2618"/>
                    </a:cubicBezTo>
                    <a:cubicBezTo>
                      <a:pt x="91958" y="2442"/>
                      <a:pt x="117961" y="28158"/>
                      <a:pt x="118138" y="60058"/>
                    </a:cubicBezTo>
                    <a:close/>
                  </a:path>
                </a:pathLst>
              </a:custGeom>
              <a:solidFill>
                <a:srgbClr val="394A5C"/>
              </a:solidFill>
              <a:ln w="9525" cap="flat">
                <a:noFill/>
                <a:prstDash val="solid"/>
                <a:miter/>
              </a:ln>
            </p:spPr>
            <p:txBody>
              <a:bodyPr rtlCol="0" anchor="ctr"/>
              <a:lstStyle/>
              <a:p>
                <a:endParaRPr lang="en-IN" sz="300"/>
              </a:p>
            </p:txBody>
          </p:sp>
          <p:sp>
            <p:nvSpPr>
              <p:cNvPr id="200" name="Freeform: Shape 54">
                <a:extLst>
                  <a:ext uri="{FF2B5EF4-FFF2-40B4-BE49-F238E27FC236}">
                    <a16:creationId xmlns:a16="http://schemas.microsoft.com/office/drawing/2014/main" id="{D61899C3-4FB8-625E-5603-3595F7C0DDBB}"/>
                  </a:ext>
                </a:extLst>
              </p:cNvPr>
              <p:cNvSpPr/>
              <p:nvPr/>
            </p:nvSpPr>
            <p:spPr>
              <a:xfrm>
                <a:off x="11351711" y="3722304"/>
                <a:ext cx="85344" cy="85344"/>
              </a:xfrm>
              <a:custGeom>
                <a:avLst/>
                <a:gdLst>
                  <a:gd name="connsiteX0" fmla="*/ 82160 w 85344"/>
                  <a:gd name="connsiteY0" fmla="*/ 33747 h 85344"/>
                  <a:gd name="connsiteX1" fmla="*/ 51711 w 85344"/>
                  <a:gd name="connsiteY1" fmla="*/ 82149 h 85344"/>
                  <a:gd name="connsiteX2" fmla="*/ 3308 w 85344"/>
                  <a:gd name="connsiteY2" fmla="*/ 51699 h 85344"/>
                  <a:gd name="connsiteX3" fmla="*/ 33757 w 85344"/>
                  <a:gd name="connsiteY3" fmla="*/ 3297 h 85344"/>
                  <a:gd name="connsiteX4" fmla="*/ 82160 w 85344"/>
                  <a:gd name="connsiteY4" fmla="*/ 33747 h 8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 h="85344">
                    <a:moveTo>
                      <a:pt x="82160" y="33747"/>
                    </a:moveTo>
                    <a:cubicBezTo>
                      <a:pt x="87128" y="55509"/>
                      <a:pt x="73503" y="77181"/>
                      <a:pt x="51711" y="82149"/>
                    </a:cubicBezTo>
                    <a:cubicBezTo>
                      <a:pt x="29947" y="87117"/>
                      <a:pt x="8277" y="73493"/>
                      <a:pt x="3308" y="51699"/>
                    </a:cubicBezTo>
                    <a:cubicBezTo>
                      <a:pt x="-1660" y="29937"/>
                      <a:pt x="11965" y="8265"/>
                      <a:pt x="33757" y="3297"/>
                    </a:cubicBezTo>
                    <a:cubicBezTo>
                      <a:pt x="55521" y="-1641"/>
                      <a:pt x="77191" y="11984"/>
                      <a:pt x="82160" y="33747"/>
                    </a:cubicBezTo>
                    <a:close/>
                  </a:path>
                </a:pathLst>
              </a:custGeom>
              <a:solidFill>
                <a:srgbClr val="FFFFFF"/>
              </a:solidFill>
              <a:ln w="9525" cap="flat">
                <a:noFill/>
                <a:prstDash val="solid"/>
                <a:miter/>
              </a:ln>
            </p:spPr>
            <p:txBody>
              <a:bodyPr rtlCol="0" anchor="ctr"/>
              <a:lstStyle/>
              <a:p>
                <a:endParaRPr lang="en-IN" sz="300"/>
              </a:p>
            </p:txBody>
          </p:sp>
          <p:sp>
            <p:nvSpPr>
              <p:cNvPr id="201" name="Freeform: Shape 55">
                <a:extLst>
                  <a:ext uri="{FF2B5EF4-FFF2-40B4-BE49-F238E27FC236}">
                    <a16:creationId xmlns:a16="http://schemas.microsoft.com/office/drawing/2014/main" id="{F82161E4-AA82-9F33-EA7B-61B9EBC07014}"/>
                  </a:ext>
                </a:extLst>
              </p:cNvPr>
              <p:cNvSpPr/>
              <p:nvPr/>
            </p:nvSpPr>
            <p:spPr>
              <a:xfrm>
                <a:off x="10331168" y="3771789"/>
                <a:ext cx="990600" cy="301752"/>
              </a:xfrm>
              <a:custGeom>
                <a:avLst/>
                <a:gdLst>
                  <a:gd name="connsiteX0" fmla="*/ 2619 w 990600"/>
                  <a:gd name="connsiteY0" fmla="*/ 204327 h 301752"/>
                  <a:gd name="connsiteX1" fmla="*/ 22278 w 990600"/>
                  <a:gd name="connsiteY1" fmla="*/ 290555 h 301752"/>
                  <a:gd name="connsiteX2" fmla="*/ 38494 w 990600"/>
                  <a:gd name="connsiteY2" fmla="*/ 300125 h 301752"/>
                  <a:gd name="connsiteX3" fmla="*/ 980295 w 990600"/>
                  <a:gd name="connsiteY3" fmla="*/ 27695 h 301752"/>
                  <a:gd name="connsiteX4" fmla="*/ 989317 w 990600"/>
                  <a:gd name="connsiteY4" fmla="*/ 12364 h 301752"/>
                  <a:gd name="connsiteX5" fmla="*/ 989317 w 990600"/>
                  <a:gd name="connsiteY5" fmla="*/ 12364 h 301752"/>
                  <a:gd name="connsiteX6" fmla="*/ 974230 w 990600"/>
                  <a:gd name="connsiteY6" fmla="*/ 2518 h 301752"/>
                  <a:gd name="connsiteX7" fmla="*/ 12768 w 990600"/>
                  <a:gd name="connsiteY7" fmla="*/ 188721 h 301752"/>
                  <a:gd name="connsiteX8" fmla="*/ 2619 w 990600"/>
                  <a:gd name="connsiteY8" fmla="*/ 204327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 h="301752">
                    <a:moveTo>
                      <a:pt x="2619" y="204327"/>
                    </a:moveTo>
                    <a:lnTo>
                      <a:pt x="22278" y="290555"/>
                    </a:lnTo>
                    <a:cubicBezTo>
                      <a:pt x="23924" y="297809"/>
                      <a:pt x="31361" y="302198"/>
                      <a:pt x="38494" y="300125"/>
                    </a:cubicBezTo>
                    <a:lnTo>
                      <a:pt x="980295" y="27695"/>
                    </a:lnTo>
                    <a:cubicBezTo>
                      <a:pt x="986879" y="25775"/>
                      <a:pt x="990841" y="19069"/>
                      <a:pt x="989317" y="12364"/>
                    </a:cubicBezTo>
                    <a:lnTo>
                      <a:pt x="989317" y="12364"/>
                    </a:lnTo>
                    <a:cubicBezTo>
                      <a:pt x="987763" y="5566"/>
                      <a:pt x="981088" y="1208"/>
                      <a:pt x="974230" y="2518"/>
                    </a:cubicBezTo>
                    <a:lnTo>
                      <a:pt x="12768" y="188721"/>
                    </a:lnTo>
                    <a:cubicBezTo>
                      <a:pt x="5606" y="190123"/>
                      <a:pt x="973" y="197194"/>
                      <a:pt x="2619" y="204327"/>
                    </a:cubicBezTo>
                    <a:close/>
                  </a:path>
                </a:pathLst>
              </a:custGeom>
              <a:solidFill>
                <a:srgbClr val="FFFFFF">
                  <a:alpha val="5000"/>
                </a:srgbClr>
              </a:solidFill>
              <a:ln w="9525" cap="flat">
                <a:noFill/>
                <a:prstDash val="solid"/>
                <a:miter/>
              </a:ln>
            </p:spPr>
            <p:txBody>
              <a:bodyPr rtlCol="0" anchor="ctr"/>
              <a:lstStyle/>
              <a:p>
                <a:endParaRPr lang="en-IN" sz="300"/>
              </a:p>
            </p:txBody>
          </p:sp>
          <p:sp>
            <p:nvSpPr>
              <p:cNvPr id="202" name="Freeform: Shape 56">
                <a:extLst>
                  <a:ext uri="{FF2B5EF4-FFF2-40B4-BE49-F238E27FC236}">
                    <a16:creationId xmlns:a16="http://schemas.microsoft.com/office/drawing/2014/main" id="{AE8C2529-7265-BAFA-1B35-F3EC0A990BC4}"/>
                  </a:ext>
                </a:extLst>
              </p:cNvPr>
              <p:cNvSpPr/>
              <p:nvPr/>
            </p:nvSpPr>
            <p:spPr>
              <a:xfrm>
                <a:off x="8803020" y="3976695"/>
                <a:ext cx="1325880" cy="405384"/>
              </a:xfrm>
              <a:custGeom>
                <a:avLst/>
                <a:gdLst>
                  <a:gd name="connsiteX0" fmla="*/ 1281715 w 1325880"/>
                  <a:gd name="connsiteY0" fmla="*/ 2286 h 405384"/>
                  <a:gd name="connsiteX1" fmla="*/ 2286 w 1325880"/>
                  <a:gd name="connsiteY1" fmla="*/ 348966 h 405384"/>
                  <a:gd name="connsiteX2" fmla="*/ 15149 w 1325880"/>
                  <a:gd name="connsiteY2" fmla="*/ 405292 h 405384"/>
                  <a:gd name="connsiteX3" fmla="*/ 1324356 w 1325880"/>
                  <a:gd name="connsiteY3" fmla="*/ 189342 h 405384"/>
                </a:gdLst>
                <a:ahLst/>
                <a:cxnLst>
                  <a:cxn ang="0">
                    <a:pos x="connsiteX0" y="connsiteY0"/>
                  </a:cxn>
                  <a:cxn ang="0">
                    <a:pos x="connsiteX1" y="connsiteY1"/>
                  </a:cxn>
                  <a:cxn ang="0">
                    <a:pos x="connsiteX2" y="connsiteY2"/>
                  </a:cxn>
                  <a:cxn ang="0">
                    <a:pos x="connsiteX3" y="connsiteY3"/>
                  </a:cxn>
                </a:cxnLst>
                <a:rect l="l" t="t" r="r" b="b"/>
                <a:pathLst>
                  <a:path w="1325880" h="405384">
                    <a:moveTo>
                      <a:pt x="1281715" y="2286"/>
                    </a:moveTo>
                    <a:lnTo>
                      <a:pt x="2286" y="348966"/>
                    </a:lnTo>
                    <a:lnTo>
                      <a:pt x="15149" y="405292"/>
                    </a:lnTo>
                    <a:lnTo>
                      <a:pt x="1324356" y="189342"/>
                    </a:lnTo>
                    <a:close/>
                  </a:path>
                </a:pathLst>
              </a:custGeom>
              <a:solidFill>
                <a:schemeClr val="tx2"/>
              </a:solidFill>
              <a:ln w="9525" cap="flat">
                <a:noFill/>
                <a:prstDash val="solid"/>
                <a:miter/>
              </a:ln>
            </p:spPr>
            <p:txBody>
              <a:bodyPr rtlCol="0" anchor="ctr"/>
              <a:lstStyle/>
              <a:p>
                <a:endParaRPr lang="en-IN" sz="300"/>
              </a:p>
            </p:txBody>
          </p:sp>
          <p:sp>
            <p:nvSpPr>
              <p:cNvPr id="203" name="Freeform: Shape 57">
                <a:extLst>
                  <a:ext uri="{FF2B5EF4-FFF2-40B4-BE49-F238E27FC236}">
                    <a16:creationId xmlns:a16="http://schemas.microsoft.com/office/drawing/2014/main" id="{06E2BCAF-9D00-AF54-269D-E96528E81737}"/>
                  </a:ext>
                </a:extLst>
              </p:cNvPr>
              <p:cNvSpPr/>
              <p:nvPr/>
            </p:nvSpPr>
            <p:spPr>
              <a:xfrm>
                <a:off x="8729865" y="4272141"/>
                <a:ext cx="161544" cy="161544"/>
              </a:xfrm>
              <a:custGeom>
                <a:avLst/>
                <a:gdLst>
                  <a:gd name="connsiteX0" fmla="*/ 132161 w 161544"/>
                  <a:gd name="connsiteY0" fmla="*/ 53753 h 161544"/>
                  <a:gd name="connsiteX1" fmla="*/ 109271 w 161544"/>
                  <a:gd name="connsiteY1" fmla="*/ 132161 h 161544"/>
                  <a:gd name="connsiteX2" fmla="*/ 30863 w 161544"/>
                  <a:gd name="connsiteY2" fmla="*/ 109271 h 161544"/>
                  <a:gd name="connsiteX3" fmla="*/ 53753 w 161544"/>
                  <a:gd name="connsiteY3" fmla="*/ 30862 h 161544"/>
                  <a:gd name="connsiteX4" fmla="*/ 132161 w 161544"/>
                  <a:gd name="connsiteY4" fmla="*/ 53753 h 16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 h="161544">
                    <a:moveTo>
                      <a:pt x="132161" y="53753"/>
                    </a:moveTo>
                    <a:cubicBezTo>
                      <a:pt x="147492" y="81726"/>
                      <a:pt x="137244" y="116830"/>
                      <a:pt x="109271" y="132161"/>
                    </a:cubicBezTo>
                    <a:cubicBezTo>
                      <a:pt x="81298" y="147492"/>
                      <a:pt x="46194" y="137244"/>
                      <a:pt x="30863" y="109271"/>
                    </a:cubicBezTo>
                    <a:cubicBezTo>
                      <a:pt x="15532" y="81298"/>
                      <a:pt x="25780" y="46194"/>
                      <a:pt x="53753" y="30862"/>
                    </a:cubicBezTo>
                    <a:cubicBezTo>
                      <a:pt x="81726" y="15531"/>
                      <a:pt x="116830" y="25780"/>
                      <a:pt x="132161" y="53753"/>
                    </a:cubicBezTo>
                    <a:close/>
                  </a:path>
                </a:pathLst>
              </a:custGeom>
              <a:solidFill>
                <a:srgbClr val="394A5C"/>
              </a:solidFill>
              <a:ln w="9525" cap="flat">
                <a:noFill/>
                <a:prstDash val="solid"/>
                <a:miter/>
              </a:ln>
            </p:spPr>
            <p:txBody>
              <a:bodyPr rtlCol="0" anchor="ctr"/>
              <a:lstStyle/>
              <a:p>
                <a:endParaRPr lang="en-IN" sz="300"/>
              </a:p>
            </p:txBody>
          </p:sp>
          <p:sp>
            <p:nvSpPr>
              <p:cNvPr id="204" name="Freeform: Shape 58">
                <a:extLst>
                  <a:ext uri="{FF2B5EF4-FFF2-40B4-BE49-F238E27FC236}">
                    <a16:creationId xmlns:a16="http://schemas.microsoft.com/office/drawing/2014/main" id="{651E315A-C975-9BE0-FAF2-11243E6F50A2}"/>
                  </a:ext>
                </a:extLst>
              </p:cNvPr>
              <p:cNvSpPr/>
              <p:nvPr/>
            </p:nvSpPr>
            <p:spPr>
              <a:xfrm>
                <a:off x="8753288" y="4294916"/>
                <a:ext cx="115824" cy="115824"/>
              </a:xfrm>
              <a:custGeom>
                <a:avLst/>
                <a:gdLst>
                  <a:gd name="connsiteX0" fmla="*/ 80454 w 115824"/>
                  <a:gd name="connsiteY0" fmla="*/ 24682 h 115824"/>
                  <a:gd name="connsiteX1" fmla="*/ 93167 w 115824"/>
                  <a:gd name="connsiteY1" fmla="*/ 80454 h 115824"/>
                  <a:gd name="connsiteX2" fmla="*/ 37394 w 115824"/>
                  <a:gd name="connsiteY2" fmla="*/ 93167 h 115824"/>
                  <a:gd name="connsiteX3" fmla="*/ 24682 w 115824"/>
                  <a:gd name="connsiteY3" fmla="*/ 37395 h 115824"/>
                  <a:gd name="connsiteX4" fmla="*/ 80454 w 115824"/>
                  <a:gd name="connsiteY4" fmla="*/ 24682 h 11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 h="115824">
                    <a:moveTo>
                      <a:pt x="80454" y="24682"/>
                    </a:moveTo>
                    <a:cubicBezTo>
                      <a:pt x="99366" y="36573"/>
                      <a:pt x="105058" y="61543"/>
                      <a:pt x="93167" y="80454"/>
                    </a:cubicBezTo>
                    <a:cubicBezTo>
                      <a:pt x="81276" y="99366"/>
                      <a:pt x="56306" y="105058"/>
                      <a:pt x="37394" y="93167"/>
                    </a:cubicBezTo>
                    <a:cubicBezTo>
                      <a:pt x="18483" y="81276"/>
                      <a:pt x="12791" y="56306"/>
                      <a:pt x="24682" y="37395"/>
                    </a:cubicBezTo>
                    <a:cubicBezTo>
                      <a:pt x="36573" y="18483"/>
                      <a:pt x="61543" y="12791"/>
                      <a:pt x="80454" y="24682"/>
                    </a:cubicBezTo>
                    <a:close/>
                  </a:path>
                </a:pathLst>
              </a:custGeom>
              <a:solidFill>
                <a:srgbClr val="FFFFFF"/>
              </a:solidFill>
              <a:ln w="9525" cap="flat">
                <a:noFill/>
                <a:prstDash val="solid"/>
                <a:miter/>
              </a:ln>
            </p:spPr>
            <p:txBody>
              <a:bodyPr rtlCol="0" anchor="ctr"/>
              <a:lstStyle/>
              <a:p>
                <a:endParaRPr lang="en-IN" sz="300"/>
              </a:p>
            </p:txBody>
          </p:sp>
          <p:sp>
            <p:nvSpPr>
              <p:cNvPr id="205" name="Freeform: Shape 59">
                <a:extLst>
                  <a:ext uri="{FF2B5EF4-FFF2-40B4-BE49-F238E27FC236}">
                    <a16:creationId xmlns:a16="http://schemas.microsoft.com/office/drawing/2014/main" id="{069D6893-44D3-0BBC-179C-C53F1FF3946D}"/>
                  </a:ext>
                </a:extLst>
              </p:cNvPr>
              <p:cNvSpPr/>
              <p:nvPr/>
            </p:nvSpPr>
            <p:spPr>
              <a:xfrm>
                <a:off x="8882491" y="4074462"/>
                <a:ext cx="996696" cy="277368"/>
              </a:xfrm>
              <a:custGeom>
                <a:avLst/>
                <a:gdLst>
                  <a:gd name="connsiteX0" fmla="*/ 975046 w 996696"/>
                  <a:gd name="connsiteY0" fmla="*/ 12357 h 277368"/>
                  <a:gd name="connsiteX1" fmla="*/ 994706 w 996696"/>
                  <a:gd name="connsiteY1" fmla="*/ 98585 h 277368"/>
                  <a:gd name="connsiteX2" fmla="*/ 984221 w 996696"/>
                  <a:gd name="connsiteY2" fmla="*/ 114221 h 277368"/>
                  <a:gd name="connsiteX3" fmla="*/ 17395 w 996696"/>
                  <a:gd name="connsiteY3" fmla="*/ 276924 h 277368"/>
                  <a:gd name="connsiteX4" fmla="*/ 2612 w 996696"/>
                  <a:gd name="connsiteY4" fmla="*/ 267018 h 277368"/>
                  <a:gd name="connsiteX5" fmla="*/ 2612 w 996696"/>
                  <a:gd name="connsiteY5" fmla="*/ 267018 h 277368"/>
                  <a:gd name="connsiteX6" fmla="*/ 11939 w 996696"/>
                  <a:gd name="connsiteY6" fmla="*/ 251625 h 277368"/>
                  <a:gd name="connsiteX7" fmla="*/ 959105 w 996696"/>
                  <a:gd name="connsiteY7" fmla="*/ 2725 h 277368"/>
                  <a:gd name="connsiteX8" fmla="*/ 975046 w 996696"/>
                  <a:gd name="connsiteY8" fmla="*/ 12357 h 2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696" h="277368">
                    <a:moveTo>
                      <a:pt x="975046" y="12357"/>
                    </a:moveTo>
                    <a:lnTo>
                      <a:pt x="994706" y="98585"/>
                    </a:lnTo>
                    <a:cubicBezTo>
                      <a:pt x="996352" y="105839"/>
                      <a:pt x="991566" y="113002"/>
                      <a:pt x="984221" y="114221"/>
                    </a:cubicBezTo>
                    <a:lnTo>
                      <a:pt x="17395" y="276924"/>
                    </a:lnTo>
                    <a:cubicBezTo>
                      <a:pt x="10628" y="278051"/>
                      <a:pt x="4136" y="273723"/>
                      <a:pt x="2612" y="267018"/>
                    </a:cubicBezTo>
                    <a:lnTo>
                      <a:pt x="2612" y="267018"/>
                    </a:lnTo>
                    <a:cubicBezTo>
                      <a:pt x="1058" y="260221"/>
                      <a:pt x="5203" y="253393"/>
                      <a:pt x="11939" y="251625"/>
                    </a:cubicBezTo>
                    <a:lnTo>
                      <a:pt x="959105" y="2725"/>
                    </a:lnTo>
                    <a:cubicBezTo>
                      <a:pt x="966207" y="836"/>
                      <a:pt x="973400" y="5225"/>
                      <a:pt x="975046" y="12357"/>
                    </a:cubicBezTo>
                    <a:close/>
                  </a:path>
                </a:pathLst>
              </a:custGeom>
              <a:solidFill>
                <a:srgbClr val="FFFFFF">
                  <a:alpha val="5000"/>
                </a:srgbClr>
              </a:solidFill>
              <a:ln w="9525" cap="flat">
                <a:noFill/>
                <a:prstDash val="solid"/>
                <a:miter/>
              </a:ln>
            </p:spPr>
            <p:txBody>
              <a:bodyPr rtlCol="0" anchor="ctr"/>
              <a:lstStyle/>
              <a:p>
                <a:endParaRPr lang="en-IN" sz="300"/>
              </a:p>
            </p:txBody>
          </p:sp>
          <p:sp>
            <p:nvSpPr>
              <p:cNvPr id="206" name="Freeform: Shape 60">
                <a:extLst>
                  <a:ext uri="{FF2B5EF4-FFF2-40B4-BE49-F238E27FC236}">
                    <a16:creationId xmlns:a16="http://schemas.microsoft.com/office/drawing/2014/main" id="{63FAB260-1A21-C734-8E94-01F95FE56B76}"/>
                  </a:ext>
                </a:extLst>
              </p:cNvPr>
              <p:cNvSpPr/>
              <p:nvPr/>
            </p:nvSpPr>
            <p:spPr>
              <a:xfrm>
                <a:off x="9615069" y="3913998"/>
                <a:ext cx="981456" cy="640080"/>
              </a:xfrm>
              <a:custGeom>
                <a:avLst/>
                <a:gdLst>
                  <a:gd name="connsiteX0" fmla="*/ 413461 w 981456"/>
                  <a:gd name="connsiteY0" fmla="*/ 43068 h 640080"/>
                  <a:gd name="connsiteX1" fmla="*/ 2286 w 981456"/>
                  <a:gd name="connsiteY1" fmla="*/ 638129 h 640080"/>
                  <a:gd name="connsiteX2" fmla="*/ 491215 w 981456"/>
                  <a:gd name="connsiteY2" fmla="*/ 638129 h 640080"/>
                  <a:gd name="connsiteX3" fmla="*/ 980146 w 981456"/>
                  <a:gd name="connsiteY3" fmla="*/ 638129 h 640080"/>
                  <a:gd name="connsiteX4" fmla="*/ 568970 w 981456"/>
                  <a:gd name="connsiteY4" fmla="*/ 43068 h 640080"/>
                  <a:gd name="connsiteX5" fmla="*/ 413461 w 981456"/>
                  <a:gd name="connsiteY5" fmla="*/ 43068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456" h="640080">
                    <a:moveTo>
                      <a:pt x="413461" y="43068"/>
                    </a:moveTo>
                    <a:lnTo>
                      <a:pt x="2286" y="638129"/>
                    </a:lnTo>
                    <a:lnTo>
                      <a:pt x="491215" y="638129"/>
                    </a:lnTo>
                    <a:lnTo>
                      <a:pt x="980146" y="638129"/>
                    </a:lnTo>
                    <a:lnTo>
                      <a:pt x="568970" y="43068"/>
                    </a:lnTo>
                    <a:cubicBezTo>
                      <a:pt x="531418" y="-11308"/>
                      <a:pt x="451043" y="-11308"/>
                      <a:pt x="413461" y="43068"/>
                    </a:cubicBezTo>
                    <a:close/>
                  </a:path>
                </a:pathLst>
              </a:custGeom>
              <a:solidFill>
                <a:schemeClr val="tx2"/>
              </a:solidFill>
              <a:ln w="9525" cap="flat">
                <a:noFill/>
                <a:prstDash val="solid"/>
                <a:miter/>
              </a:ln>
            </p:spPr>
            <p:txBody>
              <a:bodyPr rtlCol="0" anchor="ctr"/>
              <a:lstStyle/>
              <a:p>
                <a:endParaRPr lang="en-IN" sz="300"/>
              </a:p>
            </p:txBody>
          </p:sp>
          <p:sp>
            <p:nvSpPr>
              <p:cNvPr id="207" name="Freeform: Shape 61">
                <a:extLst>
                  <a:ext uri="{FF2B5EF4-FFF2-40B4-BE49-F238E27FC236}">
                    <a16:creationId xmlns:a16="http://schemas.microsoft.com/office/drawing/2014/main" id="{0922F8F9-4969-A194-369D-11E4348F79EF}"/>
                  </a:ext>
                </a:extLst>
              </p:cNvPr>
              <p:cNvSpPr/>
              <p:nvPr/>
            </p:nvSpPr>
            <p:spPr>
              <a:xfrm>
                <a:off x="10023531" y="3990746"/>
                <a:ext cx="164592" cy="164592"/>
              </a:xfrm>
              <a:custGeom>
                <a:avLst/>
                <a:gdLst>
                  <a:gd name="connsiteX0" fmla="*/ 163221 w 164592"/>
                  <a:gd name="connsiteY0" fmla="*/ 82753 h 164592"/>
                  <a:gd name="connsiteX1" fmla="*/ 82754 w 164592"/>
                  <a:gd name="connsiteY1" fmla="*/ 163221 h 164592"/>
                  <a:gd name="connsiteX2" fmla="*/ 2287 w 164592"/>
                  <a:gd name="connsiteY2" fmla="*/ 82753 h 164592"/>
                  <a:gd name="connsiteX3" fmla="*/ 82754 w 164592"/>
                  <a:gd name="connsiteY3" fmla="*/ 2286 h 164592"/>
                  <a:gd name="connsiteX4" fmla="*/ 163221 w 164592"/>
                  <a:gd name="connsiteY4" fmla="*/ 82753 h 16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164592">
                    <a:moveTo>
                      <a:pt x="163221" y="82753"/>
                    </a:moveTo>
                    <a:cubicBezTo>
                      <a:pt x="163221" y="127194"/>
                      <a:pt x="127195" y="163221"/>
                      <a:pt x="82754" y="163221"/>
                    </a:cubicBezTo>
                    <a:cubicBezTo>
                      <a:pt x="38313" y="163221"/>
                      <a:pt x="2287" y="127194"/>
                      <a:pt x="2287" y="82753"/>
                    </a:cubicBezTo>
                    <a:cubicBezTo>
                      <a:pt x="2287" y="38312"/>
                      <a:pt x="38313" y="2286"/>
                      <a:pt x="82754" y="2286"/>
                    </a:cubicBezTo>
                    <a:cubicBezTo>
                      <a:pt x="127195" y="2286"/>
                      <a:pt x="163221" y="38312"/>
                      <a:pt x="163221" y="82753"/>
                    </a:cubicBezTo>
                    <a:close/>
                  </a:path>
                </a:pathLst>
              </a:custGeom>
              <a:solidFill>
                <a:srgbClr val="2D3C50"/>
              </a:solidFill>
              <a:ln w="9525" cap="flat">
                <a:noFill/>
                <a:prstDash val="solid"/>
                <a:miter/>
              </a:ln>
            </p:spPr>
            <p:txBody>
              <a:bodyPr rtlCol="0" anchor="ctr"/>
              <a:lstStyle/>
              <a:p>
                <a:endParaRPr lang="en-IN" sz="300"/>
              </a:p>
            </p:txBody>
          </p:sp>
          <p:sp>
            <p:nvSpPr>
              <p:cNvPr id="208" name="Freeform: Shape 62">
                <a:extLst>
                  <a:ext uri="{FF2B5EF4-FFF2-40B4-BE49-F238E27FC236}">
                    <a16:creationId xmlns:a16="http://schemas.microsoft.com/office/drawing/2014/main" id="{AF6198E3-AA68-7F89-536B-14BBF8084F32}"/>
                  </a:ext>
                </a:extLst>
              </p:cNvPr>
              <p:cNvSpPr/>
              <p:nvPr/>
            </p:nvSpPr>
            <p:spPr>
              <a:xfrm>
                <a:off x="9553194" y="4568403"/>
                <a:ext cx="1103376" cy="64008"/>
              </a:xfrm>
              <a:custGeom>
                <a:avLst/>
                <a:gdLst>
                  <a:gd name="connsiteX0" fmla="*/ 1088136 w 1103376"/>
                  <a:gd name="connsiteY0" fmla="*/ 64191 h 64008"/>
                  <a:gd name="connsiteX1" fmla="*/ 18105 w 1103376"/>
                  <a:gd name="connsiteY1" fmla="*/ 64191 h 64008"/>
                  <a:gd name="connsiteX2" fmla="*/ 2286 w 1103376"/>
                  <a:gd name="connsiteY2" fmla="*/ 48372 h 64008"/>
                  <a:gd name="connsiteX3" fmla="*/ 2286 w 1103376"/>
                  <a:gd name="connsiteY3" fmla="*/ 18105 h 64008"/>
                  <a:gd name="connsiteX4" fmla="*/ 18105 w 1103376"/>
                  <a:gd name="connsiteY4" fmla="*/ 2286 h 64008"/>
                  <a:gd name="connsiteX5" fmla="*/ 1088136 w 1103376"/>
                  <a:gd name="connsiteY5" fmla="*/ 2286 h 64008"/>
                  <a:gd name="connsiteX6" fmla="*/ 1103955 w 1103376"/>
                  <a:gd name="connsiteY6" fmla="*/ 18105 h 64008"/>
                  <a:gd name="connsiteX7" fmla="*/ 1103955 w 1103376"/>
                  <a:gd name="connsiteY7" fmla="*/ 48372 h 64008"/>
                  <a:gd name="connsiteX8" fmla="*/ 1088136 w 1103376"/>
                  <a:gd name="connsiteY8" fmla="*/ 64191 h 6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376" h="64008">
                    <a:moveTo>
                      <a:pt x="1088136" y="64191"/>
                    </a:moveTo>
                    <a:lnTo>
                      <a:pt x="18105" y="64191"/>
                    </a:lnTo>
                    <a:cubicBezTo>
                      <a:pt x="9358" y="64191"/>
                      <a:pt x="2286" y="57119"/>
                      <a:pt x="2286" y="48372"/>
                    </a:cubicBezTo>
                    <a:lnTo>
                      <a:pt x="2286" y="18105"/>
                    </a:lnTo>
                    <a:cubicBezTo>
                      <a:pt x="2286" y="9357"/>
                      <a:pt x="9358" y="2286"/>
                      <a:pt x="18105" y="2286"/>
                    </a:cubicBezTo>
                    <a:lnTo>
                      <a:pt x="1088136" y="2286"/>
                    </a:lnTo>
                    <a:cubicBezTo>
                      <a:pt x="1096884" y="2286"/>
                      <a:pt x="1103955" y="9357"/>
                      <a:pt x="1103955" y="18105"/>
                    </a:cubicBezTo>
                    <a:lnTo>
                      <a:pt x="1103955" y="48372"/>
                    </a:lnTo>
                    <a:cubicBezTo>
                      <a:pt x="1103924" y="57119"/>
                      <a:pt x="1096854" y="64191"/>
                      <a:pt x="1088136" y="64191"/>
                    </a:cubicBezTo>
                    <a:close/>
                  </a:path>
                </a:pathLst>
              </a:custGeom>
              <a:solidFill>
                <a:schemeClr val="accent1"/>
              </a:solidFill>
              <a:ln w="9525" cap="flat">
                <a:noFill/>
                <a:prstDash val="solid"/>
                <a:miter/>
              </a:ln>
            </p:spPr>
            <p:txBody>
              <a:bodyPr rtlCol="0" anchor="ctr"/>
              <a:lstStyle/>
              <a:p>
                <a:endParaRPr lang="en-IN" sz="300"/>
              </a:p>
            </p:txBody>
          </p:sp>
          <p:sp>
            <p:nvSpPr>
              <p:cNvPr id="209" name="Freeform: Shape 63">
                <a:extLst>
                  <a:ext uri="{FF2B5EF4-FFF2-40B4-BE49-F238E27FC236}">
                    <a16:creationId xmlns:a16="http://schemas.microsoft.com/office/drawing/2014/main" id="{30AAD38C-BFFD-2B16-03E4-89AFD1624DFF}"/>
                  </a:ext>
                </a:extLst>
              </p:cNvPr>
              <p:cNvSpPr/>
              <p:nvPr/>
            </p:nvSpPr>
            <p:spPr>
              <a:xfrm>
                <a:off x="10103998" y="3913998"/>
                <a:ext cx="490728" cy="640080"/>
              </a:xfrm>
              <a:custGeom>
                <a:avLst/>
                <a:gdLst>
                  <a:gd name="connsiteX0" fmla="*/ 80071 w 490728"/>
                  <a:gd name="connsiteY0" fmla="*/ 43068 h 640080"/>
                  <a:gd name="connsiteX1" fmla="*/ 2286 w 490728"/>
                  <a:gd name="connsiteY1" fmla="*/ 2286 h 640080"/>
                  <a:gd name="connsiteX2" fmla="*/ 2286 w 490728"/>
                  <a:gd name="connsiteY2" fmla="*/ 638160 h 640080"/>
                  <a:gd name="connsiteX3" fmla="*/ 491216 w 490728"/>
                  <a:gd name="connsiteY3" fmla="*/ 638160 h 640080"/>
                  <a:gd name="connsiteX4" fmla="*/ 80071 w 490728"/>
                  <a:gd name="connsiteY4" fmla="*/ 43068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728" h="640080">
                    <a:moveTo>
                      <a:pt x="80071" y="43068"/>
                    </a:moveTo>
                    <a:cubicBezTo>
                      <a:pt x="61265" y="15880"/>
                      <a:pt x="31790" y="2286"/>
                      <a:pt x="2286" y="2286"/>
                    </a:cubicBezTo>
                    <a:lnTo>
                      <a:pt x="2286" y="638160"/>
                    </a:lnTo>
                    <a:lnTo>
                      <a:pt x="491216" y="638160"/>
                    </a:lnTo>
                    <a:lnTo>
                      <a:pt x="80071" y="43068"/>
                    </a:lnTo>
                    <a:close/>
                  </a:path>
                </a:pathLst>
              </a:custGeom>
              <a:solidFill>
                <a:schemeClr val="tx2"/>
              </a:solidFill>
              <a:ln w="9525" cap="flat">
                <a:noFill/>
                <a:prstDash val="solid"/>
                <a:miter/>
              </a:ln>
            </p:spPr>
            <p:txBody>
              <a:bodyPr rtlCol="0" anchor="ctr"/>
              <a:lstStyle/>
              <a:p>
                <a:endParaRPr lang="en-IN" sz="300"/>
              </a:p>
            </p:txBody>
          </p:sp>
          <p:sp>
            <p:nvSpPr>
              <p:cNvPr id="210" name="Freeform: Shape 64">
                <a:extLst>
                  <a:ext uri="{FF2B5EF4-FFF2-40B4-BE49-F238E27FC236}">
                    <a16:creationId xmlns:a16="http://schemas.microsoft.com/office/drawing/2014/main" id="{BE5F0E12-D135-19B0-917A-EE6F69DF3B15}"/>
                  </a:ext>
                </a:extLst>
              </p:cNvPr>
              <p:cNvSpPr/>
              <p:nvPr/>
            </p:nvSpPr>
            <p:spPr>
              <a:xfrm>
                <a:off x="10104028" y="4568434"/>
                <a:ext cx="554736" cy="64008"/>
              </a:xfrm>
              <a:custGeom>
                <a:avLst/>
                <a:gdLst>
                  <a:gd name="connsiteX0" fmla="*/ 537302 w 554736"/>
                  <a:gd name="connsiteY0" fmla="*/ 2286 h 64008"/>
                  <a:gd name="connsiteX1" fmla="*/ 2286 w 554736"/>
                  <a:gd name="connsiteY1" fmla="*/ 2286 h 64008"/>
                  <a:gd name="connsiteX2" fmla="*/ 2286 w 554736"/>
                  <a:gd name="connsiteY2" fmla="*/ 64191 h 64008"/>
                  <a:gd name="connsiteX3" fmla="*/ 537302 w 554736"/>
                  <a:gd name="connsiteY3" fmla="*/ 64191 h 64008"/>
                  <a:gd name="connsiteX4" fmla="*/ 553121 w 554736"/>
                  <a:gd name="connsiteY4" fmla="*/ 48372 h 64008"/>
                  <a:gd name="connsiteX5" fmla="*/ 553121 w 554736"/>
                  <a:gd name="connsiteY5" fmla="*/ 18105 h 64008"/>
                  <a:gd name="connsiteX6" fmla="*/ 537302 w 554736"/>
                  <a:gd name="connsiteY6" fmla="*/ 2286 h 6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736" h="64008">
                    <a:moveTo>
                      <a:pt x="537302" y="2286"/>
                    </a:moveTo>
                    <a:lnTo>
                      <a:pt x="2286" y="2286"/>
                    </a:lnTo>
                    <a:lnTo>
                      <a:pt x="2286" y="64191"/>
                    </a:lnTo>
                    <a:lnTo>
                      <a:pt x="537302" y="64191"/>
                    </a:lnTo>
                    <a:cubicBezTo>
                      <a:pt x="546050" y="64191"/>
                      <a:pt x="553121" y="57119"/>
                      <a:pt x="553121" y="48372"/>
                    </a:cubicBezTo>
                    <a:lnTo>
                      <a:pt x="553121" y="18105"/>
                    </a:lnTo>
                    <a:cubicBezTo>
                      <a:pt x="553090" y="9357"/>
                      <a:pt x="546019" y="2286"/>
                      <a:pt x="537302" y="2286"/>
                    </a:cubicBezTo>
                    <a:close/>
                  </a:path>
                </a:pathLst>
              </a:custGeom>
              <a:solidFill>
                <a:schemeClr val="accent1">
                  <a:lumMod val="75000"/>
                </a:schemeClr>
              </a:solidFill>
              <a:ln w="9525" cap="flat">
                <a:noFill/>
                <a:prstDash val="solid"/>
                <a:miter/>
              </a:ln>
            </p:spPr>
            <p:txBody>
              <a:bodyPr rtlCol="0" anchor="ctr"/>
              <a:lstStyle/>
              <a:p>
                <a:endParaRPr lang="en-IN" sz="300"/>
              </a:p>
            </p:txBody>
          </p:sp>
          <p:sp>
            <p:nvSpPr>
              <p:cNvPr id="211" name="Freeform: Shape 65">
                <a:extLst>
                  <a:ext uri="{FF2B5EF4-FFF2-40B4-BE49-F238E27FC236}">
                    <a16:creationId xmlns:a16="http://schemas.microsoft.com/office/drawing/2014/main" id="{8BBC28E8-0D07-74CA-4F4B-98F2FF7ED17E}"/>
                  </a:ext>
                </a:extLst>
              </p:cNvPr>
              <p:cNvSpPr/>
              <p:nvPr/>
            </p:nvSpPr>
            <p:spPr>
              <a:xfrm>
                <a:off x="10103998" y="3990777"/>
                <a:ext cx="82296" cy="164592"/>
              </a:xfrm>
              <a:custGeom>
                <a:avLst/>
                <a:gdLst>
                  <a:gd name="connsiteX0" fmla="*/ 2286 w 82296"/>
                  <a:gd name="connsiteY0" fmla="*/ 2286 h 164592"/>
                  <a:gd name="connsiteX1" fmla="*/ 2286 w 82296"/>
                  <a:gd name="connsiteY1" fmla="*/ 163190 h 164592"/>
                  <a:gd name="connsiteX2" fmla="*/ 82754 w 82296"/>
                  <a:gd name="connsiteY2" fmla="*/ 82723 h 164592"/>
                  <a:gd name="connsiteX3" fmla="*/ 2286 w 82296"/>
                  <a:gd name="connsiteY3" fmla="*/ 2286 h 164592"/>
                </a:gdLst>
                <a:ahLst/>
                <a:cxnLst>
                  <a:cxn ang="0">
                    <a:pos x="connsiteX0" y="connsiteY0"/>
                  </a:cxn>
                  <a:cxn ang="0">
                    <a:pos x="connsiteX1" y="connsiteY1"/>
                  </a:cxn>
                  <a:cxn ang="0">
                    <a:pos x="connsiteX2" y="connsiteY2"/>
                  </a:cxn>
                  <a:cxn ang="0">
                    <a:pos x="connsiteX3" y="connsiteY3"/>
                  </a:cxn>
                </a:cxnLst>
                <a:rect l="l" t="t" r="r" b="b"/>
                <a:pathLst>
                  <a:path w="82296" h="164592">
                    <a:moveTo>
                      <a:pt x="2286" y="2286"/>
                    </a:moveTo>
                    <a:lnTo>
                      <a:pt x="2286" y="163190"/>
                    </a:lnTo>
                    <a:cubicBezTo>
                      <a:pt x="46726" y="163190"/>
                      <a:pt x="82754" y="127163"/>
                      <a:pt x="82754" y="82723"/>
                    </a:cubicBezTo>
                    <a:cubicBezTo>
                      <a:pt x="82754" y="38283"/>
                      <a:pt x="46726" y="2286"/>
                      <a:pt x="2286" y="2286"/>
                    </a:cubicBezTo>
                    <a:close/>
                  </a:path>
                </a:pathLst>
              </a:custGeom>
              <a:solidFill>
                <a:srgbClr val="2D3750"/>
              </a:solidFill>
              <a:ln w="9525" cap="flat">
                <a:noFill/>
                <a:prstDash val="solid"/>
                <a:miter/>
              </a:ln>
            </p:spPr>
            <p:txBody>
              <a:bodyPr rtlCol="0" anchor="ctr"/>
              <a:lstStyle/>
              <a:p>
                <a:endParaRPr lang="en-IN" sz="300"/>
              </a:p>
            </p:txBody>
          </p:sp>
          <p:sp>
            <p:nvSpPr>
              <p:cNvPr id="212" name="Freeform: Shape 66">
                <a:extLst>
                  <a:ext uri="{FF2B5EF4-FFF2-40B4-BE49-F238E27FC236}">
                    <a16:creationId xmlns:a16="http://schemas.microsoft.com/office/drawing/2014/main" id="{B8FE6844-CA01-0ADB-0CCF-B15D86533E41}"/>
                  </a:ext>
                </a:extLst>
              </p:cNvPr>
              <p:cNvSpPr/>
              <p:nvPr/>
            </p:nvSpPr>
            <p:spPr>
              <a:xfrm>
                <a:off x="10046238" y="4013454"/>
                <a:ext cx="118872" cy="118872"/>
              </a:xfrm>
              <a:custGeom>
                <a:avLst/>
                <a:gdLst>
                  <a:gd name="connsiteX0" fmla="*/ 117805 w 118872"/>
                  <a:gd name="connsiteY0" fmla="*/ 60046 h 118872"/>
                  <a:gd name="connsiteX1" fmla="*/ 60045 w 118872"/>
                  <a:gd name="connsiteY1" fmla="*/ 117805 h 118872"/>
                  <a:gd name="connsiteX2" fmla="*/ 2286 w 118872"/>
                  <a:gd name="connsiteY2" fmla="*/ 60046 h 118872"/>
                  <a:gd name="connsiteX3" fmla="*/ 60045 w 118872"/>
                  <a:gd name="connsiteY3" fmla="*/ 2286 h 118872"/>
                  <a:gd name="connsiteX4" fmla="*/ 117805 w 118872"/>
                  <a:gd name="connsiteY4" fmla="*/ 60046 h 118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18872">
                    <a:moveTo>
                      <a:pt x="117805" y="60046"/>
                    </a:moveTo>
                    <a:cubicBezTo>
                      <a:pt x="117805" y="91945"/>
                      <a:pt x="91945" y="117805"/>
                      <a:pt x="60045" y="117805"/>
                    </a:cubicBezTo>
                    <a:cubicBezTo>
                      <a:pt x="28146" y="117805"/>
                      <a:pt x="2286" y="91945"/>
                      <a:pt x="2286" y="60046"/>
                    </a:cubicBezTo>
                    <a:cubicBezTo>
                      <a:pt x="2286" y="28146"/>
                      <a:pt x="28146" y="2286"/>
                      <a:pt x="60045" y="2286"/>
                    </a:cubicBezTo>
                    <a:cubicBezTo>
                      <a:pt x="91945" y="2286"/>
                      <a:pt x="117805" y="28146"/>
                      <a:pt x="117805" y="60046"/>
                    </a:cubicBezTo>
                    <a:close/>
                  </a:path>
                </a:pathLst>
              </a:custGeom>
              <a:solidFill>
                <a:srgbClr val="FFFFFF"/>
              </a:solidFill>
              <a:ln w="9525" cap="flat">
                <a:noFill/>
                <a:prstDash val="solid"/>
                <a:miter/>
              </a:ln>
            </p:spPr>
            <p:txBody>
              <a:bodyPr rtlCol="0" anchor="ctr"/>
              <a:lstStyle/>
              <a:p>
                <a:endParaRPr lang="en-IN" sz="300"/>
              </a:p>
            </p:txBody>
          </p:sp>
          <p:sp>
            <p:nvSpPr>
              <p:cNvPr id="213" name="Freeform: Shape 67">
                <a:extLst>
                  <a:ext uri="{FF2B5EF4-FFF2-40B4-BE49-F238E27FC236}">
                    <a16:creationId xmlns:a16="http://schemas.microsoft.com/office/drawing/2014/main" id="{33505456-263D-4891-DF9E-A73C119E50D5}"/>
                  </a:ext>
                </a:extLst>
              </p:cNvPr>
              <p:cNvSpPr/>
              <p:nvPr/>
            </p:nvSpPr>
            <p:spPr>
              <a:xfrm>
                <a:off x="9734784" y="4232117"/>
                <a:ext cx="740664" cy="271272"/>
              </a:xfrm>
              <a:custGeom>
                <a:avLst/>
                <a:gdLst>
                  <a:gd name="connsiteX0" fmla="*/ 585683 w 740664"/>
                  <a:gd name="connsiteY0" fmla="*/ 13868 h 271272"/>
                  <a:gd name="connsiteX1" fmla="*/ 563859 w 740664"/>
                  <a:gd name="connsiteY1" fmla="*/ 2286 h 271272"/>
                  <a:gd name="connsiteX2" fmla="*/ 371530 w 740664"/>
                  <a:gd name="connsiteY2" fmla="*/ 2286 h 271272"/>
                  <a:gd name="connsiteX3" fmla="*/ 179202 w 740664"/>
                  <a:gd name="connsiteY3" fmla="*/ 2286 h 271272"/>
                  <a:gd name="connsiteX4" fmla="*/ 157378 w 740664"/>
                  <a:gd name="connsiteY4" fmla="*/ 13868 h 271272"/>
                  <a:gd name="connsiteX5" fmla="*/ 5953 w 740664"/>
                  <a:gd name="connsiteY5" fmla="*/ 236982 h 271272"/>
                  <a:gd name="connsiteX6" fmla="*/ 23357 w 740664"/>
                  <a:gd name="connsiteY6" fmla="*/ 269809 h 271272"/>
                  <a:gd name="connsiteX7" fmla="*/ 371530 w 740664"/>
                  <a:gd name="connsiteY7" fmla="*/ 269809 h 271272"/>
                  <a:gd name="connsiteX8" fmla="*/ 719703 w 740664"/>
                  <a:gd name="connsiteY8" fmla="*/ 269809 h 271272"/>
                  <a:gd name="connsiteX9" fmla="*/ 737107 w 740664"/>
                  <a:gd name="connsiteY9" fmla="*/ 236982 h 271272"/>
                  <a:gd name="connsiteX10" fmla="*/ 585683 w 740664"/>
                  <a:gd name="connsiteY10" fmla="*/ 13868 h 2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0664" h="271272">
                    <a:moveTo>
                      <a:pt x="585683" y="13868"/>
                    </a:moveTo>
                    <a:cubicBezTo>
                      <a:pt x="580776" y="6645"/>
                      <a:pt x="572607" y="2286"/>
                      <a:pt x="563859" y="2286"/>
                    </a:cubicBezTo>
                    <a:lnTo>
                      <a:pt x="371530" y="2286"/>
                    </a:lnTo>
                    <a:lnTo>
                      <a:pt x="179202" y="2286"/>
                    </a:lnTo>
                    <a:cubicBezTo>
                      <a:pt x="170454" y="2286"/>
                      <a:pt x="162285" y="6614"/>
                      <a:pt x="157378" y="13868"/>
                    </a:cubicBezTo>
                    <a:lnTo>
                      <a:pt x="5953" y="236982"/>
                    </a:lnTo>
                    <a:cubicBezTo>
                      <a:pt x="-3526" y="250942"/>
                      <a:pt x="6471" y="269809"/>
                      <a:pt x="23357" y="269809"/>
                    </a:cubicBezTo>
                    <a:lnTo>
                      <a:pt x="371530" y="269809"/>
                    </a:lnTo>
                    <a:lnTo>
                      <a:pt x="719703" y="269809"/>
                    </a:lnTo>
                    <a:cubicBezTo>
                      <a:pt x="736589" y="269809"/>
                      <a:pt x="746587" y="250942"/>
                      <a:pt x="737107" y="236982"/>
                    </a:cubicBezTo>
                    <a:lnTo>
                      <a:pt x="585683" y="13868"/>
                    </a:lnTo>
                    <a:close/>
                  </a:path>
                </a:pathLst>
              </a:custGeom>
              <a:solidFill>
                <a:srgbClr val="FFFFFF">
                  <a:alpha val="5000"/>
                </a:srgbClr>
              </a:solidFill>
              <a:ln w="9525" cap="flat">
                <a:noFill/>
                <a:prstDash val="solid"/>
                <a:miter/>
              </a:ln>
            </p:spPr>
            <p:txBody>
              <a:bodyPr rtlCol="0" anchor="ctr"/>
              <a:lstStyle/>
              <a:p>
                <a:endParaRPr lang="en-IN" sz="300"/>
              </a:p>
            </p:txBody>
          </p:sp>
          <p:sp>
            <p:nvSpPr>
              <p:cNvPr id="214" name="Freeform: Shape 98">
                <a:extLst>
                  <a:ext uri="{FF2B5EF4-FFF2-40B4-BE49-F238E27FC236}">
                    <a16:creationId xmlns:a16="http://schemas.microsoft.com/office/drawing/2014/main" id="{DF53ADEE-50A2-25D7-A80B-E8F9A26BE7BB}"/>
                  </a:ext>
                </a:extLst>
              </p:cNvPr>
              <p:cNvSpPr/>
              <p:nvPr/>
            </p:nvSpPr>
            <p:spPr>
              <a:xfrm>
                <a:off x="9400794" y="4630308"/>
                <a:ext cx="941832" cy="70104"/>
              </a:xfrm>
              <a:custGeom>
                <a:avLst/>
                <a:gdLst>
                  <a:gd name="connsiteX0" fmla="*/ 907542 w 941832"/>
                  <a:gd name="connsiteY0" fmla="*/ 2286 h 70104"/>
                  <a:gd name="connsiteX1" fmla="*/ 35814 w 941832"/>
                  <a:gd name="connsiteY1" fmla="*/ 2286 h 70104"/>
                  <a:gd name="connsiteX2" fmla="*/ 2286 w 941832"/>
                  <a:gd name="connsiteY2" fmla="*/ 35814 h 70104"/>
                  <a:gd name="connsiteX3" fmla="*/ 2286 w 941832"/>
                  <a:gd name="connsiteY3" fmla="*/ 35814 h 70104"/>
                  <a:gd name="connsiteX4" fmla="*/ 35814 w 941832"/>
                  <a:gd name="connsiteY4" fmla="*/ 69342 h 70104"/>
                  <a:gd name="connsiteX5" fmla="*/ 907542 w 941832"/>
                  <a:gd name="connsiteY5" fmla="*/ 69342 h 70104"/>
                  <a:gd name="connsiteX6" fmla="*/ 941070 w 941832"/>
                  <a:gd name="connsiteY6" fmla="*/ 35814 h 70104"/>
                  <a:gd name="connsiteX7" fmla="*/ 941070 w 941832"/>
                  <a:gd name="connsiteY7" fmla="*/ 35814 h 70104"/>
                  <a:gd name="connsiteX8" fmla="*/ 907542 w 941832"/>
                  <a:gd name="connsiteY8" fmla="*/ 2286 h 7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832" h="70104">
                    <a:moveTo>
                      <a:pt x="907542" y="2286"/>
                    </a:moveTo>
                    <a:lnTo>
                      <a:pt x="35814" y="2286"/>
                    </a:lnTo>
                    <a:cubicBezTo>
                      <a:pt x="17282" y="2286"/>
                      <a:pt x="2286" y="17282"/>
                      <a:pt x="2286" y="35814"/>
                    </a:cubicBezTo>
                    <a:lnTo>
                      <a:pt x="2286" y="35814"/>
                    </a:lnTo>
                    <a:cubicBezTo>
                      <a:pt x="2286" y="54346"/>
                      <a:pt x="17282" y="69342"/>
                      <a:pt x="35814" y="69342"/>
                    </a:cubicBezTo>
                    <a:lnTo>
                      <a:pt x="907542" y="69342"/>
                    </a:lnTo>
                    <a:cubicBezTo>
                      <a:pt x="926074" y="69342"/>
                      <a:pt x="941070" y="54346"/>
                      <a:pt x="941070" y="35814"/>
                    </a:cubicBezTo>
                    <a:lnTo>
                      <a:pt x="941070" y="35814"/>
                    </a:lnTo>
                    <a:cubicBezTo>
                      <a:pt x="941070" y="17313"/>
                      <a:pt x="926074" y="2286"/>
                      <a:pt x="907542" y="2286"/>
                    </a:cubicBezTo>
                    <a:close/>
                  </a:path>
                </a:pathLst>
              </a:custGeom>
              <a:solidFill>
                <a:srgbClr val="E6E6E6"/>
              </a:solidFill>
              <a:ln w="9525" cap="flat">
                <a:noFill/>
                <a:prstDash val="solid"/>
                <a:miter/>
              </a:ln>
            </p:spPr>
            <p:txBody>
              <a:bodyPr rtlCol="0" anchor="ctr"/>
              <a:lstStyle/>
              <a:p>
                <a:endParaRPr lang="en-IN" sz="300"/>
              </a:p>
            </p:txBody>
          </p:sp>
          <p:sp>
            <p:nvSpPr>
              <p:cNvPr id="215" name="Freeform: Shape 99">
                <a:extLst>
                  <a:ext uri="{FF2B5EF4-FFF2-40B4-BE49-F238E27FC236}">
                    <a16:creationId xmlns:a16="http://schemas.microsoft.com/office/drawing/2014/main" id="{ED21E8EA-4650-506F-E1CD-DB8787347982}"/>
                  </a:ext>
                </a:extLst>
              </p:cNvPr>
              <p:cNvSpPr/>
              <p:nvPr/>
            </p:nvSpPr>
            <p:spPr>
              <a:xfrm>
                <a:off x="10400538" y="4630308"/>
                <a:ext cx="411480" cy="70104"/>
              </a:xfrm>
              <a:custGeom>
                <a:avLst/>
                <a:gdLst>
                  <a:gd name="connsiteX0" fmla="*/ 377190 w 411480"/>
                  <a:gd name="connsiteY0" fmla="*/ 2286 h 70104"/>
                  <a:gd name="connsiteX1" fmla="*/ 35814 w 411480"/>
                  <a:gd name="connsiteY1" fmla="*/ 2286 h 70104"/>
                  <a:gd name="connsiteX2" fmla="*/ 2286 w 411480"/>
                  <a:gd name="connsiteY2" fmla="*/ 35814 h 70104"/>
                  <a:gd name="connsiteX3" fmla="*/ 2286 w 411480"/>
                  <a:gd name="connsiteY3" fmla="*/ 35814 h 70104"/>
                  <a:gd name="connsiteX4" fmla="*/ 35814 w 411480"/>
                  <a:gd name="connsiteY4" fmla="*/ 69342 h 70104"/>
                  <a:gd name="connsiteX5" fmla="*/ 377190 w 411480"/>
                  <a:gd name="connsiteY5" fmla="*/ 69342 h 70104"/>
                  <a:gd name="connsiteX6" fmla="*/ 410718 w 411480"/>
                  <a:gd name="connsiteY6" fmla="*/ 35814 h 70104"/>
                  <a:gd name="connsiteX7" fmla="*/ 410718 w 411480"/>
                  <a:gd name="connsiteY7" fmla="*/ 35814 h 70104"/>
                  <a:gd name="connsiteX8" fmla="*/ 377190 w 411480"/>
                  <a:gd name="connsiteY8" fmla="*/ 2286 h 7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70104">
                    <a:moveTo>
                      <a:pt x="377190" y="2286"/>
                    </a:moveTo>
                    <a:lnTo>
                      <a:pt x="35814" y="2286"/>
                    </a:lnTo>
                    <a:cubicBezTo>
                      <a:pt x="17282" y="2286"/>
                      <a:pt x="2286" y="17282"/>
                      <a:pt x="2286" y="35814"/>
                    </a:cubicBezTo>
                    <a:lnTo>
                      <a:pt x="2286" y="35814"/>
                    </a:lnTo>
                    <a:cubicBezTo>
                      <a:pt x="2286" y="54346"/>
                      <a:pt x="17282" y="69342"/>
                      <a:pt x="35814" y="69342"/>
                    </a:cubicBezTo>
                    <a:lnTo>
                      <a:pt x="377190" y="69342"/>
                    </a:lnTo>
                    <a:cubicBezTo>
                      <a:pt x="395722" y="69342"/>
                      <a:pt x="410718" y="54346"/>
                      <a:pt x="410718" y="35814"/>
                    </a:cubicBezTo>
                    <a:lnTo>
                      <a:pt x="410718" y="35814"/>
                    </a:lnTo>
                    <a:cubicBezTo>
                      <a:pt x="410718" y="17313"/>
                      <a:pt x="395722" y="2286"/>
                      <a:pt x="377190" y="2286"/>
                    </a:cubicBezTo>
                    <a:close/>
                  </a:path>
                </a:pathLst>
              </a:custGeom>
              <a:solidFill>
                <a:srgbClr val="E6E6E6"/>
              </a:solidFill>
              <a:ln w="9525" cap="flat">
                <a:noFill/>
                <a:prstDash val="solid"/>
                <a:miter/>
              </a:ln>
            </p:spPr>
            <p:txBody>
              <a:bodyPr rtlCol="0" anchor="ctr"/>
              <a:lstStyle/>
              <a:p>
                <a:endParaRPr lang="en-IN" sz="300"/>
              </a:p>
            </p:txBody>
          </p:sp>
        </p:grpSp>
        <p:sp>
          <p:nvSpPr>
            <p:cNvPr id="15" name="TextBox 14">
              <a:extLst>
                <a:ext uri="{FF2B5EF4-FFF2-40B4-BE49-F238E27FC236}">
                  <a16:creationId xmlns:a16="http://schemas.microsoft.com/office/drawing/2014/main" id="{A55D1A5D-6483-2149-D832-924CBDB9BF9F}"/>
                </a:ext>
              </a:extLst>
            </p:cNvPr>
            <p:cNvSpPr txBox="1"/>
            <p:nvPr/>
          </p:nvSpPr>
          <p:spPr>
            <a:xfrm>
              <a:off x="1830736" y="2583864"/>
              <a:ext cx="2949680" cy="925785"/>
            </a:xfrm>
            <a:prstGeom prst="rect">
              <a:avLst/>
            </a:prstGeom>
            <a:noFill/>
          </p:spPr>
          <p:txBody>
            <a:bodyPr wrap="square" lIns="0" tIns="0" rIns="0" bIns="0" rtlCol="0">
              <a:spAutoFit/>
            </a:bodyPr>
            <a:lstStyle/>
            <a:p>
              <a:pPr algn="ctr"/>
              <a:r>
                <a:rPr lang="en-US" sz="675" b="1"/>
                <a:t>Population  Health</a:t>
              </a:r>
              <a:endParaRPr lang="en-US" sz="375" i="1"/>
            </a:p>
          </p:txBody>
        </p:sp>
        <p:sp>
          <p:nvSpPr>
            <p:cNvPr id="16" name="TextBox 15">
              <a:extLst>
                <a:ext uri="{FF2B5EF4-FFF2-40B4-BE49-F238E27FC236}">
                  <a16:creationId xmlns:a16="http://schemas.microsoft.com/office/drawing/2014/main" id="{645FF9C2-1684-24DD-8785-77887AE0C185}"/>
                </a:ext>
              </a:extLst>
            </p:cNvPr>
            <p:cNvSpPr txBox="1"/>
            <p:nvPr/>
          </p:nvSpPr>
          <p:spPr>
            <a:xfrm>
              <a:off x="6724938" y="1460038"/>
              <a:ext cx="2949680" cy="1028649"/>
            </a:xfrm>
            <a:prstGeom prst="rect">
              <a:avLst/>
            </a:prstGeom>
            <a:noFill/>
          </p:spPr>
          <p:txBody>
            <a:bodyPr wrap="square" lIns="0" tIns="0" rIns="0" bIns="0" rtlCol="0">
              <a:spAutoFit/>
            </a:bodyPr>
            <a:lstStyle/>
            <a:p>
              <a:pPr algn="ctr"/>
              <a:r>
                <a:rPr lang="en-US" sz="750" b="1"/>
                <a:t>Health Equity</a:t>
              </a:r>
              <a:endParaRPr lang="en-US" sz="100" i="1"/>
            </a:p>
          </p:txBody>
        </p:sp>
        <p:grpSp>
          <p:nvGrpSpPr>
            <p:cNvPr id="17" name="Group 16">
              <a:extLst>
                <a:ext uri="{FF2B5EF4-FFF2-40B4-BE49-F238E27FC236}">
                  <a16:creationId xmlns:a16="http://schemas.microsoft.com/office/drawing/2014/main" id="{ED8B99A3-6B38-C18E-D5F9-727D6CF8F12F}"/>
                </a:ext>
              </a:extLst>
            </p:cNvPr>
            <p:cNvGrpSpPr/>
            <p:nvPr/>
          </p:nvGrpSpPr>
          <p:grpSpPr>
            <a:xfrm>
              <a:off x="3059576" y="2388839"/>
              <a:ext cx="401307" cy="274329"/>
              <a:chOff x="6335762" y="3923525"/>
              <a:chExt cx="808928" cy="604673"/>
            </a:xfrm>
            <a:solidFill>
              <a:schemeClr val="bg1"/>
            </a:solidFill>
          </p:grpSpPr>
          <p:sp>
            <p:nvSpPr>
              <p:cNvPr id="18" name="Freeform 114">
                <a:extLst>
                  <a:ext uri="{FF2B5EF4-FFF2-40B4-BE49-F238E27FC236}">
                    <a16:creationId xmlns:a16="http://schemas.microsoft.com/office/drawing/2014/main" id="{866D6D67-DB46-B6DE-9D57-E5DC1088DC44}"/>
                  </a:ext>
                </a:extLst>
              </p:cNvPr>
              <p:cNvSpPr>
                <a:spLocks/>
              </p:cNvSpPr>
              <p:nvPr/>
            </p:nvSpPr>
            <p:spPr bwMode="auto">
              <a:xfrm>
                <a:off x="7023351" y="4143957"/>
                <a:ext cx="91005" cy="91005"/>
              </a:xfrm>
              <a:custGeom>
                <a:avLst/>
                <a:gdLst>
                  <a:gd name="T0" fmla="*/ 46 w 90"/>
                  <a:gd name="T1" fmla="*/ 0 h 90"/>
                  <a:gd name="T2" fmla="*/ 46 w 90"/>
                  <a:gd name="T3" fmla="*/ 0 h 90"/>
                  <a:gd name="T4" fmla="*/ 36 w 90"/>
                  <a:gd name="T5" fmla="*/ 0 h 90"/>
                  <a:gd name="T6" fmla="*/ 28 w 90"/>
                  <a:gd name="T7" fmla="*/ 2 h 90"/>
                  <a:gd name="T8" fmla="*/ 20 w 90"/>
                  <a:gd name="T9" fmla="*/ 8 h 90"/>
                  <a:gd name="T10" fmla="*/ 14 w 90"/>
                  <a:gd name="T11" fmla="*/ 12 h 90"/>
                  <a:gd name="T12" fmla="*/ 8 w 90"/>
                  <a:gd name="T13" fmla="*/ 20 h 90"/>
                  <a:gd name="T14" fmla="*/ 4 w 90"/>
                  <a:gd name="T15" fmla="*/ 28 h 90"/>
                  <a:gd name="T16" fmla="*/ 2 w 90"/>
                  <a:gd name="T17" fmla="*/ 36 h 90"/>
                  <a:gd name="T18" fmla="*/ 0 w 90"/>
                  <a:gd name="T19" fmla="*/ 44 h 90"/>
                  <a:gd name="T20" fmla="*/ 0 w 90"/>
                  <a:gd name="T21" fmla="*/ 44 h 90"/>
                  <a:gd name="T22" fmla="*/ 2 w 90"/>
                  <a:gd name="T23" fmla="*/ 54 h 90"/>
                  <a:gd name="T24" fmla="*/ 4 w 90"/>
                  <a:gd name="T25" fmla="*/ 62 h 90"/>
                  <a:gd name="T26" fmla="*/ 8 w 90"/>
                  <a:gd name="T27" fmla="*/ 70 h 90"/>
                  <a:gd name="T28" fmla="*/ 14 w 90"/>
                  <a:gd name="T29" fmla="*/ 76 h 90"/>
                  <a:gd name="T30" fmla="*/ 20 w 90"/>
                  <a:gd name="T31" fmla="*/ 82 h 90"/>
                  <a:gd name="T32" fmla="*/ 28 w 90"/>
                  <a:gd name="T33" fmla="*/ 86 h 90"/>
                  <a:gd name="T34" fmla="*/ 36 w 90"/>
                  <a:gd name="T35" fmla="*/ 90 h 90"/>
                  <a:gd name="T36" fmla="*/ 46 w 90"/>
                  <a:gd name="T37" fmla="*/ 90 h 90"/>
                  <a:gd name="T38" fmla="*/ 46 w 90"/>
                  <a:gd name="T39" fmla="*/ 90 h 90"/>
                  <a:gd name="T40" fmla="*/ 54 w 90"/>
                  <a:gd name="T41" fmla="*/ 90 h 90"/>
                  <a:gd name="T42" fmla="*/ 64 w 90"/>
                  <a:gd name="T43" fmla="*/ 86 h 90"/>
                  <a:gd name="T44" fmla="*/ 70 w 90"/>
                  <a:gd name="T45" fmla="*/ 82 h 90"/>
                  <a:gd name="T46" fmla="*/ 78 w 90"/>
                  <a:gd name="T47" fmla="*/ 76 h 90"/>
                  <a:gd name="T48" fmla="*/ 84 w 90"/>
                  <a:gd name="T49" fmla="*/ 70 h 90"/>
                  <a:gd name="T50" fmla="*/ 88 w 90"/>
                  <a:gd name="T51" fmla="*/ 62 h 90"/>
                  <a:gd name="T52" fmla="*/ 90 w 90"/>
                  <a:gd name="T53" fmla="*/ 54 h 90"/>
                  <a:gd name="T54" fmla="*/ 90 w 90"/>
                  <a:gd name="T55" fmla="*/ 44 h 90"/>
                  <a:gd name="T56" fmla="*/ 90 w 90"/>
                  <a:gd name="T57" fmla="*/ 44 h 90"/>
                  <a:gd name="T58" fmla="*/ 90 w 90"/>
                  <a:gd name="T59" fmla="*/ 36 h 90"/>
                  <a:gd name="T60" fmla="*/ 88 w 90"/>
                  <a:gd name="T61" fmla="*/ 28 h 90"/>
                  <a:gd name="T62" fmla="*/ 84 w 90"/>
                  <a:gd name="T63" fmla="*/ 20 h 90"/>
                  <a:gd name="T64" fmla="*/ 78 w 90"/>
                  <a:gd name="T65" fmla="*/ 12 h 90"/>
                  <a:gd name="T66" fmla="*/ 70 w 90"/>
                  <a:gd name="T67" fmla="*/ 8 h 90"/>
                  <a:gd name="T68" fmla="*/ 64 w 90"/>
                  <a:gd name="T69" fmla="*/ 2 h 90"/>
                  <a:gd name="T70" fmla="*/ 54 w 90"/>
                  <a:gd name="T71" fmla="*/ 0 h 90"/>
                  <a:gd name="T72" fmla="*/ 46 w 90"/>
                  <a:gd name="T73" fmla="*/ 0 h 90"/>
                  <a:gd name="T74" fmla="*/ 46 w 90"/>
                  <a:gd name="T7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6" y="0"/>
                    </a:moveTo>
                    <a:lnTo>
                      <a:pt x="46" y="0"/>
                    </a:lnTo>
                    <a:lnTo>
                      <a:pt x="36" y="0"/>
                    </a:lnTo>
                    <a:lnTo>
                      <a:pt x="28" y="2"/>
                    </a:lnTo>
                    <a:lnTo>
                      <a:pt x="20" y="8"/>
                    </a:lnTo>
                    <a:lnTo>
                      <a:pt x="14" y="12"/>
                    </a:lnTo>
                    <a:lnTo>
                      <a:pt x="8" y="20"/>
                    </a:lnTo>
                    <a:lnTo>
                      <a:pt x="4" y="28"/>
                    </a:lnTo>
                    <a:lnTo>
                      <a:pt x="2" y="36"/>
                    </a:lnTo>
                    <a:lnTo>
                      <a:pt x="0" y="44"/>
                    </a:lnTo>
                    <a:lnTo>
                      <a:pt x="0" y="44"/>
                    </a:lnTo>
                    <a:lnTo>
                      <a:pt x="2" y="54"/>
                    </a:lnTo>
                    <a:lnTo>
                      <a:pt x="4" y="62"/>
                    </a:lnTo>
                    <a:lnTo>
                      <a:pt x="8" y="70"/>
                    </a:lnTo>
                    <a:lnTo>
                      <a:pt x="14" y="76"/>
                    </a:lnTo>
                    <a:lnTo>
                      <a:pt x="20" y="82"/>
                    </a:lnTo>
                    <a:lnTo>
                      <a:pt x="28" y="86"/>
                    </a:lnTo>
                    <a:lnTo>
                      <a:pt x="36" y="90"/>
                    </a:lnTo>
                    <a:lnTo>
                      <a:pt x="46" y="90"/>
                    </a:lnTo>
                    <a:lnTo>
                      <a:pt x="46" y="90"/>
                    </a:lnTo>
                    <a:lnTo>
                      <a:pt x="54" y="90"/>
                    </a:lnTo>
                    <a:lnTo>
                      <a:pt x="64" y="86"/>
                    </a:lnTo>
                    <a:lnTo>
                      <a:pt x="70" y="82"/>
                    </a:lnTo>
                    <a:lnTo>
                      <a:pt x="78" y="76"/>
                    </a:lnTo>
                    <a:lnTo>
                      <a:pt x="84" y="70"/>
                    </a:lnTo>
                    <a:lnTo>
                      <a:pt x="88" y="62"/>
                    </a:lnTo>
                    <a:lnTo>
                      <a:pt x="90" y="54"/>
                    </a:lnTo>
                    <a:lnTo>
                      <a:pt x="90" y="44"/>
                    </a:lnTo>
                    <a:lnTo>
                      <a:pt x="90" y="44"/>
                    </a:lnTo>
                    <a:lnTo>
                      <a:pt x="90" y="36"/>
                    </a:lnTo>
                    <a:lnTo>
                      <a:pt x="88" y="28"/>
                    </a:lnTo>
                    <a:lnTo>
                      <a:pt x="84" y="20"/>
                    </a:lnTo>
                    <a:lnTo>
                      <a:pt x="78" y="12"/>
                    </a:lnTo>
                    <a:lnTo>
                      <a:pt x="70" y="8"/>
                    </a:lnTo>
                    <a:lnTo>
                      <a:pt x="64" y="2"/>
                    </a:lnTo>
                    <a:lnTo>
                      <a:pt x="54" y="0"/>
                    </a:lnTo>
                    <a:lnTo>
                      <a:pt x="46" y="0"/>
                    </a:lnTo>
                    <a:lnTo>
                      <a:pt x="46" y="0"/>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19" name="Freeform 115">
                <a:extLst>
                  <a:ext uri="{FF2B5EF4-FFF2-40B4-BE49-F238E27FC236}">
                    <a16:creationId xmlns:a16="http://schemas.microsoft.com/office/drawing/2014/main" id="{FF03809E-61A8-9C08-67EA-8AFED1EB0205}"/>
                  </a:ext>
                </a:extLst>
              </p:cNvPr>
              <p:cNvSpPr>
                <a:spLocks/>
              </p:cNvSpPr>
              <p:nvPr/>
            </p:nvSpPr>
            <p:spPr bwMode="auto">
              <a:xfrm>
                <a:off x="6366095" y="4143957"/>
                <a:ext cx="91005" cy="91005"/>
              </a:xfrm>
              <a:custGeom>
                <a:avLst/>
                <a:gdLst>
                  <a:gd name="T0" fmla="*/ 44 w 90"/>
                  <a:gd name="T1" fmla="*/ 0 h 90"/>
                  <a:gd name="T2" fmla="*/ 44 w 90"/>
                  <a:gd name="T3" fmla="*/ 0 h 90"/>
                  <a:gd name="T4" fmla="*/ 36 w 90"/>
                  <a:gd name="T5" fmla="*/ 0 h 90"/>
                  <a:gd name="T6" fmla="*/ 26 w 90"/>
                  <a:gd name="T7" fmla="*/ 2 h 90"/>
                  <a:gd name="T8" fmla="*/ 20 w 90"/>
                  <a:gd name="T9" fmla="*/ 8 h 90"/>
                  <a:gd name="T10" fmla="*/ 12 w 90"/>
                  <a:gd name="T11" fmla="*/ 12 h 90"/>
                  <a:gd name="T12" fmla="*/ 6 w 90"/>
                  <a:gd name="T13" fmla="*/ 20 h 90"/>
                  <a:gd name="T14" fmla="*/ 2 w 90"/>
                  <a:gd name="T15" fmla="*/ 28 h 90"/>
                  <a:gd name="T16" fmla="*/ 0 w 90"/>
                  <a:gd name="T17" fmla="*/ 36 h 90"/>
                  <a:gd name="T18" fmla="*/ 0 w 90"/>
                  <a:gd name="T19" fmla="*/ 44 h 90"/>
                  <a:gd name="T20" fmla="*/ 0 w 90"/>
                  <a:gd name="T21" fmla="*/ 44 h 90"/>
                  <a:gd name="T22" fmla="*/ 0 w 90"/>
                  <a:gd name="T23" fmla="*/ 54 h 90"/>
                  <a:gd name="T24" fmla="*/ 2 w 90"/>
                  <a:gd name="T25" fmla="*/ 62 h 90"/>
                  <a:gd name="T26" fmla="*/ 6 w 90"/>
                  <a:gd name="T27" fmla="*/ 70 h 90"/>
                  <a:gd name="T28" fmla="*/ 12 w 90"/>
                  <a:gd name="T29" fmla="*/ 76 h 90"/>
                  <a:gd name="T30" fmla="*/ 20 w 90"/>
                  <a:gd name="T31" fmla="*/ 82 h 90"/>
                  <a:gd name="T32" fmla="*/ 26 w 90"/>
                  <a:gd name="T33" fmla="*/ 86 h 90"/>
                  <a:gd name="T34" fmla="*/ 36 w 90"/>
                  <a:gd name="T35" fmla="*/ 90 h 90"/>
                  <a:gd name="T36" fmla="*/ 44 w 90"/>
                  <a:gd name="T37" fmla="*/ 90 h 90"/>
                  <a:gd name="T38" fmla="*/ 44 w 90"/>
                  <a:gd name="T39" fmla="*/ 90 h 90"/>
                  <a:gd name="T40" fmla="*/ 54 w 90"/>
                  <a:gd name="T41" fmla="*/ 90 h 90"/>
                  <a:gd name="T42" fmla="*/ 62 w 90"/>
                  <a:gd name="T43" fmla="*/ 86 h 90"/>
                  <a:gd name="T44" fmla="*/ 70 w 90"/>
                  <a:gd name="T45" fmla="*/ 82 h 90"/>
                  <a:gd name="T46" fmla="*/ 76 w 90"/>
                  <a:gd name="T47" fmla="*/ 76 h 90"/>
                  <a:gd name="T48" fmla="*/ 82 w 90"/>
                  <a:gd name="T49" fmla="*/ 70 h 90"/>
                  <a:gd name="T50" fmla="*/ 86 w 90"/>
                  <a:gd name="T51" fmla="*/ 62 h 90"/>
                  <a:gd name="T52" fmla="*/ 88 w 90"/>
                  <a:gd name="T53" fmla="*/ 54 h 90"/>
                  <a:gd name="T54" fmla="*/ 90 w 90"/>
                  <a:gd name="T55" fmla="*/ 44 h 90"/>
                  <a:gd name="T56" fmla="*/ 90 w 90"/>
                  <a:gd name="T57" fmla="*/ 44 h 90"/>
                  <a:gd name="T58" fmla="*/ 88 w 90"/>
                  <a:gd name="T59" fmla="*/ 36 h 90"/>
                  <a:gd name="T60" fmla="*/ 86 w 90"/>
                  <a:gd name="T61" fmla="*/ 28 h 90"/>
                  <a:gd name="T62" fmla="*/ 82 w 90"/>
                  <a:gd name="T63" fmla="*/ 20 h 90"/>
                  <a:gd name="T64" fmla="*/ 76 w 90"/>
                  <a:gd name="T65" fmla="*/ 12 h 90"/>
                  <a:gd name="T66" fmla="*/ 70 w 90"/>
                  <a:gd name="T67" fmla="*/ 8 h 90"/>
                  <a:gd name="T68" fmla="*/ 62 w 90"/>
                  <a:gd name="T69" fmla="*/ 2 h 90"/>
                  <a:gd name="T70" fmla="*/ 54 w 90"/>
                  <a:gd name="T71" fmla="*/ 0 h 90"/>
                  <a:gd name="T72" fmla="*/ 44 w 90"/>
                  <a:gd name="T73" fmla="*/ 0 h 90"/>
                  <a:gd name="T74" fmla="*/ 44 w 90"/>
                  <a:gd name="T7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0"/>
                    </a:moveTo>
                    <a:lnTo>
                      <a:pt x="44" y="0"/>
                    </a:lnTo>
                    <a:lnTo>
                      <a:pt x="36" y="0"/>
                    </a:lnTo>
                    <a:lnTo>
                      <a:pt x="26" y="2"/>
                    </a:lnTo>
                    <a:lnTo>
                      <a:pt x="20" y="8"/>
                    </a:lnTo>
                    <a:lnTo>
                      <a:pt x="12" y="12"/>
                    </a:lnTo>
                    <a:lnTo>
                      <a:pt x="6" y="20"/>
                    </a:lnTo>
                    <a:lnTo>
                      <a:pt x="2" y="28"/>
                    </a:lnTo>
                    <a:lnTo>
                      <a:pt x="0" y="36"/>
                    </a:lnTo>
                    <a:lnTo>
                      <a:pt x="0" y="44"/>
                    </a:lnTo>
                    <a:lnTo>
                      <a:pt x="0" y="44"/>
                    </a:lnTo>
                    <a:lnTo>
                      <a:pt x="0" y="54"/>
                    </a:lnTo>
                    <a:lnTo>
                      <a:pt x="2" y="62"/>
                    </a:lnTo>
                    <a:lnTo>
                      <a:pt x="6" y="70"/>
                    </a:lnTo>
                    <a:lnTo>
                      <a:pt x="12" y="76"/>
                    </a:lnTo>
                    <a:lnTo>
                      <a:pt x="20" y="82"/>
                    </a:lnTo>
                    <a:lnTo>
                      <a:pt x="26" y="86"/>
                    </a:lnTo>
                    <a:lnTo>
                      <a:pt x="36" y="90"/>
                    </a:lnTo>
                    <a:lnTo>
                      <a:pt x="44" y="90"/>
                    </a:lnTo>
                    <a:lnTo>
                      <a:pt x="44" y="90"/>
                    </a:lnTo>
                    <a:lnTo>
                      <a:pt x="54" y="90"/>
                    </a:lnTo>
                    <a:lnTo>
                      <a:pt x="62" y="86"/>
                    </a:lnTo>
                    <a:lnTo>
                      <a:pt x="70" y="82"/>
                    </a:lnTo>
                    <a:lnTo>
                      <a:pt x="76" y="76"/>
                    </a:lnTo>
                    <a:lnTo>
                      <a:pt x="82" y="70"/>
                    </a:lnTo>
                    <a:lnTo>
                      <a:pt x="86" y="62"/>
                    </a:lnTo>
                    <a:lnTo>
                      <a:pt x="88" y="54"/>
                    </a:lnTo>
                    <a:lnTo>
                      <a:pt x="90" y="44"/>
                    </a:lnTo>
                    <a:lnTo>
                      <a:pt x="90" y="44"/>
                    </a:lnTo>
                    <a:lnTo>
                      <a:pt x="88" y="36"/>
                    </a:lnTo>
                    <a:lnTo>
                      <a:pt x="86" y="28"/>
                    </a:lnTo>
                    <a:lnTo>
                      <a:pt x="82" y="20"/>
                    </a:lnTo>
                    <a:lnTo>
                      <a:pt x="76" y="12"/>
                    </a:lnTo>
                    <a:lnTo>
                      <a:pt x="70" y="8"/>
                    </a:lnTo>
                    <a:lnTo>
                      <a:pt x="62" y="2"/>
                    </a:lnTo>
                    <a:lnTo>
                      <a:pt x="54" y="0"/>
                    </a:lnTo>
                    <a:lnTo>
                      <a:pt x="44" y="0"/>
                    </a:lnTo>
                    <a:lnTo>
                      <a:pt x="44" y="0"/>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20" name="Freeform 116">
                <a:extLst>
                  <a:ext uri="{FF2B5EF4-FFF2-40B4-BE49-F238E27FC236}">
                    <a16:creationId xmlns:a16="http://schemas.microsoft.com/office/drawing/2014/main" id="{4ED28098-20E8-13EB-7780-E9FC813FDC1A}"/>
                  </a:ext>
                </a:extLst>
              </p:cNvPr>
              <p:cNvSpPr>
                <a:spLocks/>
              </p:cNvSpPr>
              <p:nvPr/>
            </p:nvSpPr>
            <p:spPr bwMode="auto">
              <a:xfrm>
                <a:off x="6865609" y="4059021"/>
                <a:ext cx="135496" cy="137518"/>
              </a:xfrm>
              <a:custGeom>
                <a:avLst/>
                <a:gdLst>
                  <a:gd name="T0" fmla="*/ 66 w 134"/>
                  <a:gd name="T1" fmla="*/ 0 h 136"/>
                  <a:gd name="T2" fmla="*/ 66 w 134"/>
                  <a:gd name="T3" fmla="*/ 0 h 136"/>
                  <a:gd name="T4" fmla="*/ 54 w 134"/>
                  <a:gd name="T5" fmla="*/ 2 h 136"/>
                  <a:gd name="T6" fmla="*/ 40 w 134"/>
                  <a:gd name="T7" fmla="*/ 6 h 136"/>
                  <a:gd name="T8" fmla="*/ 30 w 134"/>
                  <a:gd name="T9" fmla="*/ 12 h 136"/>
                  <a:gd name="T10" fmla="*/ 20 w 134"/>
                  <a:gd name="T11" fmla="*/ 20 h 136"/>
                  <a:gd name="T12" fmla="*/ 10 w 134"/>
                  <a:gd name="T13" fmla="*/ 30 h 136"/>
                  <a:gd name="T14" fmla="*/ 4 w 134"/>
                  <a:gd name="T15" fmla="*/ 42 h 136"/>
                  <a:gd name="T16" fmla="*/ 0 w 134"/>
                  <a:gd name="T17" fmla="*/ 54 h 136"/>
                  <a:gd name="T18" fmla="*/ 0 w 134"/>
                  <a:gd name="T19" fmla="*/ 68 h 136"/>
                  <a:gd name="T20" fmla="*/ 0 w 134"/>
                  <a:gd name="T21" fmla="*/ 68 h 136"/>
                  <a:gd name="T22" fmla="*/ 0 w 134"/>
                  <a:gd name="T23" fmla="*/ 82 h 136"/>
                  <a:gd name="T24" fmla="*/ 4 w 134"/>
                  <a:gd name="T25" fmla="*/ 94 h 136"/>
                  <a:gd name="T26" fmla="*/ 10 w 134"/>
                  <a:gd name="T27" fmla="*/ 106 h 136"/>
                  <a:gd name="T28" fmla="*/ 20 w 134"/>
                  <a:gd name="T29" fmla="*/ 116 h 136"/>
                  <a:gd name="T30" fmla="*/ 30 w 134"/>
                  <a:gd name="T31" fmla="*/ 124 h 136"/>
                  <a:gd name="T32" fmla="*/ 40 w 134"/>
                  <a:gd name="T33" fmla="*/ 130 h 136"/>
                  <a:gd name="T34" fmla="*/ 54 w 134"/>
                  <a:gd name="T35" fmla="*/ 134 h 136"/>
                  <a:gd name="T36" fmla="*/ 66 w 134"/>
                  <a:gd name="T37" fmla="*/ 136 h 136"/>
                  <a:gd name="T38" fmla="*/ 66 w 134"/>
                  <a:gd name="T39" fmla="*/ 136 h 136"/>
                  <a:gd name="T40" fmla="*/ 80 w 134"/>
                  <a:gd name="T41" fmla="*/ 134 h 136"/>
                  <a:gd name="T42" fmla="*/ 94 w 134"/>
                  <a:gd name="T43" fmla="*/ 130 h 136"/>
                  <a:gd name="T44" fmla="*/ 104 w 134"/>
                  <a:gd name="T45" fmla="*/ 124 h 136"/>
                  <a:gd name="T46" fmla="*/ 114 w 134"/>
                  <a:gd name="T47" fmla="*/ 116 h 136"/>
                  <a:gd name="T48" fmla="*/ 122 w 134"/>
                  <a:gd name="T49" fmla="*/ 106 h 136"/>
                  <a:gd name="T50" fmla="*/ 128 w 134"/>
                  <a:gd name="T51" fmla="*/ 94 h 136"/>
                  <a:gd name="T52" fmla="*/ 132 w 134"/>
                  <a:gd name="T53" fmla="*/ 82 h 136"/>
                  <a:gd name="T54" fmla="*/ 134 w 134"/>
                  <a:gd name="T55" fmla="*/ 68 h 136"/>
                  <a:gd name="T56" fmla="*/ 134 w 134"/>
                  <a:gd name="T57" fmla="*/ 68 h 136"/>
                  <a:gd name="T58" fmla="*/ 132 w 134"/>
                  <a:gd name="T59" fmla="*/ 54 h 136"/>
                  <a:gd name="T60" fmla="*/ 128 w 134"/>
                  <a:gd name="T61" fmla="*/ 42 h 136"/>
                  <a:gd name="T62" fmla="*/ 122 w 134"/>
                  <a:gd name="T63" fmla="*/ 30 h 136"/>
                  <a:gd name="T64" fmla="*/ 114 w 134"/>
                  <a:gd name="T65" fmla="*/ 20 h 136"/>
                  <a:gd name="T66" fmla="*/ 104 w 134"/>
                  <a:gd name="T67" fmla="*/ 12 h 136"/>
                  <a:gd name="T68" fmla="*/ 94 w 134"/>
                  <a:gd name="T69" fmla="*/ 6 h 136"/>
                  <a:gd name="T70" fmla="*/ 80 w 134"/>
                  <a:gd name="T71" fmla="*/ 2 h 136"/>
                  <a:gd name="T72" fmla="*/ 66 w 134"/>
                  <a:gd name="T73" fmla="*/ 0 h 136"/>
                  <a:gd name="T74" fmla="*/ 66 w 134"/>
                  <a:gd name="T7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6">
                    <a:moveTo>
                      <a:pt x="66" y="0"/>
                    </a:moveTo>
                    <a:lnTo>
                      <a:pt x="66" y="0"/>
                    </a:lnTo>
                    <a:lnTo>
                      <a:pt x="54" y="2"/>
                    </a:lnTo>
                    <a:lnTo>
                      <a:pt x="40" y="6"/>
                    </a:lnTo>
                    <a:lnTo>
                      <a:pt x="30" y="12"/>
                    </a:lnTo>
                    <a:lnTo>
                      <a:pt x="20" y="20"/>
                    </a:lnTo>
                    <a:lnTo>
                      <a:pt x="10" y="30"/>
                    </a:lnTo>
                    <a:lnTo>
                      <a:pt x="4" y="42"/>
                    </a:lnTo>
                    <a:lnTo>
                      <a:pt x="0" y="54"/>
                    </a:lnTo>
                    <a:lnTo>
                      <a:pt x="0" y="68"/>
                    </a:lnTo>
                    <a:lnTo>
                      <a:pt x="0" y="68"/>
                    </a:lnTo>
                    <a:lnTo>
                      <a:pt x="0" y="82"/>
                    </a:lnTo>
                    <a:lnTo>
                      <a:pt x="4" y="94"/>
                    </a:lnTo>
                    <a:lnTo>
                      <a:pt x="10" y="106"/>
                    </a:lnTo>
                    <a:lnTo>
                      <a:pt x="20" y="116"/>
                    </a:lnTo>
                    <a:lnTo>
                      <a:pt x="30" y="124"/>
                    </a:lnTo>
                    <a:lnTo>
                      <a:pt x="40" y="130"/>
                    </a:lnTo>
                    <a:lnTo>
                      <a:pt x="54" y="134"/>
                    </a:lnTo>
                    <a:lnTo>
                      <a:pt x="66" y="136"/>
                    </a:lnTo>
                    <a:lnTo>
                      <a:pt x="66" y="136"/>
                    </a:lnTo>
                    <a:lnTo>
                      <a:pt x="80" y="134"/>
                    </a:lnTo>
                    <a:lnTo>
                      <a:pt x="94" y="130"/>
                    </a:lnTo>
                    <a:lnTo>
                      <a:pt x="104" y="124"/>
                    </a:lnTo>
                    <a:lnTo>
                      <a:pt x="114" y="116"/>
                    </a:lnTo>
                    <a:lnTo>
                      <a:pt x="122" y="106"/>
                    </a:lnTo>
                    <a:lnTo>
                      <a:pt x="128" y="94"/>
                    </a:lnTo>
                    <a:lnTo>
                      <a:pt x="132" y="82"/>
                    </a:lnTo>
                    <a:lnTo>
                      <a:pt x="134" y="68"/>
                    </a:lnTo>
                    <a:lnTo>
                      <a:pt x="134" y="68"/>
                    </a:lnTo>
                    <a:lnTo>
                      <a:pt x="132" y="54"/>
                    </a:lnTo>
                    <a:lnTo>
                      <a:pt x="128" y="42"/>
                    </a:lnTo>
                    <a:lnTo>
                      <a:pt x="122" y="30"/>
                    </a:lnTo>
                    <a:lnTo>
                      <a:pt x="114" y="20"/>
                    </a:lnTo>
                    <a:lnTo>
                      <a:pt x="104" y="12"/>
                    </a:lnTo>
                    <a:lnTo>
                      <a:pt x="94" y="6"/>
                    </a:lnTo>
                    <a:lnTo>
                      <a:pt x="80" y="2"/>
                    </a:lnTo>
                    <a:lnTo>
                      <a:pt x="66" y="0"/>
                    </a:lnTo>
                    <a:lnTo>
                      <a:pt x="66" y="0"/>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25" name="Freeform 117">
                <a:extLst>
                  <a:ext uri="{FF2B5EF4-FFF2-40B4-BE49-F238E27FC236}">
                    <a16:creationId xmlns:a16="http://schemas.microsoft.com/office/drawing/2014/main" id="{832320B5-34E1-686E-AA9A-FF55033FDBD6}"/>
                  </a:ext>
                </a:extLst>
              </p:cNvPr>
              <p:cNvSpPr>
                <a:spLocks/>
              </p:cNvSpPr>
              <p:nvPr/>
            </p:nvSpPr>
            <p:spPr bwMode="auto">
              <a:xfrm>
                <a:off x="7047618" y="4261252"/>
                <a:ext cx="97072" cy="212343"/>
              </a:xfrm>
              <a:custGeom>
                <a:avLst/>
                <a:gdLst>
                  <a:gd name="T0" fmla="*/ 96 w 96"/>
                  <a:gd name="T1" fmla="*/ 210 h 210"/>
                  <a:gd name="T2" fmla="*/ 20 w 96"/>
                  <a:gd name="T3" fmla="*/ 210 h 210"/>
                  <a:gd name="T4" fmla="*/ 20 w 96"/>
                  <a:gd name="T5" fmla="*/ 70 h 210"/>
                  <a:gd name="T6" fmla="*/ 20 w 96"/>
                  <a:gd name="T7" fmla="*/ 70 h 210"/>
                  <a:gd name="T8" fmla="*/ 18 w 96"/>
                  <a:gd name="T9" fmla="*/ 52 h 210"/>
                  <a:gd name="T10" fmla="*/ 14 w 96"/>
                  <a:gd name="T11" fmla="*/ 34 h 210"/>
                  <a:gd name="T12" fmla="*/ 8 w 96"/>
                  <a:gd name="T13" fmla="*/ 18 h 210"/>
                  <a:gd name="T14" fmla="*/ 0 w 96"/>
                  <a:gd name="T15" fmla="*/ 4 h 210"/>
                  <a:gd name="T16" fmla="*/ 0 w 96"/>
                  <a:gd name="T17" fmla="*/ 4 h 210"/>
                  <a:gd name="T18" fmla="*/ 10 w 96"/>
                  <a:gd name="T19" fmla="*/ 0 h 210"/>
                  <a:gd name="T20" fmla="*/ 22 w 96"/>
                  <a:gd name="T21" fmla="*/ 0 h 210"/>
                  <a:gd name="T22" fmla="*/ 22 w 96"/>
                  <a:gd name="T23" fmla="*/ 0 h 210"/>
                  <a:gd name="T24" fmla="*/ 36 w 96"/>
                  <a:gd name="T25" fmla="*/ 2 h 210"/>
                  <a:gd name="T26" fmla="*/ 50 w 96"/>
                  <a:gd name="T27" fmla="*/ 6 h 210"/>
                  <a:gd name="T28" fmla="*/ 64 w 96"/>
                  <a:gd name="T29" fmla="*/ 12 h 210"/>
                  <a:gd name="T30" fmla="*/ 74 w 96"/>
                  <a:gd name="T31" fmla="*/ 22 h 210"/>
                  <a:gd name="T32" fmla="*/ 84 w 96"/>
                  <a:gd name="T33" fmla="*/ 32 h 210"/>
                  <a:gd name="T34" fmla="*/ 90 w 96"/>
                  <a:gd name="T35" fmla="*/ 46 h 210"/>
                  <a:gd name="T36" fmla="*/ 94 w 96"/>
                  <a:gd name="T37" fmla="*/ 60 h 210"/>
                  <a:gd name="T38" fmla="*/ 96 w 96"/>
                  <a:gd name="T39" fmla="*/ 74 h 210"/>
                  <a:gd name="T40" fmla="*/ 96 w 96"/>
                  <a:gd name="T4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210">
                    <a:moveTo>
                      <a:pt x="96" y="210"/>
                    </a:moveTo>
                    <a:lnTo>
                      <a:pt x="20" y="210"/>
                    </a:lnTo>
                    <a:lnTo>
                      <a:pt x="20" y="70"/>
                    </a:lnTo>
                    <a:lnTo>
                      <a:pt x="20" y="70"/>
                    </a:lnTo>
                    <a:lnTo>
                      <a:pt x="18" y="52"/>
                    </a:lnTo>
                    <a:lnTo>
                      <a:pt x="14" y="34"/>
                    </a:lnTo>
                    <a:lnTo>
                      <a:pt x="8" y="18"/>
                    </a:lnTo>
                    <a:lnTo>
                      <a:pt x="0" y="4"/>
                    </a:lnTo>
                    <a:lnTo>
                      <a:pt x="0" y="4"/>
                    </a:lnTo>
                    <a:lnTo>
                      <a:pt x="10" y="0"/>
                    </a:lnTo>
                    <a:lnTo>
                      <a:pt x="22" y="0"/>
                    </a:lnTo>
                    <a:lnTo>
                      <a:pt x="22" y="0"/>
                    </a:lnTo>
                    <a:lnTo>
                      <a:pt x="36" y="2"/>
                    </a:lnTo>
                    <a:lnTo>
                      <a:pt x="50" y="6"/>
                    </a:lnTo>
                    <a:lnTo>
                      <a:pt x="64" y="12"/>
                    </a:lnTo>
                    <a:lnTo>
                      <a:pt x="74" y="22"/>
                    </a:lnTo>
                    <a:lnTo>
                      <a:pt x="84" y="32"/>
                    </a:lnTo>
                    <a:lnTo>
                      <a:pt x="90" y="46"/>
                    </a:lnTo>
                    <a:lnTo>
                      <a:pt x="94" y="60"/>
                    </a:lnTo>
                    <a:lnTo>
                      <a:pt x="96" y="74"/>
                    </a:lnTo>
                    <a:lnTo>
                      <a:pt x="96" y="210"/>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29" name="Freeform 118">
                <a:extLst>
                  <a:ext uri="{FF2B5EF4-FFF2-40B4-BE49-F238E27FC236}">
                    <a16:creationId xmlns:a16="http://schemas.microsoft.com/office/drawing/2014/main" id="{29E6B1AB-E973-7912-2442-53C72F1BE1DB}"/>
                  </a:ext>
                </a:extLst>
              </p:cNvPr>
              <p:cNvSpPr>
                <a:spLocks/>
              </p:cNvSpPr>
              <p:nvPr/>
            </p:nvSpPr>
            <p:spPr bwMode="auto">
              <a:xfrm>
                <a:off x="6479345" y="4059021"/>
                <a:ext cx="135496" cy="137518"/>
              </a:xfrm>
              <a:custGeom>
                <a:avLst/>
                <a:gdLst>
                  <a:gd name="T0" fmla="*/ 68 w 134"/>
                  <a:gd name="T1" fmla="*/ 0 h 136"/>
                  <a:gd name="T2" fmla="*/ 68 w 134"/>
                  <a:gd name="T3" fmla="*/ 0 h 136"/>
                  <a:gd name="T4" fmla="*/ 54 w 134"/>
                  <a:gd name="T5" fmla="*/ 2 h 136"/>
                  <a:gd name="T6" fmla="*/ 40 w 134"/>
                  <a:gd name="T7" fmla="*/ 6 h 136"/>
                  <a:gd name="T8" fmla="*/ 30 w 134"/>
                  <a:gd name="T9" fmla="*/ 12 h 136"/>
                  <a:gd name="T10" fmla="*/ 20 w 134"/>
                  <a:gd name="T11" fmla="*/ 20 h 136"/>
                  <a:gd name="T12" fmla="*/ 12 w 134"/>
                  <a:gd name="T13" fmla="*/ 30 h 136"/>
                  <a:gd name="T14" fmla="*/ 6 w 134"/>
                  <a:gd name="T15" fmla="*/ 42 h 136"/>
                  <a:gd name="T16" fmla="*/ 2 w 134"/>
                  <a:gd name="T17" fmla="*/ 54 h 136"/>
                  <a:gd name="T18" fmla="*/ 0 w 134"/>
                  <a:gd name="T19" fmla="*/ 68 h 136"/>
                  <a:gd name="T20" fmla="*/ 0 w 134"/>
                  <a:gd name="T21" fmla="*/ 68 h 136"/>
                  <a:gd name="T22" fmla="*/ 2 w 134"/>
                  <a:gd name="T23" fmla="*/ 82 h 136"/>
                  <a:gd name="T24" fmla="*/ 6 w 134"/>
                  <a:gd name="T25" fmla="*/ 94 h 136"/>
                  <a:gd name="T26" fmla="*/ 12 w 134"/>
                  <a:gd name="T27" fmla="*/ 106 h 136"/>
                  <a:gd name="T28" fmla="*/ 20 w 134"/>
                  <a:gd name="T29" fmla="*/ 116 h 136"/>
                  <a:gd name="T30" fmla="*/ 30 w 134"/>
                  <a:gd name="T31" fmla="*/ 124 h 136"/>
                  <a:gd name="T32" fmla="*/ 40 w 134"/>
                  <a:gd name="T33" fmla="*/ 130 h 136"/>
                  <a:gd name="T34" fmla="*/ 54 w 134"/>
                  <a:gd name="T35" fmla="*/ 134 h 136"/>
                  <a:gd name="T36" fmla="*/ 68 w 134"/>
                  <a:gd name="T37" fmla="*/ 136 h 136"/>
                  <a:gd name="T38" fmla="*/ 68 w 134"/>
                  <a:gd name="T39" fmla="*/ 136 h 136"/>
                  <a:gd name="T40" fmla="*/ 80 w 134"/>
                  <a:gd name="T41" fmla="*/ 134 h 136"/>
                  <a:gd name="T42" fmla="*/ 94 w 134"/>
                  <a:gd name="T43" fmla="*/ 130 h 136"/>
                  <a:gd name="T44" fmla="*/ 104 w 134"/>
                  <a:gd name="T45" fmla="*/ 124 h 136"/>
                  <a:gd name="T46" fmla="*/ 114 w 134"/>
                  <a:gd name="T47" fmla="*/ 116 h 136"/>
                  <a:gd name="T48" fmla="*/ 122 w 134"/>
                  <a:gd name="T49" fmla="*/ 106 h 136"/>
                  <a:gd name="T50" fmla="*/ 130 w 134"/>
                  <a:gd name="T51" fmla="*/ 94 h 136"/>
                  <a:gd name="T52" fmla="*/ 134 w 134"/>
                  <a:gd name="T53" fmla="*/ 82 h 136"/>
                  <a:gd name="T54" fmla="*/ 134 w 134"/>
                  <a:gd name="T55" fmla="*/ 68 h 136"/>
                  <a:gd name="T56" fmla="*/ 134 w 134"/>
                  <a:gd name="T57" fmla="*/ 68 h 136"/>
                  <a:gd name="T58" fmla="*/ 134 w 134"/>
                  <a:gd name="T59" fmla="*/ 54 h 136"/>
                  <a:gd name="T60" fmla="*/ 130 w 134"/>
                  <a:gd name="T61" fmla="*/ 42 h 136"/>
                  <a:gd name="T62" fmla="*/ 122 w 134"/>
                  <a:gd name="T63" fmla="*/ 30 h 136"/>
                  <a:gd name="T64" fmla="*/ 114 w 134"/>
                  <a:gd name="T65" fmla="*/ 20 h 136"/>
                  <a:gd name="T66" fmla="*/ 104 w 134"/>
                  <a:gd name="T67" fmla="*/ 12 h 136"/>
                  <a:gd name="T68" fmla="*/ 94 w 134"/>
                  <a:gd name="T69" fmla="*/ 6 h 136"/>
                  <a:gd name="T70" fmla="*/ 80 w 134"/>
                  <a:gd name="T71" fmla="*/ 2 h 136"/>
                  <a:gd name="T72" fmla="*/ 68 w 134"/>
                  <a:gd name="T73" fmla="*/ 0 h 136"/>
                  <a:gd name="T74" fmla="*/ 68 w 134"/>
                  <a:gd name="T7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6">
                    <a:moveTo>
                      <a:pt x="68" y="0"/>
                    </a:moveTo>
                    <a:lnTo>
                      <a:pt x="68" y="0"/>
                    </a:lnTo>
                    <a:lnTo>
                      <a:pt x="54" y="2"/>
                    </a:lnTo>
                    <a:lnTo>
                      <a:pt x="40" y="6"/>
                    </a:lnTo>
                    <a:lnTo>
                      <a:pt x="30" y="12"/>
                    </a:lnTo>
                    <a:lnTo>
                      <a:pt x="20" y="20"/>
                    </a:lnTo>
                    <a:lnTo>
                      <a:pt x="12" y="30"/>
                    </a:lnTo>
                    <a:lnTo>
                      <a:pt x="6" y="42"/>
                    </a:lnTo>
                    <a:lnTo>
                      <a:pt x="2" y="54"/>
                    </a:lnTo>
                    <a:lnTo>
                      <a:pt x="0" y="68"/>
                    </a:lnTo>
                    <a:lnTo>
                      <a:pt x="0" y="68"/>
                    </a:lnTo>
                    <a:lnTo>
                      <a:pt x="2" y="82"/>
                    </a:lnTo>
                    <a:lnTo>
                      <a:pt x="6" y="94"/>
                    </a:lnTo>
                    <a:lnTo>
                      <a:pt x="12" y="106"/>
                    </a:lnTo>
                    <a:lnTo>
                      <a:pt x="20" y="116"/>
                    </a:lnTo>
                    <a:lnTo>
                      <a:pt x="30" y="124"/>
                    </a:lnTo>
                    <a:lnTo>
                      <a:pt x="40" y="130"/>
                    </a:lnTo>
                    <a:lnTo>
                      <a:pt x="54" y="134"/>
                    </a:lnTo>
                    <a:lnTo>
                      <a:pt x="68" y="136"/>
                    </a:lnTo>
                    <a:lnTo>
                      <a:pt x="68" y="136"/>
                    </a:lnTo>
                    <a:lnTo>
                      <a:pt x="80" y="134"/>
                    </a:lnTo>
                    <a:lnTo>
                      <a:pt x="94" y="130"/>
                    </a:lnTo>
                    <a:lnTo>
                      <a:pt x="104" y="124"/>
                    </a:lnTo>
                    <a:lnTo>
                      <a:pt x="114" y="116"/>
                    </a:lnTo>
                    <a:lnTo>
                      <a:pt x="122" y="106"/>
                    </a:lnTo>
                    <a:lnTo>
                      <a:pt x="130" y="94"/>
                    </a:lnTo>
                    <a:lnTo>
                      <a:pt x="134" y="82"/>
                    </a:lnTo>
                    <a:lnTo>
                      <a:pt x="134" y="68"/>
                    </a:lnTo>
                    <a:lnTo>
                      <a:pt x="134" y="68"/>
                    </a:lnTo>
                    <a:lnTo>
                      <a:pt x="134" y="54"/>
                    </a:lnTo>
                    <a:lnTo>
                      <a:pt x="130" y="42"/>
                    </a:lnTo>
                    <a:lnTo>
                      <a:pt x="122" y="30"/>
                    </a:lnTo>
                    <a:lnTo>
                      <a:pt x="114" y="20"/>
                    </a:lnTo>
                    <a:lnTo>
                      <a:pt x="104" y="12"/>
                    </a:lnTo>
                    <a:lnTo>
                      <a:pt x="94" y="6"/>
                    </a:lnTo>
                    <a:lnTo>
                      <a:pt x="80" y="2"/>
                    </a:lnTo>
                    <a:lnTo>
                      <a:pt x="68" y="0"/>
                    </a:lnTo>
                    <a:lnTo>
                      <a:pt x="68" y="0"/>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30" name="Freeform 119">
                <a:extLst>
                  <a:ext uri="{FF2B5EF4-FFF2-40B4-BE49-F238E27FC236}">
                    <a16:creationId xmlns:a16="http://schemas.microsoft.com/office/drawing/2014/main" id="{85634634-64FD-9CB0-5C82-C2015866DCAD}"/>
                  </a:ext>
                </a:extLst>
              </p:cNvPr>
              <p:cNvSpPr>
                <a:spLocks/>
              </p:cNvSpPr>
              <p:nvPr/>
            </p:nvSpPr>
            <p:spPr bwMode="auto">
              <a:xfrm>
                <a:off x="6335762" y="4261252"/>
                <a:ext cx="97072" cy="212343"/>
              </a:xfrm>
              <a:custGeom>
                <a:avLst/>
                <a:gdLst>
                  <a:gd name="T0" fmla="*/ 74 w 96"/>
                  <a:gd name="T1" fmla="*/ 0 h 210"/>
                  <a:gd name="T2" fmla="*/ 74 w 96"/>
                  <a:gd name="T3" fmla="*/ 0 h 210"/>
                  <a:gd name="T4" fmla="*/ 86 w 96"/>
                  <a:gd name="T5" fmla="*/ 0 h 210"/>
                  <a:gd name="T6" fmla="*/ 96 w 96"/>
                  <a:gd name="T7" fmla="*/ 4 h 210"/>
                  <a:gd name="T8" fmla="*/ 96 w 96"/>
                  <a:gd name="T9" fmla="*/ 4 h 210"/>
                  <a:gd name="T10" fmla="*/ 88 w 96"/>
                  <a:gd name="T11" fmla="*/ 18 h 210"/>
                  <a:gd name="T12" fmla="*/ 82 w 96"/>
                  <a:gd name="T13" fmla="*/ 34 h 210"/>
                  <a:gd name="T14" fmla="*/ 78 w 96"/>
                  <a:gd name="T15" fmla="*/ 52 h 210"/>
                  <a:gd name="T16" fmla="*/ 76 w 96"/>
                  <a:gd name="T17" fmla="*/ 70 h 210"/>
                  <a:gd name="T18" fmla="*/ 76 w 96"/>
                  <a:gd name="T19" fmla="*/ 210 h 210"/>
                  <a:gd name="T20" fmla="*/ 0 w 96"/>
                  <a:gd name="T21" fmla="*/ 210 h 210"/>
                  <a:gd name="T22" fmla="*/ 0 w 96"/>
                  <a:gd name="T23" fmla="*/ 74 h 210"/>
                  <a:gd name="T24" fmla="*/ 0 w 96"/>
                  <a:gd name="T25" fmla="*/ 74 h 210"/>
                  <a:gd name="T26" fmla="*/ 2 w 96"/>
                  <a:gd name="T27" fmla="*/ 60 h 210"/>
                  <a:gd name="T28" fmla="*/ 6 w 96"/>
                  <a:gd name="T29" fmla="*/ 46 h 210"/>
                  <a:gd name="T30" fmla="*/ 12 w 96"/>
                  <a:gd name="T31" fmla="*/ 32 h 210"/>
                  <a:gd name="T32" fmla="*/ 22 w 96"/>
                  <a:gd name="T33" fmla="*/ 22 h 210"/>
                  <a:gd name="T34" fmla="*/ 32 w 96"/>
                  <a:gd name="T35" fmla="*/ 12 h 210"/>
                  <a:gd name="T36" fmla="*/ 46 w 96"/>
                  <a:gd name="T37" fmla="*/ 6 h 210"/>
                  <a:gd name="T38" fmla="*/ 60 w 96"/>
                  <a:gd name="T39" fmla="*/ 2 h 210"/>
                  <a:gd name="T40" fmla="*/ 74 w 96"/>
                  <a:gd name="T41" fmla="*/ 0 h 210"/>
                  <a:gd name="T42" fmla="*/ 74 w 96"/>
                  <a:gd name="T4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210">
                    <a:moveTo>
                      <a:pt x="74" y="0"/>
                    </a:moveTo>
                    <a:lnTo>
                      <a:pt x="74" y="0"/>
                    </a:lnTo>
                    <a:lnTo>
                      <a:pt x="86" y="0"/>
                    </a:lnTo>
                    <a:lnTo>
                      <a:pt x="96" y="4"/>
                    </a:lnTo>
                    <a:lnTo>
                      <a:pt x="96" y="4"/>
                    </a:lnTo>
                    <a:lnTo>
                      <a:pt x="88" y="18"/>
                    </a:lnTo>
                    <a:lnTo>
                      <a:pt x="82" y="34"/>
                    </a:lnTo>
                    <a:lnTo>
                      <a:pt x="78" y="52"/>
                    </a:lnTo>
                    <a:lnTo>
                      <a:pt x="76" y="70"/>
                    </a:lnTo>
                    <a:lnTo>
                      <a:pt x="76" y="210"/>
                    </a:lnTo>
                    <a:lnTo>
                      <a:pt x="0" y="210"/>
                    </a:lnTo>
                    <a:lnTo>
                      <a:pt x="0" y="74"/>
                    </a:lnTo>
                    <a:lnTo>
                      <a:pt x="0" y="74"/>
                    </a:lnTo>
                    <a:lnTo>
                      <a:pt x="2" y="60"/>
                    </a:lnTo>
                    <a:lnTo>
                      <a:pt x="6" y="46"/>
                    </a:lnTo>
                    <a:lnTo>
                      <a:pt x="12" y="32"/>
                    </a:lnTo>
                    <a:lnTo>
                      <a:pt x="22" y="22"/>
                    </a:lnTo>
                    <a:lnTo>
                      <a:pt x="32" y="12"/>
                    </a:lnTo>
                    <a:lnTo>
                      <a:pt x="46" y="6"/>
                    </a:lnTo>
                    <a:lnTo>
                      <a:pt x="60" y="2"/>
                    </a:lnTo>
                    <a:lnTo>
                      <a:pt x="74" y="0"/>
                    </a:lnTo>
                    <a:lnTo>
                      <a:pt x="74" y="0"/>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33" name="Freeform 120">
                <a:extLst>
                  <a:ext uri="{FF2B5EF4-FFF2-40B4-BE49-F238E27FC236}">
                    <a16:creationId xmlns:a16="http://schemas.microsoft.com/office/drawing/2014/main" id="{C291ED8C-EF1D-9DAB-7867-A998E0E0C0CC}"/>
                  </a:ext>
                </a:extLst>
              </p:cNvPr>
              <p:cNvSpPr>
                <a:spLocks/>
              </p:cNvSpPr>
              <p:nvPr/>
            </p:nvSpPr>
            <p:spPr bwMode="auto">
              <a:xfrm>
                <a:off x="6639111" y="3923525"/>
                <a:ext cx="202234" cy="202231"/>
              </a:xfrm>
              <a:custGeom>
                <a:avLst/>
                <a:gdLst>
                  <a:gd name="T0" fmla="*/ 100 w 200"/>
                  <a:gd name="T1" fmla="*/ 0 h 200"/>
                  <a:gd name="T2" fmla="*/ 100 w 200"/>
                  <a:gd name="T3" fmla="*/ 0 h 200"/>
                  <a:gd name="T4" fmla="*/ 80 w 200"/>
                  <a:gd name="T5" fmla="*/ 2 h 200"/>
                  <a:gd name="T6" fmla="*/ 62 w 200"/>
                  <a:gd name="T7" fmla="*/ 8 h 200"/>
                  <a:gd name="T8" fmla="*/ 44 w 200"/>
                  <a:gd name="T9" fmla="*/ 18 h 200"/>
                  <a:gd name="T10" fmla="*/ 30 w 200"/>
                  <a:gd name="T11" fmla="*/ 30 h 200"/>
                  <a:gd name="T12" fmla="*/ 18 w 200"/>
                  <a:gd name="T13" fmla="*/ 44 h 200"/>
                  <a:gd name="T14" fmla="*/ 8 w 200"/>
                  <a:gd name="T15" fmla="*/ 62 h 200"/>
                  <a:gd name="T16" fmla="*/ 2 w 200"/>
                  <a:gd name="T17" fmla="*/ 80 h 200"/>
                  <a:gd name="T18" fmla="*/ 0 w 200"/>
                  <a:gd name="T19" fmla="*/ 100 h 200"/>
                  <a:gd name="T20" fmla="*/ 0 w 200"/>
                  <a:gd name="T21" fmla="*/ 100 h 200"/>
                  <a:gd name="T22" fmla="*/ 2 w 200"/>
                  <a:gd name="T23" fmla="*/ 120 h 200"/>
                  <a:gd name="T24" fmla="*/ 8 w 200"/>
                  <a:gd name="T25" fmla="*/ 138 h 200"/>
                  <a:gd name="T26" fmla="*/ 18 w 200"/>
                  <a:gd name="T27" fmla="*/ 156 h 200"/>
                  <a:gd name="T28" fmla="*/ 30 w 200"/>
                  <a:gd name="T29" fmla="*/ 170 h 200"/>
                  <a:gd name="T30" fmla="*/ 44 w 200"/>
                  <a:gd name="T31" fmla="*/ 182 h 200"/>
                  <a:gd name="T32" fmla="*/ 62 w 200"/>
                  <a:gd name="T33" fmla="*/ 192 h 200"/>
                  <a:gd name="T34" fmla="*/ 80 w 200"/>
                  <a:gd name="T35" fmla="*/ 198 h 200"/>
                  <a:gd name="T36" fmla="*/ 100 w 200"/>
                  <a:gd name="T37" fmla="*/ 200 h 200"/>
                  <a:gd name="T38" fmla="*/ 100 w 200"/>
                  <a:gd name="T39" fmla="*/ 200 h 200"/>
                  <a:gd name="T40" fmla="*/ 120 w 200"/>
                  <a:gd name="T41" fmla="*/ 198 h 200"/>
                  <a:gd name="T42" fmla="*/ 138 w 200"/>
                  <a:gd name="T43" fmla="*/ 192 h 200"/>
                  <a:gd name="T44" fmla="*/ 156 w 200"/>
                  <a:gd name="T45" fmla="*/ 182 h 200"/>
                  <a:gd name="T46" fmla="*/ 170 w 200"/>
                  <a:gd name="T47" fmla="*/ 170 h 200"/>
                  <a:gd name="T48" fmla="*/ 182 w 200"/>
                  <a:gd name="T49" fmla="*/ 156 h 200"/>
                  <a:gd name="T50" fmla="*/ 192 w 200"/>
                  <a:gd name="T51" fmla="*/ 138 h 200"/>
                  <a:gd name="T52" fmla="*/ 198 w 200"/>
                  <a:gd name="T53" fmla="*/ 120 h 200"/>
                  <a:gd name="T54" fmla="*/ 200 w 200"/>
                  <a:gd name="T55" fmla="*/ 100 h 200"/>
                  <a:gd name="T56" fmla="*/ 200 w 200"/>
                  <a:gd name="T57" fmla="*/ 100 h 200"/>
                  <a:gd name="T58" fmla="*/ 198 w 200"/>
                  <a:gd name="T59" fmla="*/ 80 h 200"/>
                  <a:gd name="T60" fmla="*/ 192 w 200"/>
                  <a:gd name="T61" fmla="*/ 62 h 200"/>
                  <a:gd name="T62" fmla="*/ 182 w 200"/>
                  <a:gd name="T63" fmla="*/ 44 h 200"/>
                  <a:gd name="T64" fmla="*/ 170 w 200"/>
                  <a:gd name="T65" fmla="*/ 30 h 200"/>
                  <a:gd name="T66" fmla="*/ 156 w 200"/>
                  <a:gd name="T67" fmla="*/ 18 h 200"/>
                  <a:gd name="T68" fmla="*/ 138 w 200"/>
                  <a:gd name="T69" fmla="*/ 8 h 200"/>
                  <a:gd name="T70" fmla="*/ 120 w 200"/>
                  <a:gd name="T71" fmla="*/ 2 h 200"/>
                  <a:gd name="T72" fmla="*/ 100 w 200"/>
                  <a:gd name="T73" fmla="*/ 0 h 200"/>
                  <a:gd name="T74" fmla="*/ 100 w 200"/>
                  <a:gd name="T7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100" y="0"/>
                    </a:moveTo>
                    <a:lnTo>
                      <a:pt x="100" y="0"/>
                    </a:lnTo>
                    <a:lnTo>
                      <a:pt x="80" y="2"/>
                    </a:lnTo>
                    <a:lnTo>
                      <a:pt x="62" y="8"/>
                    </a:lnTo>
                    <a:lnTo>
                      <a:pt x="44" y="18"/>
                    </a:lnTo>
                    <a:lnTo>
                      <a:pt x="30" y="30"/>
                    </a:lnTo>
                    <a:lnTo>
                      <a:pt x="18" y="44"/>
                    </a:lnTo>
                    <a:lnTo>
                      <a:pt x="8" y="62"/>
                    </a:lnTo>
                    <a:lnTo>
                      <a:pt x="2" y="80"/>
                    </a:lnTo>
                    <a:lnTo>
                      <a:pt x="0" y="100"/>
                    </a:lnTo>
                    <a:lnTo>
                      <a:pt x="0" y="100"/>
                    </a:lnTo>
                    <a:lnTo>
                      <a:pt x="2" y="120"/>
                    </a:lnTo>
                    <a:lnTo>
                      <a:pt x="8" y="138"/>
                    </a:lnTo>
                    <a:lnTo>
                      <a:pt x="18" y="156"/>
                    </a:lnTo>
                    <a:lnTo>
                      <a:pt x="30" y="170"/>
                    </a:lnTo>
                    <a:lnTo>
                      <a:pt x="44" y="182"/>
                    </a:lnTo>
                    <a:lnTo>
                      <a:pt x="62" y="192"/>
                    </a:lnTo>
                    <a:lnTo>
                      <a:pt x="80" y="198"/>
                    </a:lnTo>
                    <a:lnTo>
                      <a:pt x="100" y="200"/>
                    </a:lnTo>
                    <a:lnTo>
                      <a:pt x="100" y="200"/>
                    </a:lnTo>
                    <a:lnTo>
                      <a:pt x="120" y="198"/>
                    </a:lnTo>
                    <a:lnTo>
                      <a:pt x="138" y="192"/>
                    </a:lnTo>
                    <a:lnTo>
                      <a:pt x="156" y="182"/>
                    </a:lnTo>
                    <a:lnTo>
                      <a:pt x="170" y="170"/>
                    </a:lnTo>
                    <a:lnTo>
                      <a:pt x="182" y="156"/>
                    </a:lnTo>
                    <a:lnTo>
                      <a:pt x="192" y="138"/>
                    </a:lnTo>
                    <a:lnTo>
                      <a:pt x="198" y="120"/>
                    </a:lnTo>
                    <a:lnTo>
                      <a:pt x="200" y="100"/>
                    </a:lnTo>
                    <a:lnTo>
                      <a:pt x="200" y="100"/>
                    </a:lnTo>
                    <a:lnTo>
                      <a:pt x="198" y="80"/>
                    </a:lnTo>
                    <a:lnTo>
                      <a:pt x="192" y="62"/>
                    </a:lnTo>
                    <a:lnTo>
                      <a:pt x="182" y="44"/>
                    </a:lnTo>
                    <a:lnTo>
                      <a:pt x="170" y="30"/>
                    </a:lnTo>
                    <a:lnTo>
                      <a:pt x="156" y="18"/>
                    </a:lnTo>
                    <a:lnTo>
                      <a:pt x="138" y="8"/>
                    </a:lnTo>
                    <a:lnTo>
                      <a:pt x="120" y="2"/>
                    </a:lnTo>
                    <a:lnTo>
                      <a:pt x="100" y="0"/>
                    </a:lnTo>
                    <a:lnTo>
                      <a:pt x="100" y="0"/>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34" name="Freeform 121">
                <a:extLst>
                  <a:ext uri="{FF2B5EF4-FFF2-40B4-BE49-F238E27FC236}">
                    <a16:creationId xmlns:a16="http://schemas.microsoft.com/office/drawing/2014/main" id="{6B26933B-322C-1DA8-8075-B41C1B0789C6}"/>
                  </a:ext>
                </a:extLst>
              </p:cNvPr>
              <p:cNvSpPr>
                <a:spLocks/>
              </p:cNvSpPr>
              <p:nvPr/>
            </p:nvSpPr>
            <p:spPr bwMode="auto">
              <a:xfrm>
                <a:off x="6902013" y="4222828"/>
                <a:ext cx="139540" cy="305370"/>
              </a:xfrm>
              <a:custGeom>
                <a:avLst/>
                <a:gdLst>
                  <a:gd name="T0" fmla="*/ 138 w 138"/>
                  <a:gd name="T1" fmla="*/ 302 h 302"/>
                  <a:gd name="T2" fmla="*/ 20 w 138"/>
                  <a:gd name="T3" fmla="*/ 302 h 302"/>
                  <a:gd name="T4" fmla="*/ 20 w 138"/>
                  <a:gd name="T5" fmla="*/ 86 h 302"/>
                  <a:gd name="T6" fmla="*/ 20 w 138"/>
                  <a:gd name="T7" fmla="*/ 86 h 302"/>
                  <a:gd name="T8" fmla="*/ 20 w 138"/>
                  <a:gd name="T9" fmla="*/ 64 h 302"/>
                  <a:gd name="T10" fmla="*/ 16 w 138"/>
                  <a:gd name="T11" fmla="*/ 44 h 302"/>
                  <a:gd name="T12" fmla="*/ 8 w 138"/>
                  <a:gd name="T13" fmla="*/ 24 h 302"/>
                  <a:gd name="T14" fmla="*/ 0 w 138"/>
                  <a:gd name="T15" fmla="*/ 4 h 302"/>
                  <a:gd name="T16" fmla="*/ 0 w 138"/>
                  <a:gd name="T17" fmla="*/ 4 h 302"/>
                  <a:gd name="T18" fmla="*/ 16 w 138"/>
                  <a:gd name="T19" fmla="*/ 2 h 302"/>
                  <a:gd name="T20" fmla="*/ 30 w 138"/>
                  <a:gd name="T21" fmla="*/ 0 h 302"/>
                  <a:gd name="T22" fmla="*/ 30 w 138"/>
                  <a:gd name="T23" fmla="*/ 0 h 302"/>
                  <a:gd name="T24" fmla="*/ 52 w 138"/>
                  <a:gd name="T25" fmla="*/ 2 h 302"/>
                  <a:gd name="T26" fmla="*/ 72 w 138"/>
                  <a:gd name="T27" fmla="*/ 8 h 302"/>
                  <a:gd name="T28" fmla="*/ 90 w 138"/>
                  <a:gd name="T29" fmla="*/ 18 h 302"/>
                  <a:gd name="T30" fmla="*/ 106 w 138"/>
                  <a:gd name="T31" fmla="*/ 32 h 302"/>
                  <a:gd name="T32" fmla="*/ 120 w 138"/>
                  <a:gd name="T33" fmla="*/ 48 h 302"/>
                  <a:gd name="T34" fmla="*/ 130 w 138"/>
                  <a:gd name="T35" fmla="*/ 66 h 302"/>
                  <a:gd name="T36" fmla="*/ 136 w 138"/>
                  <a:gd name="T37" fmla="*/ 86 h 302"/>
                  <a:gd name="T38" fmla="*/ 138 w 138"/>
                  <a:gd name="T39" fmla="*/ 108 h 302"/>
                  <a:gd name="T40" fmla="*/ 138 w 138"/>
                  <a:gd name="T4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302">
                    <a:moveTo>
                      <a:pt x="138" y="302"/>
                    </a:moveTo>
                    <a:lnTo>
                      <a:pt x="20" y="302"/>
                    </a:lnTo>
                    <a:lnTo>
                      <a:pt x="20" y="86"/>
                    </a:lnTo>
                    <a:lnTo>
                      <a:pt x="20" y="86"/>
                    </a:lnTo>
                    <a:lnTo>
                      <a:pt x="20" y="64"/>
                    </a:lnTo>
                    <a:lnTo>
                      <a:pt x="16" y="44"/>
                    </a:lnTo>
                    <a:lnTo>
                      <a:pt x="8" y="24"/>
                    </a:lnTo>
                    <a:lnTo>
                      <a:pt x="0" y="4"/>
                    </a:lnTo>
                    <a:lnTo>
                      <a:pt x="0" y="4"/>
                    </a:lnTo>
                    <a:lnTo>
                      <a:pt x="16" y="2"/>
                    </a:lnTo>
                    <a:lnTo>
                      <a:pt x="30" y="0"/>
                    </a:lnTo>
                    <a:lnTo>
                      <a:pt x="30" y="0"/>
                    </a:lnTo>
                    <a:lnTo>
                      <a:pt x="52" y="2"/>
                    </a:lnTo>
                    <a:lnTo>
                      <a:pt x="72" y="8"/>
                    </a:lnTo>
                    <a:lnTo>
                      <a:pt x="90" y="18"/>
                    </a:lnTo>
                    <a:lnTo>
                      <a:pt x="106" y="32"/>
                    </a:lnTo>
                    <a:lnTo>
                      <a:pt x="120" y="48"/>
                    </a:lnTo>
                    <a:lnTo>
                      <a:pt x="130" y="66"/>
                    </a:lnTo>
                    <a:lnTo>
                      <a:pt x="136" y="86"/>
                    </a:lnTo>
                    <a:lnTo>
                      <a:pt x="138" y="108"/>
                    </a:lnTo>
                    <a:lnTo>
                      <a:pt x="138" y="302"/>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sp>
            <p:nvSpPr>
              <p:cNvPr id="35" name="Freeform 122">
                <a:extLst>
                  <a:ext uri="{FF2B5EF4-FFF2-40B4-BE49-F238E27FC236}">
                    <a16:creationId xmlns:a16="http://schemas.microsoft.com/office/drawing/2014/main" id="{AA1E5864-536E-F71F-15AA-832F9728378C}"/>
                  </a:ext>
                </a:extLst>
              </p:cNvPr>
              <p:cNvSpPr>
                <a:spLocks/>
              </p:cNvSpPr>
              <p:nvPr/>
            </p:nvSpPr>
            <p:spPr bwMode="auto">
              <a:xfrm>
                <a:off x="6438901" y="4222828"/>
                <a:ext cx="139540" cy="305370"/>
              </a:xfrm>
              <a:custGeom>
                <a:avLst/>
                <a:gdLst>
                  <a:gd name="T0" fmla="*/ 118 w 138"/>
                  <a:gd name="T1" fmla="*/ 86 h 302"/>
                  <a:gd name="T2" fmla="*/ 118 w 138"/>
                  <a:gd name="T3" fmla="*/ 302 h 302"/>
                  <a:gd name="T4" fmla="*/ 0 w 138"/>
                  <a:gd name="T5" fmla="*/ 302 h 302"/>
                  <a:gd name="T6" fmla="*/ 0 w 138"/>
                  <a:gd name="T7" fmla="*/ 108 h 302"/>
                  <a:gd name="T8" fmla="*/ 0 w 138"/>
                  <a:gd name="T9" fmla="*/ 108 h 302"/>
                  <a:gd name="T10" fmla="*/ 2 w 138"/>
                  <a:gd name="T11" fmla="*/ 86 h 302"/>
                  <a:gd name="T12" fmla="*/ 8 w 138"/>
                  <a:gd name="T13" fmla="*/ 66 h 302"/>
                  <a:gd name="T14" fmla="*/ 18 w 138"/>
                  <a:gd name="T15" fmla="*/ 48 h 302"/>
                  <a:gd name="T16" fmla="*/ 32 w 138"/>
                  <a:gd name="T17" fmla="*/ 32 h 302"/>
                  <a:gd name="T18" fmla="*/ 46 w 138"/>
                  <a:gd name="T19" fmla="*/ 18 h 302"/>
                  <a:gd name="T20" fmla="*/ 66 w 138"/>
                  <a:gd name="T21" fmla="*/ 8 h 302"/>
                  <a:gd name="T22" fmla="*/ 86 w 138"/>
                  <a:gd name="T23" fmla="*/ 2 h 302"/>
                  <a:gd name="T24" fmla="*/ 108 w 138"/>
                  <a:gd name="T25" fmla="*/ 0 h 302"/>
                  <a:gd name="T26" fmla="*/ 108 w 138"/>
                  <a:gd name="T27" fmla="*/ 0 h 302"/>
                  <a:gd name="T28" fmla="*/ 122 w 138"/>
                  <a:gd name="T29" fmla="*/ 2 h 302"/>
                  <a:gd name="T30" fmla="*/ 138 w 138"/>
                  <a:gd name="T31" fmla="*/ 4 h 302"/>
                  <a:gd name="T32" fmla="*/ 138 w 138"/>
                  <a:gd name="T33" fmla="*/ 4 h 302"/>
                  <a:gd name="T34" fmla="*/ 128 w 138"/>
                  <a:gd name="T35" fmla="*/ 24 h 302"/>
                  <a:gd name="T36" fmla="*/ 122 w 138"/>
                  <a:gd name="T37" fmla="*/ 44 h 302"/>
                  <a:gd name="T38" fmla="*/ 118 w 138"/>
                  <a:gd name="T39" fmla="*/ 64 h 302"/>
                  <a:gd name="T40" fmla="*/ 118 w 138"/>
                  <a:gd name="T41" fmla="*/ 86 h 302"/>
                  <a:gd name="T42" fmla="*/ 118 w 138"/>
                  <a:gd name="T43" fmla="*/ 8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302">
                    <a:moveTo>
                      <a:pt x="118" y="86"/>
                    </a:moveTo>
                    <a:lnTo>
                      <a:pt x="118" y="302"/>
                    </a:lnTo>
                    <a:lnTo>
                      <a:pt x="0" y="302"/>
                    </a:lnTo>
                    <a:lnTo>
                      <a:pt x="0" y="108"/>
                    </a:lnTo>
                    <a:lnTo>
                      <a:pt x="0" y="108"/>
                    </a:lnTo>
                    <a:lnTo>
                      <a:pt x="2" y="86"/>
                    </a:lnTo>
                    <a:lnTo>
                      <a:pt x="8" y="66"/>
                    </a:lnTo>
                    <a:lnTo>
                      <a:pt x="18" y="48"/>
                    </a:lnTo>
                    <a:lnTo>
                      <a:pt x="32" y="32"/>
                    </a:lnTo>
                    <a:lnTo>
                      <a:pt x="46" y="18"/>
                    </a:lnTo>
                    <a:lnTo>
                      <a:pt x="66" y="8"/>
                    </a:lnTo>
                    <a:lnTo>
                      <a:pt x="86" y="2"/>
                    </a:lnTo>
                    <a:lnTo>
                      <a:pt x="108" y="0"/>
                    </a:lnTo>
                    <a:lnTo>
                      <a:pt x="108" y="0"/>
                    </a:lnTo>
                    <a:lnTo>
                      <a:pt x="122" y="2"/>
                    </a:lnTo>
                    <a:lnTo>
                      <a:pt x="138" y="4"/>
                    </a:lnTo>
                    <a:lnTo>
                      <a:pt x="138" y="4"/>
                    </a:lnTo>
                    <a:lnTo>
                      <a:pt x="128" y="24"/>
                    </a:lnTo>
                    <a:lnTo>
                      <a:pt x="122" y="44"/>
                    </a:lnTo>
                    <a:lnTo>
                      <a:pt x="118" y="64"/>
                    </a:lnTo>
                    <a:lnTo>
                      <a:pt x="118" y="86"/>
                    </a:lnTo>
                    <a:lnTo>
                      <a:pt x="118" y="86"/>
                    </a:lnTo>
                    <a:close/>
                  </a:path>
                </a:pathLst>
              </a:custGeom>
              <a:grpFill/>
              <a:ln w="9525">
                <a:noFill/>
                <a:round/>
                <a:headEnd/>
                <a:tailEnd/>
              </a:ln>
            </p:spPr>
            <p:txBody>
              <a:bodyPr vert="horz" wrap="square" lIns="69973" tIns="34987" rIns="69973" bIns="34987" numCol="1" anchor="t" anchorCtr="0" compatLnSpc="1">
                <a:prstTxWarp prst="textNoShape">
                  <a:avLst/>
                </a:prstTxWarp>
              </a:bodyPr>
              <a:lstStyle/>
              <a:p>
                <a:endParaRPr lang="en-US" sz="375"/>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ssolve">
                                      <p:cBhvr>
                                        <p:cTn id="25" dur="500"/>
                                        <p:tgtEl>
                                          <p:spTgt spid="4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dissolve">
                                      <p:cBhvr>
                                        <p:cTn id="28" dur="500"/>
                                        <p:tgtEl>
                                          <p:spTgt spid="4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dissolve">
                                      <p:cBhvr>
                                        <p:cTn id="31" dur="500"/>
                                        <p:tgtEl>
                                          <p:spTgt spid="4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5"/>
                                        </p:tgtEl>
                                        <p:attrNameLst>
                                          <p:attrName>style.visibility</p:attrName>
                                        </p:attrNameLst>
                                      </p:cBhvr>
                                      <p:to>
                                        <p:strVal val="visible"/>
                                      </p:to>
                                    </p:set>
                                    <p:animEffect transition="in" filter="dissolve">
                                      <p:cBhvr>
                                        <p:cTn id="37" dur="500"/>
                                        <p:tgtEl>
                                          <p:spTgt spid="195"/>
                                        </p:tgtEl>
                                      </p:cBhvr>
                                    </p:animEffect>
                                  </p:childTnLst>
                                </p:cTn>
                              </p:par>
                              <p:par>
                                <p:cTn id="38" presetID="9"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3" grpId="0" animBg="1"/>
      <p:bldP spid="4" grpId="0"/>
      <p:bldP spid="24" grpId="0"/>
      <p:bldP spid="45" grpId="0" animBg="1"/>
      <p:bldP spid="44" grpId="0" animBg="1"/>
      <p:bldP spid="47" grpId="0" animBg="1"/>
      <p:bldP spid="48" grpId="0" animBg="1"/>
      <p:bldP spid="11" grpId="0" animBg="1"/>
      <p:bldP spid="1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36;gd743c90651_0_296">
            <a:extLst>
              <a:ext uri="{FF2B5EF4-FFF2-40B4-BE49-F238E27FC236}">
                <a16:creationId xmlns:a16="http://schemas.microsoft.com/office/drawing/2014/main" id="{ABA984E3-22B4-CF5E-C09F-3F6E14E4D25B}"/>
              </a:ext>
            </a:extLst>
          </p:cNvPr>
          <p:cNvSpPr txBox="1">
            <a:spLocks/>
          </p:cNvSpPr>
          <p:nvPr/>
        </p:nvSpPr>
        <p:spPr>
          <a:xfrm>
            <a:off x="0" y="893688"/>
            <a:ext cx="9144000" cy="1678062"/>
          </a:xfrm>
          <a:prstGeom prst="rect">
            <a:avLst/>
          </a:prstGeom>
          <a:solidFill>
            <a:srgbClr val="E5F8FF"/>
          </a:solidFill>
          <a:ln>
            <a:noFill/>
          </a:ln>
        </p:spPr>
        <p:txBody>
          <a:bodyPr spcFirstLastPara="1" wrap="square" lIns="108000" tIns="54000" rIns="54000" bIns="54000" anchor="ctr" anchorCtr="0">
            <a:noAutofit/>
          </a:bodyPr>
          <a:lstStyle/>
          <a:p>
            <a:pPr marL="409575" indent="-214313">
              <a:spcBef>
                <a:spcPts val="225"/>
              </a:spcBef>
              <a:spcAft>
                <a:spcPts val="225"/>
              </a:spcAft>
              <a:buClr>
                <a:schemeClr val="tx1"/>
              </a:buClr>
              <a:buFont typeface="Arial" panose="020B0604020202020204" pitchFamily="34" charset="0"/>
              <a:buChar char="•"/>
            </a:pPr>
            <a:r>
              <a:rPr lang="en-US">
                <a:latin typeface="Arial" panose="020B0604020202020204" pitchFamily="34" charset="0"/>
                <a:ea typeface="Verdana"/>
                <a:cs typeface="Arial" panose="020B0604020202020204" pitchFamily="34" charset="0"/>
                <a:sym typeface="Verdana"/>
              </a:rPr>
              <a:t>Clearly see equity-efficiency tradeoffs </a:t>
            </a:r>
          </a:p>
          <a:p>
            <a:pPr marL="409575" indent="-214313">
              <a:spcBef>
                <a:spcPts val="225"/>
              </a:spcBef>
              <a:spcAft>
                <a:spcPts val="225"/>
              </a:spcAft>
              <a:buClr>
                <a:schemeClr val="tx1"/>
              </a:buClr>
              <a:buFont typeface="Arial" panose="020B0604020202020204" pitchFamily="34" charset="0"/>
              <a:buChar char="•"/>
            </a:pPr>
            <a:r>
              <a:rPr lang="en-US">
                <a:latin typeface="Arial" panose="020B0604020202020204" pitchFamily="34" charset="0"/>
                <a:ea typeface="Verdana"/>
                <a:cs typeface="Arial" panose="020B0604020202020204" pitchFamily="34" charset="0"/>
                <a:sym typeface="Verdana"/>
              </a:rPr>
              <a:t>Quantitatively consider the gains and opportunity cost losses from a decision </a:t>
            </a:r>
          </a:p>
          <a:p>
            <a:pPr marL="409575" indent="-214313">
              <a:spcBef>
                <a:spcPts val="225"/>
              </a:spcBef>
              <a:spcAft>
                <a:spcPts val="225"/>
              </a:spcAft>
              <a:buClr>
                <a:schemeClr val="tx1"/>
              </a:buClr>
              <a:buFont typeface="Arial" panose="020B0604020202020204" pitchFamily="34" charset="0"/>
              <a:buChar char="•"/>
            </a:pPr>
            <a:r>
              <a:rPr lang="en-US">
                <a:latin typeface="Arial" panose="020B0604020202020204" pitchFamily="34" charset="0"/>
                <a:ea typeface="Verdana"/>
                <a:cs typeface="Arial" panose="020B0604020202020204" pitchFamily="34" charset="0"/>
                <a:sym typeface="Verdana"/>
              </a:rPr>
              <a:t>More clearly understand population subgroups that will benefit the most, or least</a:t>
            </a:r>
          </a:p>
          <a:p>
            <a:pPr marL="409575" indent="-214313">
              <a:spcBef>
                <a:spcPts val="225"/>
              </a:spcBef>
              <a:spcAft>
                <a:spcPts val="225"/>
              </a:spcAft>
              <a:buClr>
                <a:schemeClr val="tx1"/>
              </a:buClr>
              <a:buFont typeface="Arial" panose="020B0604020202020204" pitchFamily="34" charset="0"/>
              <a:buChar char="•"/>
            </a:pPr>
            <a:r>
              <a:rPr lang="en-US">
                <a:latin typeface="Arial" panose="020B0604020202020204" pitchFamily="34" charset="0"/>
                <a:ea typeface="Verdana"/>
                <a:cs typeface="Arial" panose="020B0604020202020204" pitchFamily="34" charset="0"/>
                <a:sym typeface="Verdana"/>
              </a:rPr>
              <a:t>Understand how different population or health system factors influence equity </a:t>
            </a:r>
            <a:br>
              <a:rPr lang="en-US">
                <a:latin typeface="Arial" panose="020B0604020202020204" pitchFamily="34" charset="0"/>
                <a:ea typeface="Verdana"/>
                <a:cs typeface="Arial" panose="020B0604020202020204" pitchFamily="34" charset="0"/>
                <a:sym typeface="Verdana"/>
              </a:rPr>
            </a:br>
            <a:r>
              <a:rPr lang="en-US">
                <a:latin typeface="Arial" panose="020B0604020202020204" pitchFamily="34" charset="0"/>
                <a:ea typeface="Verdana"/>
                <a:cs typeface="Arial" panose="020B0604020202020204" pitchFamily="34" charset="0"/>
                <a:sym typeface="Verdana"/>
              </a:rPr>
              <a:t>impacts</a:t>
            </a:r>
          </a:p>
        </p:txBody>
      </p:sp>
      <p:pic>
        <p:nvPicPr>
          <p:cNvPr id="122" name="Graphic 121">
            <a:extLst>
              <a:ext uri="{FF2B5EF4-FFF2-40B4-BE49-F238E27FC236}">
                <a16:creationId xmlns:a16="http://schemas.microsoft.com/office/drawing/2014/main" id="{47B64606-1382-4729-937E-F3323E99BF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1667" y="992982"/>
            <a:ext cx="1898642" cy="1458608"/>
          </a:xfrm>
          <a:prstGeom prst="rect">
            <a:avLst/>
          </a:prstGeom>
        </p:spPr>
      </p:pic>
      <p:sp>
        <p:nvSpPr>
          <p:cNvPr id="4" name="Title 3">
            <a:extLst>
              <a:ext uri="{FF2B5EF4-FFF2-40B4-BE49-F238E27FC236}">
                <a16:creationId xmlns:a16="http://schemas.microsoft.com/office/drawing/2014/main" id="{39FC5E74-9674-4BEC-BE40-0A02D4059968}"/>
              </a:ext>
            </a:extLst>
          </p:cNvPr>
          <p:cNvSpPr>
            <a:spLocks noGrp="1"/>
          </p:cNvSpPr>
          <p:nvPr>
            <p:ph type="title"/>
          </p:nvPr>
        </p:nvSpPr>
        <p:spPr>
          <a:xfrm>
            <a:off x="266535" y="13163"/>
            <a:ext cx="8503920" cy="576197"/>
          </a:xfrm>
        </p:spPr>
        <p:txBody>
          <a:bodyPr/>
          <a:lstStyle/>
          <a:p>
            <a:r>
              <a:rPr lang="en-US">
                <a:solidFill>
                  <a:schemeClr val="accent3"/>
                </a:solidFill>
                <a:latin typeface="Arial" panose="020B0604020202020204" pitchFamily="34" charset="0"/>
                <a:cs typeface="Arial" panose="020B0604020202020204" pitchFamily="34" charset="0"/>
              </a:rPr>
              <a:t>DCEA Applications in HTA</a:t>
            </a:r>
          </a:p>
        </p:txBody>
      </p:sp>
      <p:grpSp>
        <p:nvGrpSpPr>
          <p:cNvPr id="120" name="Group 119">
            <a:extLst>
              <a:ext uri="{FF2B5EF4-FFF2-40B4-BE49-F238E27FC236}">
                <a16:creationId xmlns:a16="http://schemas.microsoft.com/office/drawing/2014/main" id="{385C1617-ECD8-4FCC-924A-440C75791DBE}"/>
              </a:ext>
            </a:extLst>
          </p:cNvPr>
          <p:cNvGrpSpPr/>
          <p:nvPr/>
        </p:nvGrpSpPr>
        <p:grpSpPr>
          <a:xfrm>
            <a:off x="6896229" y="1021556"/>
            <a:ext cx="2122877" cy="1421606"/>
            <a:chOff x="9569450" y="1238251"/>
            <a:chExt cx="2346900" cy="1571626"/>
          </a:xfrm>
        </p:grpSpPr>
        <p:sp>
          <p:nvSpPr>
            <p:cNvPr id="32" name="Shape1_20230324_132529">
              <a:extLst>
                <a:ext uri="{FF2B5EF4-FFF2-40B4-BE49-F238E27FC236}">
                  <a16:creationId xmlns:a16="http://schemas.microsoft.com/office/drawing/2014/main" id="{6FEAA1AF-CDDC-4837-9484-A2EAC58F4E49}"/>
                </a:ext>
              </a:extLst>
            </p:cNvPr>
            <p:cNvSpPr>
              <a:spLocks/>
            </p:cNvSpPr>
            <p:nvPr/>
          </p:nvSpPr>
          <p:spPr bwMode="auto">
            <a:xfrm>
              <a:off x="10061832" y="1998525"/>
              <a:ext cx="1667888" cy="768132"/>
            </a:xfrm>
            <a:custGeom>
              <a:avLst/>
              <a:gdLst>
                <a:gd name="T0" fmla="*/ 956 w 1928"/>
                <a:gd name="T1" fmla="*/ 875 h 887"/>
                <a:gd name="T2" fmla="*/ 64 w 1928"/>
                <a:gd name="T3" fmla="*/ 653 h 887"/>
                <a:gd name="T4" fmla="*/ 1 w 1928"/>
                <a:gd name="T5" fmla="*/ 572 h 887"/>
                <a:gd name="T6" fmla="*/ 1 w 1928"/>
                <a:gd name="T7" fmla="*/ 532 h 887"/>
                <a:gd name="T8" fmla="*/ 1107 w 1928"/>
                <a:gd name="T9" fmla="*/ 0 h 887"/>
                <a:gd name="T10" fmla="*/ 1928 w 1928"/>
                <a:gd name="T11" fmla="*/ 101 h 887"/>
                <a:gd name="T12" fmla="*/ 1919 w 1928"/>
                <a:gd name="T13" fmla="*/ 197 h 887"/>
                <a:gd name="T14" fmla="*/ 1896 w 1928"/>
                <a:gd name="T15" fmla="*/ 240 h 887"/>
                <a:gd name="T16" fmla="*/ 1099 w 1928"/>
                <a:gd name="T17" fmla="*/ 846 h 887"/>
                <a:gd name="T18" fmla="*/ 956 w 1928"/>
                <a:gd name="T19" fmla="*/ 87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8" h="887">
                  <a:moveTo>
                    <a:pt x="956" y="875"/>
                  </a:moveTo>
                  <a:cubicBezTo>
                    <a:pt x="64" y="653"/>
                    <a:pt x="64" y="653"/>
                    <a:pt x="64" y="653"/>
                  </a:cubicBezTo>
                  <a:cubicBezTo>
                    <a:pt x="26" y="643"/>
                    <a:pt x="0" y="610"/>
                    <a:pt x="1" y="572"/>
                  </a:cubicBezTo>
                  <a:cubicBezTo>
                    <a:pt x="1" y="532"/>
                    <a:pt x="1" y="532"/>
                    <a:pt x="1" y="532"/>
                  </a:cubicBezTo>
                  <a:cubicBezTo>
                    <a:pt x="1107" y="0"/>
                    <a:pt x="1107" y="0"/>
                    <a:pt x="1107" y="0"/>
                  </a:cubicBezTo>
                  <a:cubicBezTo>
                    <a:pt x="1928" y="101"/>
                    <a:pt x="1928" y="101"/>
                    <a:pt x="1928" y="101"/>
                  </a:cubicBezTo>
                  <a:cubicBezTo>
                    <a:pt x="1919" y="197"/>
                    <a:pt x="1919" y="197"/>
                    <a:pt x="1919" y="197"/>
                  </a:cubicBezTo>
                  <a:cubicBezTo>
                    <a:pt x="1918" y="214"/>
                    <a:pt x="1909" y="229"/>
                    <a:pt x="1896" y="240"/>
                  </a:cubicBezTo>
                  <a:cubicBezTo>
                    <a:pt x="1099" y="846"/>
                    <a:pt x="1099" y="846"/>
                    <a:pt x="1099" y="846"/>
                  </a:cubicBezTo>
                  <a:cubicBezTo>
                    <a:pt x="1059" y="876"/>
                    <a:pt x="1006" y="887"/>
                    <a:pt x="956" y="875"/>
                  </a:cubicBezTo>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3" name="Freeform 8">
              <a:extLst>
                <a:ext uri="{FF2B5EF4-FFF2-40B4-BE49-F238E27FC236}">
                  <a16:creationId xmlns:a16="http://schemas.microsoft.com/office/drawing/2014/main" id="{5DD08FF0-E7FC-4FEF-BAC7-981CB9B286ED}"/>
                </a:ext>
              </a:extLst>
            </p:cNvPr>
            <p:cNvSpPr>
              <a:spLocks/>
            </p:cNvSpPr>
            <p:nvPr/>
          </p:nvSpPr>
          <p:spPr bwMode="auto">
            <a:xfrm>
              <a:off x="10939979" y="1998525"/>
              <a:ext cx="789742" cy="760274"/>
            </a:xfrm>
            <a:custGeom>
              <a:avLst/>
              <a:gdLst>
                <a:gd name="T0" fmla="*/ 37 w 913"/>
                <a:gd name="T1" fmla="*/ 0 h 878"/>
                <a:gd name="T2" fmla="*/ 913 w 913"/>
                <a:gd name="T3" fmla="*/ 100 h 878"/>
                <a:gd name="T4" fmla="*/ 904 w 913"/>
                <a:gd name="T5" fmla="*/ 196 h 878"/>
                <a:gd name="T6" fmla="*/ 881 w 913"/>
                <a:gd name="T7" fmla="*/ 239 h 878"/>
                <a:gd name="T8" fmla="*/ 84 w 913"/>
                <a:gd name="T9" fmla="*/ 845 h 878"/>
                <a:gd name="T10" fmla="*/ 0 w 913"/>
                <a:gd name="T11" fmla="*/ 878 h 878"/>
                <a:gd name="T12" fmla="*/ 37 w 913"/>
                <a:gd name="T13" fmla="*/ 0 h 878"/>
              </a:gdLst>
              <a:ahLst/>
              <a:cxnLst>
                <a:cxn ang="0">
                  <a:pos x="T0" y="T1"/>
                </a:cxn>
                <a:cxn ang="0">
                  <a:pos x="T2" y="T3"/>
                </a:cxn>
                <a:cxn ang="0">
                  <a:pos x="T4" y="T5"/>
                </a:cxn>
                <a:cxn ang="0">
                  <a:pos x="T6" y="T7"/>
                </a:cxn>
                <a:cxn ang="0">
                  <a:pos x="T8" y="T9"/>
                </a:cxn>
                <a:cxn ang="0">
                  <a:pos x="T10" y="T11"/>
                </a:cxn>
                <a:cxn ang="0">
                  <a:pos x="T12" y="T13"/>
                </a:cxn>
              </a:cxnLst>
              <a:rect l="0" t="0" r="r" b="b"/>
              <a:pathLst>
                <a:path w="913" h="878">
                  <a:moveTo>
                    <a:pt x="37" y="0"/>
                  </a:moveTo>
                  <a:cubicBezTo>
                    <a:pt x="913" y="100"/>
                    <a:pt x="913" y="100"/>
                    <a:pt x="913" y="100"/>
                  </a:cubicBezTo>
                  <a:cubicBezTo>
                    <a:pt x="904" y="196"/>
                    <a:pt x="904" y="196"/>
                    <a:pt x="904" y="196"/>
                  </a:cubicBezTo>
                  <a:cubicBezTo>
                    <a:pt x="903" y="213"/>
                    <a:pt x="894" y="228"/>
                    <a:pt x="881" y="239"/>
                  </a:cubicBezTo>
                  <a:cubicBezTo>
                    <a:pt x="84" y="845"/>
                    <a:pt x="84" y="845"/>
                    <a:pt x="84" y="845"/>
                  </a:cubicBezTo>
                  <a:cubicBezTo>
                    <a:pt x="59" y="863"/>
                    <a:pt x="30" y="875"/>
                    <a:pt x="0" y="878"/>
                  </a:cubicBezTo>
                  <a:cubicBezTo>
                    <a:pt x="37" y="0"/>
                    <a:pt x="37" y="0"/>
                    <a:pt x="37" y="0"/>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4" name="Freeform 9">
              <a:extLst>
                <a:ext uri="{FF2B5EF4-FFF2-40B4-BE49-F238E27FC236}">
                  <a16:creationId xmlns:a16="http://schemas.microsoft.com/office/drawing/2014/main" id="{1634AA7A-81CF-4DAC-831C-222780E70246}"/>
                </a:ext>
              </a:extLst>
            </p:cNvPr>
            <p:cNvSpPr>
              <a:spLocks/>
            </p:cNvSpPr>
            <p:nvPr/>
          </p:nvSpPr>
          <p:spPr bwMode="auto">
            <a:xfrm>
              <a:off x="10061832" y="1857079"/>
              <a:ext cx="1673781" cy="811352"/>
            </a:xfrm>
            <a:custGeom>
              <a:avLst/>
              <a:gdLst>
                <a:gd name="T0" fmla="*/ 1905 w 1934"/>
                <a:gd name="T1" fmla="*/ 239 h 939"/>
                <a:gd name="T2" fmla="*/ 1747 w 1934"/>
                <a:gd name="T3" fmla="*/ 202 h 939"/>
                <a:gd name="T4" fmla="*/ 1748 w 1934"/>
                <a:gd name="T5" fmla="*/ 202 h 939"/>
                <a:gd name="T6" fmla="*/ 895 w 1934"/>
                <a:gd name="T7" fmla="*/ 0 h 939"/>
                <a:gd name="T8" fmla="*/ 0 w 1934"/>
                <a:gd name="T9" fmla="*/ 699 h 939"/>
                <a:gd name="T10" fmla="*/ 185 w 1934"/>
                <a:gd name="T11" fmla="*/ 743 h 939"/>
                <a:gd name="T12" fmla="*/ 184 w 1934"/>
                <a:gd name="T13" fmla="*/ 743 h 939"/>
                <a:gd name="T14" fmla="*/ 967 w 1934"/>
                <a:gd name="T15" fmla="*/ 928 h 939"/>
                <a:gd name="T16" fmla="*/ 1093 w 1934"/>
                <a:gd name="T17" fmla="*/ 902 h 939"/>
                <a:gd name="T18" fmla="*/ 1916 w 1934"/>
                <a:gd name="T19" fmla="*/ 287 h 939"/>
                <a:gd name="T20" fmla="*/ 1905 w 1934"/>
                <a:gd name="T21" fmla="*/ 2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4" h="939">
                  <a:moveTo>
                    <a:pt x="1905" y="239"/>
                  </a:moveTo>
                  <a:cubicBezTo>
                    <a:pt x="1747" y="202"/>
                    <a:pt x="1747" y="202"/>
                    <a:pt x="1747" y="202"/>
                  </a:cubicBezTo>
                  <a:cubicBezTo>
                    <a:pt x="1748" y="202"/>
                    <a:pt x="1748" y="202"/>
                    <a:pt x="1748" y="202"/>
                  </a:cubicBezTo>
                  <a:cubicBezTo>
                    <a:pt x="895" y="0"/>
                    <a:pt x="895" y="0"/>
                    <a:pt x="895" y="0"/>
                  </a:cubicBezTo>
                  <a:cubicBezTo>
                    <a:pt x="0" y="699"/>
                    <a:pt x="0" y="699"/>
                    <a:pt x="0" y="699"/>
                  </a:cubicBezTo>
                  <a:cubicBezTo>
                    <a:pt x="185" y="743"/>
                    <a:pt x="185" y="743"/>
                    <a:pt x="185" y="743"/>
                  </a:cubicBezTo>
                  <a:cubicBezTo>
                    <a:pt x="184" y="743"/>
                    <a:pt x="184" y="743"/>
                    <a:pt x="184" y="743"/>
                  </a:cubicBezTo>
                  <a:cubicBezTo>
                    <a:pt x="967" y="928"/>
                    <a:pt x="967" y="928"/>
                    <a:pt x="967" y="928"/>
                  </a:cubicBezTo>
                  <a:cubicBezTo>
                    <a:pt x="1011" y="939"/>
                    <a:pt x="1058" y="929"/>
                    <a:pt x="1093" y="902"/>
                  </a:cubicBezTo>
                  <a:cubicBezTo>
                    <a:pt x="1916" y="287"/>
                    <a:pt x="1916" y="287"/>
                    <a:pt x="1916" y="287"/>
                  </a:cubicBezTo>
                  <a:cubicBezTo>
                    <a:pt x="1934" y="273"/>
                    <a:pt x="1928" y="245"/>
                    <a:pt x="1905" y="239"/>
                  </a:cubicBezTo>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5" name="Freeform 10">
              <a:extLst>
                <a:ext uri="{FF2B5EF4-FFF2-40B4-BE49-F238E27FC236}">
                  <a16:creationId xmlns:a16="http://schemas.microsoft.com/office/drawing/2014/main" id="{1C1574A9-3E56-40EA-AA46-A781BBFBACFA}"/>
                </a:ext>
              </a:extLst>
            </p:cNvPr>
            <p:cNvSpPr>
              <a:spLocks/>
            </p:cNvSpPr>
            <p:nvPr/>
          </p:nvSpPr>
          <p:spPr bwMode="auto">
            <a:xfrm>
              <a:off x="10101123" y="1823681"/>
              <a:ext cx="1583412" cy="813316"/>
            </a:xfrm>
            <a:custGeom>
              <a:avLst/>
              <a:gdLst>
                <a:gd name="T0" fmla="*/ 1828 w 1828"/>
                <a:gd name="T1" fmla="*/ 110 h 939"/>
                <a:gd name="T2" fmla="*/ 1702 w 1828"/>
                <a:gd name="T3" fmla="*/ 202 h 939"/>
                <a:gd name="T4" fmla="*/ 1703 w 1828"/>
                <a:gd name="T5" fmla="*/ 202 h 939"/>
                <a:gd name="T6" fmla="*/ 850 w 1828"/>
                <a:gd name="T7" fmla="*/ 0 h 939"/>
                <a:gd name="T8" fmla="*/ 5 w 1828"/>
                <a:gd name="T9" fmla="*/ 502 h 939"/>
                <a:gd name="T10" fmla="*/ 0 w 1828"/>
                <a:gd name="T11" fmla="*/ 710 h 939"/>
                <a:gd name="T12" fmla="*/ 140 w 1828"/>
                <a:gd name="T13" fmla="*/ 743 h 939"/>
                <a:gd name="T14" fmla="*/ 139 w 1828"/>
                <a:gd name="T15" fmla="*/ 743 h 939"/>
                <a:gd name="T16" fmla="*/ 922 w 1828"/>
                <a:gd name="T17" fmla="*/ 928 h 939"/>
                <a:gd name="T18" fmla="*/ 1048 w 1828"/>
                <a:gd name="T19" fmla="*/ 903 h 939"/>
                <a:gd name="T20" fmla="*/ 1814 w 1828"/>
                <a:gd name="T21" fmla="*/ 330 h 939"/>
                <a:gd name="T22" fmla="*/ 1828 w 1828"/>
                <a:gd name="T23" fmla="*/ 11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8" h="939">
                  <a:moveTo>
                    <a:pt x="1828" y="110"/>
                  </a:moveTo>
                  <a:cubicBezTo>
                    <a:pt x="1702" y="202"/>
                    <a:pt x="1702" y="202"/>
                    <a:pt x="1702" y="202"/>
                  </a:cubicBezTo>
                  <a:cubicBezTo>
                    <a:pt x="1703" y="202"/>
                    <a:pt x="1703" y="202"/>
                    <a:pt x="1703" y="202"/>
                  </a:cubicBezTo>
                  <a:cubicBezTo>
                    <a:pt x="850" y="0"/>
                    <a:pt x="850" y="0"/>
                    <a:pt x="850" y="0"/>
                  </a:cubicBezTo>
                  <a:cubicBezTo>
                    <a:pt x="5" y="502"/>
                    <a:pt x="5" y="502"/>
                    <a:pt x="5" y="502"/>
                  </a:cubicBezTo>
                  <a:cubicBezTo>
                    <a:pt x="0" y="710"/>
                    <a:pt x="0" y="710"/>
                    <a:pt x="0" y="710"/>
                  </a:cubicBezTo>
                  <a:cubicBezTo>
                    <a:pt x="140" y="743"/>
                    <a:pt x="140" y="743"/>
                    <a:pt x="140" y="743"/>
                  </a:cubicBezTo>
                  <a:cubicBezTo>
                    <a:pt x="139" y="743"/>
                    <a:pt x="139" y="743"/>
                    <a:pt x="139" y="743"/>
                  </a:cubicBezTo>
                  <a:cubicBezTo>
                    <a:pt x="922" y="928"/>
                    <a:pt x="922" y="928"/>
                    <a:pt x="922" y="928"/>
                  </a:cubicBezTo>
                  <a:cubicBezTo>
                    <a:pt x="966" y="939"/>
                    <a:pt x="1013" y="929"/>
                    <a:pt x="1048" y="903"/>
                  </a:cubicBezTo>
                  <a:cubicBezTo>
                    <a:pt x="1814" y="330"/>
                    <a:pt x="1814" y="330"/>
                    <a:pt x="1814" y="330"/>
                  </a:cubicBezTo>
                  <a:cubicBezTo>
                    <a:pt x="1828" y="110"/>
                    <a:pt x="1828" y="110"/>
                    <a:pt x="1828" y="1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6" name="Freeform 11">
              <a:extLst>
                <a:ext uri="{FF2B5EF4-FFF2-40B4-BE49-F238E27FC236}">
                  <a16:creationId xmlns:a16="http://schemas.microsoft.com/office/drawing/2014/main" id="{74AE2B49-3BF8-4EBF-9274-8F9D686AD48C}"/>
                </a:ext>
              </a:extLst>
            </p:cNvPr>
            <p:cNvSpPr>
              <a:spLocks/>
            </p:cNvSpPr>
            <p:nvPr/>
          </p:nvSpPr>
          <p:spPr bwMode="auto">
            <a:xfrm>
              <a:off x="10943908" y="1917979"/>
              <a:ext cx="740629" cy="711160"/>
            </a:xfrm>
            <a:custGeom>
              <a:avLst/>
              <a:gdLst>
                <a:gd name="T0" fmla="*/ 856 w 856"/>
                <a:gd name="T1" fmla="*/ 0 h 822"/>
                <a:gd name="T2" fmla="*/ 730 w 856"/>
                <a:gd name="T3" fmla="*/ 92 h 822"/>
                <a:gd name="T4" fmla="*/ 731 w 856"/>
                <a:gd name="T5" fmla="*/ 92 h 822"/>
                <a:gd name="T6" fmla="*/ 42 w 856"/>
                <a:gd name="T7" fmla="*/ 7 h 822"/>
                <a:gd name="T8" fmla="*/ 0 w 856"/>
                <a:gd name="T9" fmla="*/ 822 h 822"/>
                <a:gd name="T10" fmla="*/ 76 w 856"/>
                <a:gd name="T11" fmla="*/ 793 h 822"/>
                <a:gd name="T12" fmla="*/ 842 w 856"/>
                <a:gd name="T13" fmla="*/ 220 h 822"/>
                <a:gd name="T14" fmla="*/ 856 w 856"/>
                <a:gd name="T15" fmla="*/ 0 h 8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6" h="822">
                  <a:moveTo>
                    <a:pt x="856" y="0"/>
                  </a:moveTo>
                  <a:cubicBezTo>
                    <a:pt x="730" y="92"/>
                    <a:pt x="730" y="92"/>
                    <a:pt x="730" y="92"/>
                  </a:cubicBezTo>
                  <a:cubicBezTo>
                    <a:pt x="731" y="92"/>
                    <a:pt x="731" y="92"/>
                    <a:pt x="731" y="92"/>
                  </a:cubicBezTo>
                  <a:cubicBezTo>
                    <a:pt x="42" y="7"/>
                    <a:pt x="42" y="7"/>
                    <a:pt x="42" y="7"/>
                  </a:cubicBezTo>
                  <a:cubicBezTo>
                    <a:pt x="0" y="822"/>
                    <a:pt x="0" y="822"/>
                    <a:pt x="0" y="822"/>
                  </a:cubicBezTo>
                  <a:cubicBezTo>
                    <a:pt x="27" y="819"/>
                    <a:pt x="54" y="809"/>
                    <a:pt x="76" y="793"/>
                  </a:cubicBezTo>
                  <a:cubicBezTo>
                    <a:pt x="842" y="220"/>
                    <a:pt x="842" y="220"/>
                    <a:pt x="842" y="220"/>
                  </a:cubicBezTo>
                  <a:cubicBezTo>
                    <a:pt x="856" y="0"/>
                    <a:pt x="856" y="0"/>
                    <a:pt x="856" y="0"/>
                  </a:cubicBezTo>
                </a:path>
              </a:pathLst>
            </a:custGeom>
            <a:solidFill>
              <a:srgbClr val="E1E9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7" name="Shape2_20230324_132529">
              <a:extLst>
                <a:ext uri="{FF2B5EF4-FFF2-40B4-BE49-F238E27FC236}">
                  <a16:creationId xmlns:a16="http://schemas.microsoft.com/office/drawing/2014/main" id="{164AFD8A-8DE0-4E4A-A415-A5210A505298}"/>
                </a:ext>
              </a:extLst>
            </p:cNvPr>
            <p:cNvSpPr>
              <a:spLocks/>
            </p:cNvSpPr>
            <p:nvPr/>
          </p:nvSpPr>
          <p:spPr bwMode="auto">
            <a:xfrm>
              <a:off x="10061832" y="2189084"/>
              <a:ext cx="84475" cy="353616"/>
            </a:xfrm>
            <a:custGeom>
              <a:avLst/>
              <a:gdLst>
                <a:gd name="T0" fmla="*/ 39 w 43"/>
                <a:gd name="T1" fmla="*/ 180 h 180"/>
                <a:gd name="T2" fmla="*/ 0 w 43"/>
                <a:gd name="T3" fmla="*/ 153 h 180"/>
                <a:gd name="T4" fmla="*/ 4 w 43"/>
                <a:gd name="T5" fmla="*/ 0 h 180"/>
                <a:gd name="T6" fmla="*/ 43 w 43"/>
                <a:gd name="T7" fmla="*/ 9 h 180"/>
                <a:gd name="T8" fmla="*/ 39 w 43"/>
                <a:gd name="T9" fmla="*/ 180 h 180"/>
              </a:gdLst>
              <a:ahLst/>
              <a:cxnLst>
                <a:cxn ang="0">
                  <a:pos x="T0" y="T1"/>
                </a:cxn>
                <a:cxn ang="0">
                  <a:pos x="T2" y="T3"/>
                </a:cxn>
                <a:cxn ang="0">
                  <a:pos x="T4" y="T5"/>
                </a:cxn>
                <a:cxn ang="0">
                  <a:pos x="T6" y="T7"/>
                </a:cxn>
                <a:cxn ang="0">
                  <a:pos x="T8" y="T9"/>
                </a:cxn>
              </a:cxnLst>
              <a:rect l="0" t="0" r="r" b="b"/>
              <a:pathLst>
                <a:path w="43" h="180">
                  <a:moveTo>
                    <a:pt x="39" y="180"/>
                  </a:moveTo>
                  <a:lnTo>
                    <a:pt x="0" y="153"/>
                  </a:lnTo>
                  <a:lnTo>
                    <a:pt x="4" y="0"/>
                  </a:lnTo>
                  <a:lnTo>
                    <a:pt x="43" y="9"/>
                  </a:lnTo>
                  <a:lnTo>
                    <a:pt x="39" y="18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8" name="Shape3_20230324_132529">
              <a:extLst>
                <a:ext uri="{FF2B5EF4-FFF2-40B4-BE49-F238E27FC236}">
                  <a16:creationId xmlns:a16="http://schemas.microsoft.com/office/drawing/2014/main" id="{C729DCBC-EFDA-4464-A6AA-14D8872DD7EE}"/>
                </a:ext>
              </a:extLst>
            </p:cNvPr>
            <p:cNvSpPr>
              <a:spLocks/>
            </p:cNvSpPr>
            <p:nvPr/>
          </p:nvSpPr>
          <p:spPr bwMode="auto">
            <a:xfrm>
              <a:off x="10081478" y="1749029"/>
              <a:ext cx="1636455" cy="770096"/>
            </a:xfrm>
            <a:custGeom>
              <a:avLst/>
              <a:gdLst>
                <a:gd name="T0" fmla="*/ 946 w 1892"/>
                <a:gd name="T1" fmla="*/ 881 h 889"/>
                <a:gd name="T2" fmla="*/ 0 w 1892"/>
                <a:gd name="T3" fmla="*/ 660 h 889"/>
                <a:gd name="T4" fmla="*/ 16 w 1892"/>
                <a:gd name="T5" fmla="*/ 516 h 889"/>
                <a:gd name="T6" fmla="*/ 1074 w 1892"/>
                <a:gd name="T7" fmla="*/ 0 h 889"/>
                <a:gd name="T8" fmla="*/ 1892 w 1892"/>
                <a:gd name="T9" fmla="*/ 108 h 889"/>
                <a:gd name="T10" fmla="*/ 1885 w 1892"/>
                <a:gd name="T11" fmla="*/ 188 h 889"/>
                <a:gd name="T12" fmla="*/ 1855 w 1892"/>
                <a:gd name="T13" fmla="*/ 242 h 889"/>
                <a:gd name="T14" fmla="*/ 1048 w 1892"/>
                <a:gd name="T15" fmla="*/ 860 h 889"/>
                <a:gd name="T16" fmla="*/ 946 w 1892"/>
                <a:gd name="T17" fmla="*/ 881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889">
                  <a:moveTo>
                    <a:pt x="946" y="881"/>
                  </a:moveTo>
                  <a:cubicBezTo>
                    <a:pt x="0" y="660"/>
                    <a:pt x="0" y="660"/>
                    <a:pt x="0" y="660"/>
                  </a:cubicBezTo>
                  <a:cubicBezTo>
                    <a:pt x="16" y="516"/>
                    <a:pt x="16" y="516"/>
                    <a:pt x="16" y="516"/>
                  </a:cubicBezTo>
                  <a:cubicBezTo>
                    <a:pt x="1074" y="0"/>
                    <a:pt x="1074" y="0"/>
                    <a:pt x="1074" y="0"/>
                  </a:cubicBezTo>
                  <a:cubicBezTo>
                    <a:pt x="1892" y="108"/>
                    <a:pt x="1892" y="108"/>
                    <a:pt x="1892" y="108"/>
                  </a:cubicBezTo>
                  <a:cubicBezTo>
                    <a:pt x="1885" y="188"/>
                    <a:pt x="1885" y="188"/>
                    <a:pt x="1885" y="188"/>
                  </a:cubicBezTo>
                  <a:cubicBezTo>
                    <a:pt x="1883" y="209"/>
                    <a:pt x="1872" y="229"/>
                    <a:pt x="1855" y="242"/>
                  </a:cubicBezTo>
                  <a:cubicBezTo>
                    <a:pt x="1048" y="860"/>
                    <a:pt x="1048" y="860"/>
                    <a:pt x="1048" y="860"/>
                  </a:cubicBezTo>
                  <a:cubicBezTo>
                    <a:pt x="1019" y="882"/>
                    <a:pt x="982" y="889"/>
                    <a:pt x="946" y="881"/>
                  </a:cubicBezTo>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9" name="Freeform 14">
              <a:extLst>
                <a:ext uri="{FF2B5EF4-FFF2-40B4-BE49-F238E27FC236}">
                  <a16:creationId xmlns:a16="http://schemas.microsoft.com/office/drawing/2014/main" id="{577FF4C9-0763-4A63-B31B-171BF03C13F5}"/>
                </a:ext>
              </a:extLst>
            </p:cNvPr>
            <p:cNvSpPr>
              <a:spLocks/>
            </p:cNvSpPr>
            <p:nvPr/>
          </p:nvSpPr>
          <p:spPr bwMode="auto">
            <a:xfrm>
              <a:off x="10949801" y="1749029"/>
              <a:ext cx="768132" cy="762238"/>
            </a:xfrm>
            <a:custGeom>
              <a:avLst/>
              <a:gdLst>
                <a:gd name="T0" fmla="*/ 71 w 889"/>
                <a:gd name="T1" fmla="*/ 0 h 881"/>
                <a:gd name="T2" fmla="*/ 889 w 889"/>
                <a:gd name="T3" fmla="*/ 108 h 881"/>
                <a:gd name="T4" fmla="*/ 882 w 889"/>
                <a:gd name="T5" fmla="*/ 188 h 881"/>
                <a:gd name="T6" fmla="*/ 852 w 889"/>
                <a:gd name="T7" fmla="*/ 242 h 881"/>
                <a:gd name="T8" fmla="*/ 45 w 889"/>
                <a:gd name="T9" fmla="*/ 860 h 881"/>
                <a:gd name="T10" fmla="*/ 0 w 889"/>
                <a:gd name="T11" fmla="*/ 881 h 881"/>
                <a:gd name="T12" fmla="*/ 71 w 889"/>
                <a:gd name="T13" fmla="*/ 0 h 881"/>
              </a:gdLst>
              <a:ahLst/>
              <a:cxnLst>
                <a:cxn ang="0">
                  <a:pos x="T0" y="T1"/>
                </a:cxn>
                <a:cxn ang="0">
                  <a:pos x="T2" y="T3"/>
                </a:cxn>
                <a:cxn ang="0">
                  <a:pos x="T4" y="T5"/>
                </a:cxn>
                <a:cxn ang="0">
                  <a:pos x="T6" y="T7"/>
                </a:cxn>
                <a:cxn ang="0">
                  <a:pos x="T8" y="T9"/>
                </a:cxn>
                <a:cxn ang="0">
                  <a:pos x="T10" y="T11"/>
                </a:cxn>
                <a:cxn ang="0">
                  <a:pos x="T12" y="T13"/>
                </a:cxn>
              </a:cxnLst>
              <a:rect l="0" t="0" r="r" b="b"/>
              <a:pathLst>
                <a:path w="889" h="881">
                  <a:moveTo>
                    <a:pt x="71" y="0"/>
                  </a:moveTo>
                  <a:cubicBezTo>
                    <a:pt x="889" y="108"/>
                    <a:pt x="889" y="108"/>
                    <a:pt x="889" y="108"/>
                  </a:cubicBezTo>
                  <a:cubicBezTo>
                    <a:pt x="882" y="188"/>
                    <a:pt x="882" y="188"/>
                    <a:pt x="882" y="188"/>
                  </a:cubicBezTo>
                  <a:cubicBezTo>
                    <a:pt x="880" y="209"/>
                    <a:pt x="869" y="229"/>
                    <a:pt x="852" y="242"/>
                  </a:cubicBezTo>
                  <a:cubicBezTo>
                    <a:pt x="45" y="860"/>
                    <a:pt x="45" y="860"/>
                    <a:pt x="45" y="860"/>
                  </a:cubicBezTo>
                  <a:cubicBezTo>
                    <a:pt x="31" y="870"/>
                    <a:pt x="16" y="877"/>
                    <a:pt x="0" y="881"/>
                  </a:cubicBezTo>
                  <a:cubicBezTo>
                    <a:pt x="71" y="0"/>
                    <a:pt x="71" y="0"/>
                    <a:pt x="71" y="0"/>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43" name="Shape0_20230324_132350">
              <a:extLst>
                <a:ext uri="{FF2B5EF4-FFF2-40B4-BE49-F238E27FC236}">
                  <a16:creationId xmlns:a16="http://schemas.microsoft.com/office/drawing/2014/main" id="{CF08A35B-103E-4F88-8BE9-C53FFBE93968}"/>
                </a:ext>
              </a:extLst>
            </p:cNvPr>
            <p:cNvSpPr>
              <a:spLocks/>
            </p:cNvSpPr>
            <p:nvPr/>
          </p:nvSpPr>
          <p:spPr bwMode="auto">
            <a:xfrm>
              <a:off x="10059868" y="1611512"/>
              <a:ext cx="1665923" cy="809387"/>
            </a:xfrm>
            <a:custGeom>
              <a:avLst/>
              <a:gdLst>
                <a:gd name="T0" fmla="*/ 1893 w 1925"/>
                <a:gd name="T1" fmla="*/ 234 h 935"/>
                <a:gd name="T2" fmla="*/ 941 w 1925"/>
                <a:gd name="T3" fmla="*/ 8 h 935"/>
                <a:gd name="T4" fmla="*/ 844 w 1925"/>
                <a:gd name="T5" fmla="*/ 28 h 935"/>
                <a:gd name="T6" fmla="*/ 25 w 1925"/>
                <a:gd name="T7" fmla="*/ 641 h 935"/>
                <a:gd name="T8" fmla="*/ 39 w 1925"/>
                <a:gd name="T9" fmla="*/ 705 h 935"/>
                <a:gd name="T10" fmla="*/ 177 w 1925"/>
                <a:gd name="T11" fmla="*/ 738 h 935"/>
                <a:gd name="T12" fmla="*/ 971 w 1925"/>
                <a:gd name="T13" fmla="*/ 926 h 935"/>
                <a:gd name="T14" fmla="*/ 1076 w 1925"/>
                <a:gd name="T15" fmla="*/ 905 h 935"/>
                <a:gd name="T16" fmla="*/ 1905 w 1925"/>
                <a:gd name="T17" fmla="*/ 284 h 935"/>
                <a:gd name="T18" fmla="*/ 1893 w 1925"/>
                <a:gd name="T19" fmla="*/ 23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5" h="935">
                  <a:moveTo>
                    <a:pt x="1893" y="234"/>
                  </a:moveTo>
                  <a:cubicBezTo>
                    <a:pt x="941" y="8"/>
                    <a:pt x="941" y="8"/>
                    <a:pt x="941" y="8"/>
                  </a:cubicBezTo>
                  <a:cubicBezTo>
                    <a:pt x="907" y="0"/>
                    <a:pt x="871" y="7"/>
                    <a:pt x="844" y="28"/>
                  </a:cubicBezTo>
                  <a:cubicBezTo>
                    <a:pt x="25" y="641"/>
                    <a:pt x="25" y="641"/>
                    <a:pt x="25" y="641"/>
                  </a:cubicBezTo>
                  <a:cubicBezTo>
                    <a:pt x="0" y="660"/>
                    <a:pt x="8" y="698"/>
                    <a:pt x="39" y="705"/>
                  </a:cubicBezTo>
                  <a:cubicBezTo>
                    <a:pt x="177" y="738"/>
                    <a:pt x="177" y="738"/>
                    <a:pt x="177" y="738"/>
                  </a:cubicBezTo>
                  <a:cubicBezTo>
                    <a:pt x="971" y="926"/>
                    <a:pt x="971" y="926"/>
                    <a:pt x="971" y="926"/>
                  </a:cubicBezTo>
                  <a:cubicBezTo>
                    <a:pt x="1008" y="935"/>
                    <a:pt x="1046" y="927"/>
                    <a:pt x="1076" y="905"/>
                  </a:cubicBezTo>
                  <a:cubicBezTo>
                    <a:pt x="1905" y="284"/>
                    <a:pt x="1905" y="284"/>
                    <a:pt x="1905" y="284"/>
                  </a:cubicBezTo>
                  <a:cubicBezTo>
                    <a:pt x="1925" y="269"/>
                    <a:pt x="1918" y="239"/>
                    <a:pt x="1893" y="234"/>
                  </a:cubicBezTo>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46" name="Freeform 21">
              <a:extLst>
                <a:ext uri="{FF2B5EF4-FFF2-40B4-BE49-F238E27FC236}">
                  <a16:creationId xmlns:a16="http://schemas.microsoft.com/office/drawing/2014/main" id="{33CEC07D-4155-4799-A1F4-B7FA13F5B755}"/>
                </a:ext>
              </a:extLst>
            </p:cNvPr>
            <p:cNvSpPr>
              <a:spLocks/>
            </p:cNvSpPr>
            <p:nvPr/>
          </p:nvSpPr>
          <p:spPr bwMode="auto">
            <a:xfrm>
              <a:off x="10545107" y="1817788"/>
              <a:ext cx="640437" cy="345757"/>
            </a:xfrm>
            <a:custGeom>
              <a:avLst/>
              <a:gdLst>
                <a:gd name="T0" fmla="*/ 23 w 739"/>
                <a:gd name="T1" fmla="*/ 159 h 399"/>
                <a:gd name="T2" fmla="*/ 23 w 739"/>
                <a:gd name="T3" fmla="*/ 159 h 399"/>
                <a:gd name="T4" fmla="*/ 23 w 739"/>
                <a:gd name="T5" fmla="*/ 159 h 399"/>
                <a:gd name="T6" fmla="*/ 34 w 739"/>
                <a:gd name="T7" fmla="*/ 138 h 399"/>
                <a:gd name="T8" fmla="*/ 66 w 739"/>
                <a:gd name="T9" fmla="*/ 78 h 399"/>
                <a:gd name="T10" fmla="*/ 101 w 739"/>
                <a:gd name="T11" fmla="*/ 79 h 399"/>
                <a:gd name="T12" fmla="*/ 117 w 739"/>
                <a:gd name="T13" fmla="*/ 69 h 399"/>
                <a:gd name="T14" fmla="*/ 614 w 739"/>
                <a:gd name="T15" fmla="*/ 73 h 399"/>
                <a:gd name="T16" fmla="*/ 632 w 739"/>
                <a:gd name="T17" fmla="*/ 84 h 399"/>
                <a:gd name="T18" fmla="*/ 665 w 739"/>
                <a:gd name="T19" fmla="*/ 84 h 399"/>
                <a:gd name="T20" fmla="*/ 703 w 739"/>
                <a:gd name="T21" fmla="*/ 150 h 399"/>
                <a:gd name="T22" fmla="*/ 704 w 739"/>
                <a:gd name="T23" fmla="*/ 152 h 399"/>
                <a:gd name="T24" fmla="*/ 704 w 739"/>
                <a:gd name="T25" fmla="*/ 153 h 399"/>
                <a:gd name="T26" fmla="*/ 704 w 739"/>
                <a:gd name="T27" fmla="*/ 153 h 399"/>
                <a:gd name="T28" fmla="*/ 617 w 739"/>
                <a:gd name="T29" fmla="*/ 330 h 399"/>
                <a:gd name="T30" fmla="*/ 121 w 739"/>
                <a:gd name="T31" fmla="*/ 326 h 399"/>
                <a:gd name="T32" fmla="*/ 23 w 739"/>
                <a:gd name="T33"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9" h="399">
                  <a:moveTo>
                    <a:pt x="23" y="159"/>
                  </a:moveTo>
                  <a:cubicBezTo>
                    <a:pt x="23" y="159"/>
                    <a:pt x="23" y="159"/>
                    <a:pt x="23" y="159"/>
                  </a:cubicBezTo>
                  <a:cubicBezTo>
                    <a:pt x="23" y="159"/>
                    <a:pt x="23" y="159"/>
                    <a:pt x="23" y="159"/>
                  </a:cubicBezTo>
                  <a:cubicBezTo>
                    <a:pt x="26" y="152"/>
                    <a:pt x="30" y="145"/>
                    <a:pt x="34" y="138"/>
                  </a:cubicBezTo>
                  <a:cubicBezTo>
                    <a:pt x="66" y="78"/>
                    <a:pt x="66" y="78"/>
                    <a:pt x="66" y="78"/>
                  </a:cubicBezTo>
                  <a:cubicBezTo>
                    <a:pt x="101" y="79"/>
                    <a:pt x="101" y="79"/>
                    <a:pt x="101" y="79"/>
                  </a:cubicBezTo>
                  <a:cubicBezTo>
                    <a:pt x="106" y="75"/>
                    <a:pt x="111" y="72"/>
                    <a:pt x="117" y="69"/>
                  </a:cubicBezTo>
                  <a:cubicBezTo>
                    <a:pt x="253" y="0"/>
                    <a:pt x="476" y="1"/>
                    <a:pt x="614" y="73"/>
                  </a:cubicBezTo>
                  <a:cubicBezTo>
                    <a:pt x="620" y="77"/>
                    <a:pt x="626" y="80"/>
                    <a:pt x="632" y="84"/>
                  </a:cubicBezTo>
                  <a:cubicBezTo>
                    <a:pt x="665" y="84"/>
                    <a:pt x="665" y="84"/>
                    <a:pt x="665" y="84"/>
                  </a:cubicBezTo>
                  <a:cubicBezTo>
                    <a:pt x="703" y="150"/>
                    <a:pt x="703" y="150"/>
                    <a:pt x="703" y="150"/>
                  </a:cubicBezTo>
                  <a:cubicBezTo>
                    <a:pt x="703" y="151"/>
                    <a:pt x="704" y="151"/>
                    <a:pt x="704" y="152"/>
                  </a:cubicBezTo>
                  <a:cubicBezTo>
                    <a:pt x="704" y="153"/>
                    <a:pt x="704" y="153"/>
                    <a:pt x="704" y="153"/>
                  </a:cubicBezTo>
                  <a:cubicBezTo>
                    <a:pt x="704" y="153"/>
                    <a:pt x="704" y="153"/>
                    <a:pt x="704" y="153"/>
                  </a:cubicBezTo>
                  <a:cubicBezTo>
                    <a:pt x="739" y="214"/>
                    <a:pt x="710" y="282"/>
                    <a:pt x="617" y="330"/>
                  </a:cubicBezTo>
                  <a:cubicBezTo>
                    <a:pt x="481" y="399"/>
                    <a:pt x="259" y="398"/>
                    <a:pt x="121" y="326"/>
                  </a:cubicBezTo>
                  <a:cubicBezTo>
                    <a:pt x="33" y="280"/>
                    <a:pt x="0" y="217"/>
                    <a:pt x="23" y="159"/>
                  </a:cubicBezTo>
                  <a:close/>
                </a:path>
              </a:pathLst>
            </a:custGeom>
            <a:solidFill>
              <a:srgbClr val="3A5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47" name="Shape1_20230324_132519">
              <a:extLst>
                <a:ext uri="{FF2B5EF4-FFF2-40B4-BE49-F238E27FC236}">
                  <a16:creationId xmlns:a16="http://schemas.microsoft.com/office/drawing/2014/main" id="{B0C4C0BB-7835-4F2C-873D-89272DDD00CC}"/>
                </a:ext>
              </a:extLst>
            </p:cNvPr>
            <p:cNvSpPr>
              <a:spLocks/>
            </p:cNvSpPr>
            <p:nvPr/>
          </p:nvSpPr>
          <p:spPr bwMode="auto">
            <a:xfrm>
              <a:off x="10545107" y="1862972"/>
              <a:ext cx="449878" cy="282892"/>
            </a:xfrm>
            <a:custGeom>
              <a:avLst/>
              <a:gdLst>
                <a:gd name="T0" fmla="*/ 23 w 518"/>
                <a:gd name="T1" fmla="*/ 107 h 328"/>
                <a:gd name="T2" fmla="*/ 23 w 518"/>
                <a:gd name="T3" fmla="*/ 107 h 328"/>
                <a:gd name="T4" fmla="*/ 23 w 518"/>
                <a:gd name="T5" fmla="*/ 107 h 328"/>
                <a:gd name="T6" fmla="*/ 34 w 518"/>
                <a:gd name="T7" fmla="*/ 86 h 328"/>
                <a:gd name="T8" fmla="*/ 66 w 518"/>
                <a:gd name="T9" fmla="*/ 26 h 328"/>
                <a:gd name="T10" fmla="*/ 101 w 518"/>
                <a:gd name="T11" fmla="*/ 27 h 328"/>
                <a:gd name="T12" fmla="*/ 117 w 518"/>
                <a:gd name="T13" fmla="*/ 17 h 328"/>
                <a:gd name="T14" fmla="*/ 156 w 518"/>
                <a:gd name="T15" fmla="*/ 0 h 328"/>
                <a:gd name="T16" fmla="*/ 168 w 518"/>
                <a:gd name="T17" fmla="*/ 60 h 328"/>
                <a:gd name="T18" fmla="*/ 351 w 518"/>
                <a:gd name="T19" fmla="*/ 328 h 328"/>
                <a:gd name="T20" fmla="*/ 121 w 518"/>
                <a:gd name="T21" fmla="*/ 274 h 328"/>
                <a:gd name="T22" fmla="*/ 23 w 518"/>
                <a:gd name="T23" fmla="*/ 10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8" h="328">
                  <a:moveTo>
                    <a:pt x="23" y="107"/>
                  </a:moveTo>
                  <a:cubicBezTo>
                    <a:pt x="23" y="107"/>
                    <a:pt x="23" y="107"/>
                    <a:pt x="23" y="107"/>
                  </a:cubicBezTo>
                  <a:cubicBezTo>
                    <a:pt x="23" y="107"/>
                    <a:pt x="23" y="107"/>
                    <a:pt x="23" y="107"/>
                  </a:cubicBezTo>
                  <a:cubicBezTo>
                    <a:pt x="26" y="100"/>
                    <a:pt x="30" y="93"/>
                    <a:pt x="34" y="86"/>
                  </a:cubicBezTo>
                  <a:cubicBezTo>
                    <a:pt x="66" y="26"/>
                    <a:pt x="66" y="26"/>
                    <a:pt x="66" y="26"/>
                  </a:cubicBezTo>
                  <a:cubicBezTo>
                    <a:pt x="101" y="27"/>
                    <a:pt x="101" y="27"/>
                    <a:pt x="101" y="27"/>
                  </a:cubicBezTo>
                  <a:cubicBezTo>
                    <a:pt x="106" y="23"/>
                    <a:pt x="111" y="20"/>
                    <a:pt x="117" y="17"/>
                  </a:cubicBezTo>
                  <a:cubicBezTo>
                    <a:pt x="129" y="11"/>
                    <a:pt x="142" y="5"/>
                    <a:pt x="156" y="0"/>
                  </a:cubicBezTo>
                  <a:cubicBezTo>
                    <a:pt x="161" y="17"/>
                    <a:pt x="146" y="51"/>
                    <a:pt x="168" y="60"/>
                  </a:cubicBezTo>
                  <a:cubicBezTo>
                    <a:pt x="518" y="206"/>
                    <a:pt x="422" y="299"/>
                    <a:pt x="351" y="328"/>
                  </a:cubicBezTo>
                  <a:cubicBezTo>
                    <a:pt x="268" y="325"/>
                    <a:pt x="185" y="307"/>
                    <a:pt x="121" y="274"/>
                  </a:cubicBezTo>
                  <a:cubicBezTo>
                    <a:pt x="33" y="228"/>
                    <a:pt x="0" y="165"/>
                    <a:pt x="23" y="10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48" name="Shape5_20230324_132529">
              <a:extLst>
                <a:ext uri="{FF2B5EF4-FFF2-40B4-BE49-F238E27FC236}">
                  <a16:creationId xmlns:a16="http://schemas.microsoft.com/office/drawing/2014/main" id="{926C17CC-5319-40DB-B881-BCC90D76D855}"/>
                </a:ext>
              </a:extLst>
            </p:cNvPr>
            <p:cNvSpPr>
              <a:spLocks/>
            </p:cNvSpPr>
            <p:nvPr/>
          </p:nvSpPr>
          <p:spPr bwMode="auto">
            <a:xfrm>
              <a:off x="10570647" y="1764745"/>
              <a:ext cx="583466" cy="302538"/>
            </a:xfrm>
            <a:custGeom>
              <a:avLst/>
              <a:gdLst>
                <a:gd name="T0" fmla="*/ 122 w 673"/>
                <a:gd name="T1" fmla="*/ 285 h 349"/>
                <a:gd name="T2" fmla="*/ 555 w 673"/>
                <a:gd name="T3" fmla="*/ 288 h 349"/>
                <a:gd name="T4" fmla="*/ 551 w 673"/>
                <a:gd name="T5" fmla="*/ 65 h 349"/>
                <a:gd name="T6" fmla="*/ 118 w 673"/>
                <a:gd name="T7" fmla="*/ 61 h 349"/>
                <a:gd name="T8" fmla="*/ 122 w 673"/>
                <a:gd name="T9" fmla="*/ 285 h 349"/>
              </a:gdLst>
              <a:ahLst/>
              <a:cxnLst>
                <a:cxn ang="0">
                  <a:pos x="T0" y="T1"/>
                </a:cxn>
                <a:cxn ang="0">
                  <a:pos x="T2" y="T3"/>
                </a:cxn>
                <a:cxn ang="0">
                  <a:pos x="T4" y="T5"/>
                </a:cxn>
                <a:cxn ang="0">
                  <a:pos x="T6" y="T7"/>
                </a:cxn>
                <a:cxn ang="0">
                  <a:pos x="T8" y="T9"/>
                </a:cxn>
              </a:cxnLst>
              <a:rect l="0" t="0" r="r" b="b"/>
              <a:pathLst>
                <a:path w="673" h="349">
                  <a:moveTo>
                    <a:pt x="122" y="285"/>
                  </a:moveTo>
                  <a:cubicBezTo>
                    <a:pt x="242" y="348"/>
                    <a:pt x="436" y="349"/>
                    <a:pt x="555" y="288"/>
                  </a:cubicBezTo>
                  <a:cubicBezTo>
                    <a:pt x="673" y="228"/>
                    <a:pt x="672" y="127"/>
                    <a:pt x="551" y="65"/>
                  </a:cubicBezTo>
                  <a:cubicBezTo>
                    <a:pt x="431" y="2"/>
                    <a:pt x="237" y="0"/>
                    <a:pt x="118" y="61"/>
                  </a:cubicBezTo>
                  <a:cubicBezTo>
                    <a:pt x="0" y="122"/>
                    <a:pt x="1" y="222"/>
                    <a:pt x="122" y="285"/>
                  </a:cubicBezTo>
                  <a:close/>
                </a:path>
              </a:pathLst>
            </a:cu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49" name="Shape1_20230324_132507">
              <a:extLst>
                <a:ext uri="{FF2B5EF4-FFF2-40B4-BE49-F238E27FC236}">
                  <a16:creationId xmlns:a16="http://schemas.microsoft.com/office/drawing/2014/main" id="{C8039E50-562E-4030-8067-26EFEB458CFC}"/>
                </a:ext>
              </a:extLst>
            </p:cNvPr>
            <p:cNvSpPr>
              <a:spLocks/>
            </p:cNvSpPr>
            <p:nvPr/>
          </p:nvSpPr>
          <p:spPr bwMode="auto">
            <a:xfrm>
              <a:off x="10661015" y="1800107"/>
              <a:ext cx="408623" cy="212169"/>
            </a:xfrm>
            <a:custGeom>
              <a:avLst/>
              <a:gdLst>
                <a:gd name="T0" fmla="*/ 1 w 471"/>
                <a:gd name="T1" fmla="*/ 121 h 246"/>
                <a:gd name="T2" fmla="*/ 238 w 471"/>
                <a:gd name="T3" fmla="*/ 245 h 246"/>
                <a:gd name="T4" fmla="*/ 469 w 471"/>
                <a:gd name="T5" fmla="*/ 125 h 246"/>
                <a:gd name="T6" fmla="*/ 233 w 471"/>
                <a:gd name="T7" fmla="*/ 1 h 246"/>
                <a:gd name="T8" fmla="*/ 1 w 471"/>
                <a:gd name="T9" fmla="*/ 121 h 246"/>
              </a:gdLst>
              <a:ahLst/>
              <a:cxnLst>
                <a:cxn ang="0">
                  <a:pos x="T0" y="T1"/>
                </a:cxn>
                <a:cxn ang="0">
                  <a:pos x="T2" y="T3"/>
                </a:cxn>
                <a:cxn ang="0">
                  <a:pos x="T4" y="T5"/>
                </a:cxn>
                <a:cxn ang="0">
                  <a:pos x="T6" y="T7"/>
                </a:cxn>
                <a:cxn ang="0">
                  <a:pos x="T8" y="T9"/>
                </a:cxn>
              </a:cxnLst>
              <a:rect l="0" t="0" r="r" b="b"/>
              <a:pathLst>
                <a:path w="471" h="246">
                  <a:moveTo>
                    <a:pt x="1" y="121"/>
                  </a:moveTo>
                  <a:cubicBezTo>
                    <a:pt x="3" y="188"/>
                    <a:pt x="109" y="244"/>
                    <a:pt x="238" y="245"/>
                  </a:cubicBezTo>
                  <a:cubicBezTo>
                    <a:pt x="367" y="246"/>
                    <a:pt x="471" y="193"/>
                    <a:pt x="469" y="125"/>
                  </a:cubicBezTo>
                  <a:cubicBezTo>
                    <a:pt x="468" y="58"/>
                    <a:pt x="362" y="2"/>
                    <a:pt x="233" y="1"/>
                  </a:cubicBezTo>
                  <a:cubicBezTo>
                    <a:pt x="104" y="0"/>
                    <a:pt x="0" y="53"/>
                    <a:pt x="1" y="121"/>
                  </a:cubicBez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1" name="Shape2_20230324_132519">
              <a:extLst>
                <a:ext uri="{FF2B5EF4-FFF2-40B4-BE49-F238E27FC236}">
                  <a16:creationId xmlns:a16="http://schemas.microsoft.com/office/drawing/2014/main" id="{4F5E4DAB-F3F6-4533-9804-577075B97BDD}"/>
                </a:ext>
              </a:extLst>
            </p:cNvPr>
            <p:cNvSpPr>
              <a:spLocks noEditPoints="1"/>
            </p:cNvSpPr>
            <p:nvPr/>
          </p:nvSpPr>
          <p:spPr bwMode="auto">
            <a:xfrm>
              <a:off x="10794603" y="1267720"/>
              <a:ext cx="174844" cy="669906"/>
            </a:xfrm>
            <a:custGeom>
              <a:avLst/>
              <a:gdLst>
                <a:gd name="T0" fmla="*/ 42 w 203"/>
                <a:gd name="T1" fmla="*/ 731 h 773"/>
                <a:gd name="T2" fmla="*/ 81 w 203"/>
                <a:gd name="T3" fmla="*/ 767 h 773"/>
                <a:gd name="T4" fmla="*/ 81 w 203"/>
                <a:gd name="T5" fmla="*/ 767 h 773"/>
                <a:gd name="T6" fmla="*/ 138 w 203"/>
                <a:gd name="T7" fmla="*/ 741 h 773"/>
                <a:gd name="T8" fmla="*/ 130 w 203"/>
                <a:gd name="T9" fmla="*/ 490 h 773"/>
                <a:gd name="T10" fmla="*/ 130 w 203"/>
                <a:gd name="T11" fmla="*/ 496 h 773"/>
                <a:gd name="T12" fmla="*/ 149 w 203"/>
                <a:gd name="T13" fmla="*/ 34 h 773"/>
                <a:gd name="T14" fmla="*/ 119 w 203"/>
                <a:gd name="T15" fmla="*/ 1 h 773"/>
                <a:gd name="T16" fmla="*/ 119 w 203"/>
                <a:gd name="T17" fmla="*/ 1 h 773"/>
                <a:gd name="T18" fmla="*/ 87 w 203"/>
                <a:gd name="T19" fmla="*/ 30 h 773"/>
                <a:gd name="T20" fmla="*/ 69 w 203"/>
                <a:gd name="T21" fmla="*/ 490 h 773"/>
                <a:gd name="T22" fmla="*/ 42 w 203"/>
                <a:gd name="T23" fmla="*/ 731 h 773"/>
                <a:gd name="T24" fmla="*/ 69 w 203"/>
                <a:gd name="T25" fmla="*/ 491 h 773"/>
                <a:gd name="T26" fmla="*/ 69 w 203"/>
                <a:gd name="T27" fmla="*/ 49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773">
                  <a:moveTo>
                    <a:pt x="42" y="731"/>
                  </a:moveTo>
                  <a:cubicBezTo>
                    <a:pt x="48" y="749"/>
                    <a:pt x="63" y="763"/>
                    <a:pt x="81" y="767"/>
                  </a:cubicBezTo>
                  <a:cubicBezTo>
                    <a:pt x="81" y="767"/>
                    <a:pt x="81" y="767"/>
                    <a:pt x="81" y="767"/>
                  </a:cubicBezTo>
                  <a:cubicBezTo>
                    <a:pt x="104" y="773"/>
                    <a:pt x="127" y="762"/>
                    <a:pt x="138" y="741"/>
                  </a:cubicBezTo>
                  <a:cubicBezTo>
                    <a:pt x="203" y="617"/>
                    <a:pt x="130" y="490"/>
                    <a:pt x="130" y="490"/>
                  </a:cubicBezTo>
                  <a:cubicBezTo>
                    <a:pt x="129" y="491"/>
                    <a:pt x="131" y="495"/>
                    <a:pt x="130" y="496"/>
                  </a:cubicBezTo>
                  <a:cubicBezTo>
                    <a:pt x="149" y="34"/>
                    <a:pt x="149" y="34"/>
                    <a:pt x="149" y="34"/>
                  </a:cubicBezTo>
                  <a:cubicBezTo>
                    <a:pt x="149" y="17"/>
                    <a:pt x="136" y="2"/>
                    <a:pt x="119" y="1"/>
                  </a:cubicBezTo>
                  <a:cubicBezTo>
                    <a:pt x="119" y="1"/>
                    <a:pt x="119" y="1"/>
                    <a:pt x="119" y="1"/>
                  </a:cubicBezTo>
                  <a:cubicBezTo>
                    <a:pt x="102" y="0"/>
                    <a:pt x="87" y="13"/>
                    <a:pt x="87" y="30"/>
                  </a:cubicBezTo>
                  <a:cubicBezTo>
                    <a:pt x="69" y="490"/>
                    <a:pt x="69" y="490"/>
                    <a:pt x="69" y="490"/>
                  </a:cubicBezTo>
                  <a:cubicBezTo>
                    <a:pt x="0" y="567"/>
                    <a:pt x="25" y="679"/>
                    <a:pt x="42" y="731"/>
                  </a:cubicBezTo>
                  <a:close/>
                  <a:moveTo>
                    <a:pt x="69" y="491"/>
                  </a:moveTo>
                  <a:cubicBezTo>
                    <a:pt x="69" y="491"/>
                    <a:pt x="69" y="491"/>
                    <a:pt x="69" y="491"/>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2" name="Shape0_20230324_132529">
              <a:extLst>
                <a:ext uri="{FF2B5EF4-FFF2-40B4-BE49-F238E27FC236}">
                  <a16:creationId xmlns:a16="http://schemas.microsoft.com/office/drawing/2014/main" id="{68F35065-9547-4731-B39F-E451B73ABCB1}"/>
                </a:ext>
              </a:extLst>
            </p:cNvPr>
            <p:cNvSpPr>
              <a:spLocks/>
            </p:cNvSpPr>
            <p:nvPr/>
          </p:nvSpPr>
          <p:spPr bwMode="auto">
            <a:xfrm>
              <a:off x="10794603" y="1267720"/>
              <a:ext cx="121801" cy="665977"/>
            </a:xfrm>
            <a:custGeom>
              <a:avLst/>
              <a:gdLst>
                <a:gd name="T0" fmla="*/ 87 w 140"/>
                <a:gd name="T1" fmla="*/ 30 h 769"/>
                <a:gd name="T2" fmla="*/ 119 w 140"/>
                <a:gd name="T3" fmla="*/ 1 h 769"/>
                <a:gd name="T4" fmla="*/ 100 w 140"/>
                <a:gd name="T5" fmla="*/ 493 h 769"/>
                <a:gd name="T6" fmla="*/ 89 w 140"/>
                <a:gd name="T7" fmla="*/ 769 h 769"/>
                <a:gd name="T8" fmla="*/ 81 w 140"/>
                <a:gd name="T9" fmla="*/ 767 h 769"/>
                <a:gd name="T10" fmla="*/ 42 w 140"/>
                <a:gd name="T11" fmla="*/ 731 h 769"/>
                <a:gd name="T12" fmla="*/ 69 w 140"/>
                <a:gd name="T13" fmla="*/ 490 h 769"/>
                <a:gd name="T14" fmla="*/ 87 w 140"/>
                <a:gd name="T15" fmla="*/ 30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769">
                  <a:moveTo>
                    <a:pt x="87" y="30"/>
                  </a:moveTo>
                  <a:cubicBezTo>
                    <a:pt x="87" y="13"/>
                    <a:pt x="102" y="0"/>
                    <a:pt x="119" y="1"/>
                  </a:cubicBezTo>
                  <a:cubicBezTo>
                    <a:pt x="100" y="493"/>
                    <a:pt x="100" y="493"/>
                    <a:pt x="100" y="493"/>
                  </a:cubicBezTo>
                  <a:cubicBezTo>
                    <a:pt x="140" y="645"/>
                    <a:pt x="119" y="738"/>
                    <a:pt x="89" y="769"/>
                  </a:cubicBezTo>
                  <a:cubicBezTo>
                    <a:pt x="86" y="768"/>
                    <a:pt x="83" y="768"/>
                    <a:pt x="81" y="767"/>
                  </a:cubicBezTo>
                  <a:cubicBezTo>
                    <a:pt x="63" y="763"/>
                    <a:pt x="48" y="749"/>
                    <a:pt x="42" y="731"/>
                  </a:cubicBezTo>
                  <a:cubicBezTo>
                    <a:pt x="25" y="679"/>
                    <a:pt x="0" y="567"/>
                    <a:pt x="69" y="490"/>
                  </a:cubicBezTo>
                  <a:lnTo>
                    <a:pt x="87" y="3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nvGrpSpPr>
            <p:cNvPr id="118" name="Group 117">
              <a:extLst>
                <a:ext uri="{FF2B5EF4-FFF2-40B4-BE49-F238E27FC236}">
                  <a16:creationId xmlns:a16="http://schemas.microsoft.com/office/drawing/2014/main" id="{099F0767-4A1C-4A70-91F2-B97BBB37F5F7}"/>
                </a:ext>
              </a:extLst>
            </p:cNvPr>
            <p:cNvGrpSpPr/>
            <p:nvPr/>
          </p:nvGrpSpPr>
          <p:grpSpPr>
            <a:xfrm rot="867479">
              <a:off x="10588327" y="1387555"/>
              <a:ext cx="622757" cy="206277"/>
              <a:chOff x="10588327" y="1387555"/>
              <a:chExt cx="622757" cy="206277"/>
            </a:xfrm>
            <a:solidFill>
              <a:schemeClr val="accent2">
                <a:lumMod val="40000"/>
                <a:lumOff val="60000"/>
              </a:schemeClr>
            </a:solidFill>
          </p:grpSpPr>
          <p:sp>
            <p:nvSpPr>
              <p:cNvPr id="45" name="Shape4_20230324_132529">
                <a:extLst>
                  <a:ext uri="{FF2B5EF4-FFF2-40B4-BE49-F238E27FC236}">
                    <a16:creationId xmlns:a16="http://schemas.microsoft.com/office/drawing/2014/main" id="{53384FB7-0523-49A6-9D34-778025E163CD}"/>
                  </a:ext>
                </a:extLst>
              </p:cNvPr>
              <p:cNvSpPr>
                <a:spLocks/>
              </p:cNvSpPr>
              <p:nvPr/>
            </p:nvSpPr>
            <p:spPr bwMode="auto">
              <a:xfrm>
                <a:off x="11136432" y="1523109"/>
                <a:ext cx="74652" cy="70723"/>
              </a:xfrm>
              <a:custGeom>
                <a:avLst/>
                <a:gdLst>
                  <a:gd name="T0" fmla="*/ 73 w 86"/>
                  <a:gd name="T1" fmla="*/ 40 h 82"/>
                  <a:gd name="T2" fmla="*/ 16 w 86"/>
                  <a:gd name="T3" fmla="*/ 0 h 82"/>
                  <a:gd name="T4" fmla="*/ 0 w 86"/>
                  <a:gd name="T5" fmla="*/ 32 h 82"/>
                  <a:gd name="T6" fmla="*/ 77 w 86"/>
                  <a:gd name="T7" fmla="*/ 61 h 82"/>
                  <a:gd name="T8" fmla="*/ 83 w 86"/>
                  <a:gd name="T9" fmla="*/ 55 h 82"/>
                  <a:gd name="T10" fmla="*/ 73 w 86"/>
                  <a:gd name="T11" fmla="*/ 40 h 82"/>
                </a:gdLst>
                <a:ahLst/>
                <a:cxnLst>
                  <a:cxn ang="0">
                    <a:pos x="T0" y="T1"/>
                  </a:cxn>
                  <a:cxn ang="0">
                    <a:pos x="T2" y="T3"/>
                  </a:cxn>
                  <a:cxn ang="0">
                    <a:pos x="T4" y="T5"/>
                  </a:cxn>
                  <a:cxn ang="0">
                    <a:pos x="T6" y="T7"/>
                  </a:cxn>
                  <a:cxn ang="0">
                    <a:pos x="T8" y="T9"/>
                  </a:cxn>
                  <a:cxn ang="0">
                    <a:pos x="T10" y="T11"/>
                  </a:cxn>
                </a:cxnLst>
                <a:rect l="0" t="0" r="r" b="b"/>
                <a:pathLst>
                  <a:path w="86" h="82">
                    <a:moveTo>
                      <a:pt x="73" y="40"/>
                    </a:moveTo>
                    <a:cubicBezTo>
                      <a:pt x="58" y="39"/>
                      <a:pt x="34" y="32"/>
                      <a:pt x="16" y="0"/>
                    </a:cubicBezTo>
                    <a:cubicBezTo>
                      <a:pt x="0" y="32"/>
                      <a:pt x="0" y="32"/>
                      <a:pt x="0" y="32"/>
                    </a:cubicBezTo>
                    <a:cubicBezTo>
                      <a:pt x="0" y="32"/>
                      <a:pt x="22" y="82"/>
                      <a:pt x="77" y="61"/>
                    </a:cubicBezTo>
                    <a:cubicBezTo>
                      <a:pt x="80" y="60"/>
                      <a:pt x="82" y="58"/>
                      <a:pt x="83" y="55"/>
                    </a:cubicBezTo>
                    <a:cubicBezTo>
                      <a:pt x="86" y="48"/>
                      <a:pt x="81" y="40"/>
                      <a:pt x="73" y="40"/>
                    </a:cubicBezTo>
                    <a:close/>
                  </a:path>
                </a:pathLst>
              </a:custGeom>
              <a:grp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0" name="Shape6_20230324_132529">
                <a:extLst>
                  <a:ext uri="{FF2B5EF4-FFF2-40B4-BE49-F238E27FC236}">
                    <a16:creationId xmlns:a16="http://schemas.microsoft.com/office/drawing/2014/main" id="{11204FBB-9890-4AB5-9E6E-0926C46B1816}"/>
                  </a:ext>
                </a:extLst>
              </p:cNvPr>
              <p:cNvSpPr>
                <a:spLocks/>
              </p:cNvSpPr>
              <p:nvPr/>
            </p:nvSpPr>
            <p:spPr bwMode="auto">
              <a:xfrm>
                <a:off x="10588327" y="1391484"/>
                <a:ext cx="74652" cy="60901"/>
              </a:xfrm>
              <a:custGeom>
                <a:avLst/>
                <a:gdLst>
                  <a:gd name="T0" fmla="*/ 18 w 86"/>
                  <a:gd name="T1" fmla="*/ 5 h 71"/>
                  <a:gd name="T2" fmla="*/ 86 w 86"/>
                  <a:gd name="T3" fmla="*/ 14 h 71"/>
                  <a:gd name="T4" fmla="*/ 78 w 86"/>
                  <a:gd name="T5" fmla="*/ 48 h 71"/>
                  <a:gd name="T6" fmla="*/ 1 w 86"/>
                  <a:gd name="T7" fmla="*/ 18 h 71"/>
                  <a:gd name="T8" fmla="*/ 1 w 86"/>
                  <a:gd name="T9" fmla="*/ 9 h 71"/>
                  <a:gd name="T10" fmla="*/ 18 w 86"/>
                  <a:gd name="T11" fmla="*/ 5 h 71"/>
                </a:gdLst>
                <a:ahLst/>
                <a:cxnLst>
                  <a:cxn ang="0">
                    <a:pos x="T0" y="T1"/>
                  </a:cxn>
                  <a:cxn ang="0">
                    <a:pos x="T2" y="T3"/>
                  </a:cxn>
                  <a:cxn ang="0">
                    <a:pos x="T4" y="T5"/>
                  </a:cxn>
                  <a:cxn ang="0">
                    <a:pos x="T6" y="T7"/>
                  </a:cxn>
                  <a:cxn ang="0">
                    <a:pos x="T8" y="T9"/>
                  </a:cxn>
                  <a:cxn ang="0">
                    <a:pos x="T10" y="T11"/>
                  </a:cxn>
                </a:cxnLst>
                <a:rect l="0" t="0" r="r" b="b"/>
                <a:pathLst>
                  <a:path w="86" h="71">
                    <a:moveTo>
                      <a:pt x="18" y="5"/>
                    </a:moveTo>
                    <a:cubicBezTo>
                      <a:pt x="30" y="15"/>
                      <a:pt x="52" y="25"/>
                      <a:pt x="86" y="14"/>
                    </a:cubicBezTo>
                    <a:cubicBezTo>
                      <a:pt x="78" y="48"/>
                      <a:pt x="78" y="48"/>
                      <a:pt x="78" y="48"/>
                    </a:cubicBezTo>
                    <a:cubicBezTo>
                      <a:pt x="78" y="48"/>
                      <a:pt x="30" y="71"/>
                      <a:pt x="1" y="18"/>
                    </a:cubicBezTo>
                    <a:cubicBezTo>
                      <a:pt x="0" y="15"/>
                      <a:pt x="0" y="12"/>
                      <a:pt x="1" y="9"/>
                    </a:cubicBezTo>
                    <a:cubicBezTo>
                      <a:pt x="3" y="2"/>
                      <a:pt x="12" y="0"/>
                      <a:pt x="18" y="5"/>
                    </a:cubicBezTo>
                    <a:close/>
                  </a:path>
                </a:pathLst>
              </a:custGeom>
              <a:grp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3" name="Shape7_20230324_132529">
                <a:extLst>
                  <a:ext uri="{FF2B5EF4-FFF2-40B4-BE49-F238E27FC236}">
                    <a16:creationId xmlns:a16="http://schemas.microsoft.com/office/drawing/2014/main" id="{D855C1A7-B883-4B81-9CA4-EFB83E129DD6}"/>
                  </a:ext>
                </a:extLst>
              </p:cNvPr>
              <p:cNvSpPr>
                <a:spLocks/>
              </p:cNvSpPr>
              <p:nvPr/>
            </p:nvSpPr>
            <p:spPr bwMode="auto">
              <a:xfrm>
                <a:off x="10639405" y="1387555"/>
                <a:ext cx="518636" cy="178773"/>
              </a:xfrm>
              <a:custGeom>
                <a:avLst/>
                <a:gdLst>
                  <a:gd name="T0" fmla="*/ 595 w 599"/>
                  <a:gd name="T1" fmla="*/ 181 h 207"/>
                  <a:gd name="T2" fmla="*/ 595 w 599"/>
                  <a:gd name="T3" fmla="*/ 181 h 207"/>
                  <a:gd name="T4" fmla="*/ 572 w 599"/>
                  <a:gd name="T5" fmla="*/ 143 h 207"/>
                  <a:gd name="T6" fmla="*/ 41 w 599"/>
                  <a:gd name="T7" fmla="*/ 4 h 207"/>
                  <a:gd name="T8" fmla="*/ 4 w 599"/>
                  <a:gd name="T9" fmla="*/ 26 h 207"/>
                  <a:gd name="T10" fmla="*/ 27 w 599"/>
                  <a:gd name="T11" fmla="*/ 64 h 207"/>
                  <a:gd name="T12" fmla="*/ 558 w 599"/>
                  <a:gd name="T13" fmla="*/ 203 h 207"/>
                  <a:gd name="T14" fmla="*/ 595 w 599"/>
                  <a:gd name="T15" fmla="*/ 181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9" h="207">
                    <a:moveTo>
                      <a:pt x="595" y="181"/>
                    </a:moveTo>
                    <a:cubicBezTo>
                      <a:pt x="595" y="181"/>
                      <a:pt x="595" y="181"/>
                      <a:pt x="595" y="181"/>
                    </a:cubicBezTo>
                    <a:cubicBezTo>
                      <a:pt x="599" y="164"/>
                      <a:pt x="589" y="147"/>
                      <a:pt x="572" y="143"/>
                    </a:cubicBezTo>
                    <a:cubicBezTo>
                      <a:pt x="41" y="4"/>
                      <a:pt x="41" y="4"/>
                      <a:pt x="41" y="4"/>
                    </a:cubicBezTo>
                    <a:cubicBezTo>
                      <a:pt x="25" y="0"/>
                      <a:pt x="8" y="10"/>
                      <a:pt x="4" y="26"/>
                    </a:cubicBezTo>
                    <a:cubicBezTo>
                      <a:pt x="0" y="43"/>
                      <a:pt x="11" y="60"/>
                      <a:pt x="27" y="64"/>
                    </a:cubicBezTo>
                    <a:cubicBezTo>
                      <a:pt x="558" y="203"/>
                      <a:pt x="558" y="203"/>
                      <a:pt x="558" y="203"/>
                    </a:cubicBezTo>
                    <a:cubicBezTo>
                      <a:pt x="575" y="207"/>
                      <a:pt x="592" y="197"/>
                      <a:pt x="595" y="181"/>
                    </a:cubicBezTo>
                    <a:close/>
                  </a:path>
                </a:pathLst>
              </a:custGeom>
              <a:grp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sp>
          <p:nvSpPr>
            <p:cNvPr id="54" name="Shape8_20230324_132529">
              <a:extLst>
                <a:ext uri="{FF2B5EF4-FFF2-40B4-BE49-F238E27FC236}">
                  <a16:creationId xmlns:a16="http://schemas.microsoft.com/office/drawing/2014/main" id="{58DCB06C-EBB0-4DF2-B230-B7C2E2922491}"/>
                </a:ext>
              </a:extLst>
            </p:cNvPr>
            <p:cNvSpPr>
              <a:spLocks/>
            </p:cNvSpPr>
            <p:nvPr/>
          </p:nvSpPr>
          <p:spPr bwMode="auto">
            <a:xfrm>
              <a:off x="10818178" y="1238251"/>
              <a:ext cx="157163" cy="94297"/>
            </a:xfrm>
            <a:custGeom>
              <a:avLst/>
              <a:gdLst>
                <a:gd name="T0" fmla="*/ 31 w 182"/>
                <a:gd name="T1" fmla="*/ 84 h 109"/>
                <a:gd name="T2" fmla="*/ 148 w 182"/>
                <a:gd name="T3" fmla="*/ 92 h 109"/>
                <a:gd name="T4" fmla="*/ 151 w 182"/>
                <a:gd name="T5" fmla="*/ 24 h 109"/>
                <a:gd name="T6" fmla="*/ 34 w 182"/>
                <a:gd name="T7" fmla="*/ 16 h 109"/>
                <a:gd name="T8" fmla="*/ 31 w 182"/>
                <a:gd name="T9" fmla="*/ 84 h 109"/>
              </a:gdLst>
              <a:ahLst/>
              <a:cxnLst>
                <a:cxn ang="0">
                  <a:pos x="T0" y="T1"/>
                </a:cxn>
                <a:cxn ang="0">
                  <a:pos x="T2" y="T3"/>
                </a:cxn>
                <a:cxn ang="0">
                  <a:pos x="T4" y="T5"/>
                </a:cxn>
                <a:cxn ang="0">
                  <a:pos x="T6" y="T7"/>
                </a:cxn>
                <a:cxn ang="0">
                  <a:pos x="T8" y="T9"/>
                </a:cxn>
              </a:cxnLst>
              <a:rect l="0" t="0" r="r" b="b"/>
              <a:pathLst>
                <a:path w="182" h="109">
                  <a:moveTo>
                    <a:pt x="31" y="84"/>
                  </a:moveTo>
                  <a:cubicBezTo>
                    <a:pt x="63" y="105"/>
                    <a:pt x="115" y="109"/>
                    <a:pt x="148" y="92"/>
                  </a:cubicBezTo>
                  <a:cubicBezTo>
                    <a:pt x="181" y="75"/>
                    <a:pt x="182" y="44"/>
                    <a:pt x="151" y="24"/>
                  </a:cubicBezTo>
                  <a:cubicBezTo>
                    <a:pt x="119" y="3"/>
                    <a:pt x="67" y="0"/>
                    <a:pt x="34" y="16"/>
                  </a:cubicBezTo>
                  <a:cubicBezTo>
                    <a:pt x="1" y="33"/>
                    <a:pt x="0" y="64"/>
                    <a:pt x="31" y="84"/>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5" name="Shape0_20230324_132519">
              <a:extLst>
                <a:ext uri="{FF2B5EF4-FFF2-40B4-BE49-F238E27FC236}">
                  <a16:creationId xmlns:a16="http://schemas.microsoft.com/office/drawing/2014/main" id="{6CFF5685-417F-47C9-AFAD-B5ADB49E8CF3}"/>
                </a:ext>
              </a:extLst>
            </p:cNvPr>
            <p:cNvSpPr>
              <a:spLocks/>
            </p:cNvSpPr>
            <p:nvPr/>
          </p:nvSpPr>
          <p:spPr bwMode="auto">
            <a:xfrm>
              <a:off x="10847645" y="1244145"/>
              <a:ext cx="98227" cy="58936"/>
            </a:xfrm>
            <a:custGeom>
              <a:avLst/>
              <a:gdLst>
                <a:gd name="T0" fmla="*/ 19 w 113"/>
                <a:gd name="T1" fmla="*/ 52 h 67"/>
                <a:gd name="T2" fmla="*/ 91 w 113"/>
                <a:gd name="T3" fmla="*/ 57 h 67"/>
                <a:gd name="T4" fmla="*/ 93 w 113"/>
                <a:gd name="T5" fmla="*/ 15 h 67"/>
                <a:gd name="T6" fmla="*/ 21 w 113"/>
                <a:gd name="T7" fmla="*/ 10 h 67"/>
                <a:gd name="T8" fmla="*/ 19 w 113"/>
                <a:gd name="T9" fmla="*/ 52 h 67"/>
              </a:gdLst>
              <a:ahLst/>
              <a:cxnLst>
                <a:cxn ang="0">
                  <a:pos x="T0" y="T1"/>
                </a:cxn>
                <a:cxn ang="0">
                  <a:pos x="T2" y="T3"/>
                </a:cxn>
                <a:cxn ang="0">
                  <a:pos x="T4" y="T5"/>
                </a:cxn>
                <a:cxn ang="0">
                  <a:pos x="T6" y="T7"/>
                </a:cxn>
                <a:cxn ang="0">
                  <a:pos x="T8" y="T9"/>
                </a:cxn>
              </a:cxnLst>
              <a:rect l="0" t="0" r="r" b="b"/>
              <a:pathLst>
                <a:path w="113" h="67">
                  <a:moveTo>
                    <a:pt x="19" y="52"/>
                  </a:moveTo>
                  <a:cubicBezTo>
                    <a:pt x="38" y="65"/>
                    <a:pt x="71" y="67"/>
                    <a:pt x="91" y="57"/>
                  </a:cubicBezTo>
                  <a:cubicBezTo>
                    <a:pt x="112" y="46"/>
                    <a:pt x="113" y="27"/>
                    <a:pt x="93" y="15"/>
                  </a:cubicBezTo>
                  <a:cubicBezTo>
                    <a:pt x="74" y="2"/>
                    <a:pt x="41" y="0"/>
                    <a:pt x="21" y="10"/>
                  </a:cubicBezTo>
                  <a:cubicBezTo>
                    <a:pt x="0" y="20"/>
                    <a:pt x="0" y="39"/>
                    <a:pt x="19" y="52"/>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6" name="Shape9_20230324_132529">
              <a:extLst>
                <a:ext uri="{FF2B5EF4-FFF2-40B4-BE49-F238E27FC236}">
                  <a16:creationId xmlns:a16="http://schemas.microsoft.com/office/drawing/2014/main" id="{7971EDE9-F0C6-4022-83D4-45B0B0DBCE3E}"/>
                </a:ext>
              </a:extLst>
            </p:cNvPr>
            <p:cNvSpPr>
              <a:spLocks/>
            </p:cNvSpPr>
            <p:nvPr/>
          </p:nvSpPr>
          <p:spPr bwMode="auto">
            <a:xfrm>
              <a:off x="10438427" y="1454767"/>
              <a:ext cx="388977" cy="192524"/>
            </a:xfrm>
            <a:custGeom>
              <a:avLst/>
              <a:gdLst>
                <a:gd name="T0" fmla="*/ 80 w 449"/>
                <a:gd name="T1" fmla="*/ 180 h 221"/>
                <a:gd name="T2" fmla="*/ 369 w 449"/>
                <a:gd name="T3" fmla="*/ 183 h 221"/>
                <a:gd name="T4" fmla="*/ 369 w 449"/>
                <a:gd name="T5" fmla="*/ 41 h 221"/>
                <a:gd name="T6" fmla="*/ 80 w 449"/>
                <a:gd name="T7" fmla="*/ 39 h 221"/>
                <a:gd name="T8" fmla="*/ 80 w 449"/>
                <a:gd name="T9" fmla="*/ 180 h 221"/>
              </a:gdLst>
              <a:ahLst/>
              <a:cxnLst>
                <a:cxn ang="0">
                  <a:pos x="T0" y="T1"/>
                </a:cxn>
                <a:cxn ang="0">
                  <a:pos x="T2" y="T3"/>
                </a:cxn>
                <a:cxn ang="0">
                  <a:pos x="T4" y="T5"/>
                </a:cxn>
                <a:cxn ang="0">
                  <a:pos x="T6" y="T7"/>
                </a:cxn>
                <a:cxn ang="0">
                  <a:pos x="T8" y="T9"/>
                </a:cxn>
              </a:cxnLst>
              <a:rect l="0" t="0" r="r" b="b"/>
              <a:pathLst>
                <a:path w="449" h="221">
                  <a:moveTo>
                    <a:pt x="80" y="180"/>
                  </a:moveTo>
                  <a:cubicBezTo>
                    <a:pt x="160" y="220"/>
                    <a:pt x="289" y="221"/>
                    <a:pt x="369" y="183"/>
                  </a:cubicBezTo>
                  <a:cubicBezTo>
                    <a:pt x="449" y="144"/>
                    <a:pt x="449" y="81"/>
                    <a:pt x="369" y="41"/>
                  </a:cubicBezTo>
                  <a:cubicBezTo>
                    <a:pt x="289" y="1"/>
                    <a:pt x="160" y="0"/>
                    <a:pt x="80" y="39"/>
                  </a:cubicBezTo>
                  <a:cubicBezTo>
                    <a:pt x="0" y="77"/>
                    <a:pt x="0" y="140"/>
                    <a:pt x="80" y="180"/>
                  </a:cubicBez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7" name="Shape1_20230324_132457">
              <a:extLst>
                <a:ext uri="{FF2B5EF4-FFF2-40B4-BE49-F238E27FC236}">
                  <a16:creationId xmlns:a16="http://schemas.microsoft.com/office/drawing/2014/main" id="{32B11EFF-B97F-4772-BA4F-4A2377F247E2}"/>
                </a:ext>
              </a:extLst>
            </p:cNvPr>
            <p:cNvSpPr>
              <a:spLocks/>
            </p:cNvSpPr>
            <p:nvPr/>
          </p:nvSpPr>
          <p:spPr bwMode="auto">
            <a:xfrm>
              <a:off x="10446285" y="1454767"/>
              <a:ext cx="371297" cy="115908"/>
            </a:xfrm>
            <a:custGeom>
              <a:avLst/>
              <a:gdLst>
                <a:gd name="T0" fmla="*/ 359 w 429"/>
                <a:gd name="T1" fmla="*/ 86 h 134"/>
                <a:gd name="T2" fmla="*/ 70 w 429"/>
                <a:gd name="T3" fmla="*/ 84 h 134"/>
                <a:gd name="T4" fmla="*/ 15 w 429"/>
                <a:gd name="T5" fmla="*/ 132 h 134"/>
                <a:gd name="T6" fmla="*/ 70 w 429"/>
                <a:gd name="T7" fmla="*/ 39 h 134"/>
                <a:gd name="T8" fmla="*/ 359 w 429"/>
                <a:gd name="T9" fmla="*/ 41 h 134"/>
                <a:gd name="T10" fmla="*/ 414 w 429"/>
                <a:gd name="T11" fmla="*/ 134 h 134"/>
                <a:gd name="T12" fmla="*/ 359 w 429"/>
                <a:gd name="T13" fmla="*/ 86 h 134"/>
              </a:gdLst>
              <a:ahLst/>
              <a:cxnLst>
                <a:cxn ang="0">
                  <a:pos x="T0" y="T1"/>
                </a:cxn>
                <a:cxn ang="0">
                  <a:pos x="T2" y="T3"/>
                </a:cxn>
                <a:cxn ang="0">
                  <a:pos x="T4" y="T5"/>
                </a:cxn>
                <a:cxn ang="0">
                  <a:pos x="T6" y="T7"/>
                </a:cxn>
                <a:cxn ang="0">
                  <a:pos x="T8" y="T9"/>
                </a:cxn>
                <a:cxn ang="0">
                  <a:pos x="T10" y="T11"/>
                </a:cxn>
                <a:cxn ang="0">
                  <a:pos x="T12" y="T13"/>
                </a:cxn>
              </a:cxnLst>
              <a:rect l="0" t="0" r="r" b="b"/>
              <a:pathLst>
                <a:path w="429" h="134">
                  <a:moveTo>
                    <a:pt x="359" y="86"/>
                  </a:moveTo>
                  <a:cubicBezTo>
                    <a:pt x="279" y="46"/>
                    <a:pt x="150" y="45"/>
                    <a:pt x="70" y="84"/>
                  </a:cubicBezTo>
                  <a:cubicBezTo>
                    <a:pt x="42" y="97"/>
                    <a:pt x="24" y="114"/>
                    <a:pt x="15" y="132"/>
                  </a:cubicBezTo>
                  <a:cubicBezTo>
                    <a:pt x="0" y="99"/>
                    <a:pt x="18" y="63"/>
                    <a:pt x="70" y="39"/>
                  </a:cubicBezTo>
                  <a:cubicBezTo>
                    <a:pt x="150" y="0"/>
                    <a:pt x="279" y="1"/>
                    <a:pt x="359" y="41"/>
                  </a:cubicBezTo>
                  <a:cubicBezTo>
                    <a:pt x="410" y="67"/>
                    <a:pt x="429" y="102"/>
                    <a:pt x="414" y="134"/>
                  </a:cubicBezTo>
                  <a:cubicBezTo>
                    <a:pt x="405" y="117"/>
                    <a:pt x="387" y="100"/>
                    <a:pt x="359" y="86"/>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8" name="Shape0_20230324_132507">
              <a:extLst>
                <a:ext uri="{FF2B5EF4-FFF2-40B4-BE49-F238E27FC236}">
                  <a16:creationId xmlns:a16="http://schemas.microsoft.com/office/drawing/2014/main" id="{0A3DE237-62C7-4E7E-9AD6-6E625CF4C59A}"/>
                </a:ext>
              </a:extLst>
            </p:cNvPr>
            <p:cNvSpPr>
              <a:spLocks/>
            </p:cNvSpPr>
            <p:nvPr/>
          </p:nvSpPr>
          <p:spPr bwMode="auto">
            <a:xfrm>
              <a:off x="10454143" y="1549064"/>
              <a:ext cx="357545" cy="137517"/>
            </a:xfrm>
            <a:custGeom>
              <a:avLst/>
              <a:gdLst>
                <a:gd name="T0" fmla="*/ 410 w 411"/>
                <a:gd name="T1" fmla="*/ 1 h 157"/>
                <a:gd name="T2" fmla="*/ 410 w 411"/>
                <a:gd name="T3" fmla="*/ 1 h 157"/>
                <a:gd name="T4" fmla="*/ 350 w 411"/>
                <a:gd name="T5" fmla="*/ 74 h 157"/>
                <a:gd name="T6" fmla="*/ 61 w 411"/>
                <a:gd name="T7" fmla="*/ 71 h 157"/>
                <a:gd name="T8" fmla="*/ 1 w 411"/>
                <a:gd name="T9" fmla="*/ 0 h 157"/>
                <a:gd name="T10" fmla="*/ 2 w 411"/>
                <a:gd name="T11" fmla="*/ 55 h 157"/>
                <a:gd name="T12" fmla="*/ 61 w 411"/>
                <a:gd name="T13" fmla="*/ 116 h 157"/>
                <a:gd name="T14" fmla="*/ 350 w 411"/>
                <a:gd name="T15" fmla="*/ 119 h 157"/>
                <a:gd name="T16" fmla="*/ 397 w 411"/>
                <a:gd name="T17" fmla="*/ 83 h 157"/>
                <a:gd name="T18" fmla="*/ 410 w 411"/>
                <a:gd name="T19"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157">
                  <a:moveTo>
                    <a:pt x="410" y="1"/>
                  </a:moveTo>
                  <a:cubicBezTo>
                    <a:pt x="410" y="1"/>
                    <a:pt x="410" y="1"/>
                    <a:pt x="410" y="1"/>
                  </a:cubicBezTo>
                  <a:cubicBezTo>
                    <a:pt x="411" y="28"/>
                    <a:pt x="391" y="54"/>
                    <a:pt x="350" y="74"/>
                  </a:cubicBezTo>
                  <a:cubicBezTo>
                    <a:pt x="270" y="112"/>
                    <a:pt x="141" y="111"/>
                    <a:pt x="61" y="71"/>
                  </a:cubicBezTo>
                  <a:cubicBezTo>
                    <a:pt x="21" y="51"/>
                    <a:pt x="1" y="25"/>
                    <a:pt x="1" y="0"/>
                  </a:cubicBezTo>
                  <a:cubicBezTo>
                    <a:pt x="0" y="8"/>
                    <a:pt x="1" y="49"/>
                    <a:pt x="2" y="55"/>
                  </a:cubicBezTo>
                  <a:cubicBezTo>
                    <a:pt x="7" y="77"/>
                    <a:pt x="27" y="99"/>
                    <a:pt x="61" y="116"/>
                  </a:cubicBezTo>
                  <a:cubicBezTo>
                    <a:pt x="141" y="156"/>
                    <a:pt x="270" y="157"/>
                    <a:pt x="350" y="119"/>
                  </a:cubicBezTo>
                  <a:cubicBezTo>
                    <a:pt x="371" y="108"/>
                    <a:pt x="387" y="96"/>
                    <a:pt x="397" y="83"/>
                  </a:cubicBezTo>
                  <a:cubicBezTo>
                    <a:pt x="406" y="71"/>
                    <a:pt x="411" y="15"/>
                    <a:pt x="410" y="1"/>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9" name="Freeform 34">
              <a:extLst>
                <a:ext uri="{FF2B5EF4-FFF2-40B4-BE49-F238E27FC236}">
                  <a16:creationId xmlns:a16="http://schemas.microsoft.com/office/drawing/2014/main" id="{7FC27360-FA87-481D-8FCA-44F288796A21}"/>
                </a:ext>
              </a:extLst>
            </p:cNvPr>
            <p:cNvSpPr>
              <a:spLocks/>
            </p:cNvSpPr>
            <p:nvPr/>
          </p:nvSpPr>
          <p:spPr bwMode="auto">
            <a:xfrm>
              <a:off x="10489505" y="1346717"/>
              <a:ext cx="133588" cy="151270"/>
            </a:xfrm>
            <a:custGeom>
              <a:avLst/>
              <a:gdLst>
                <a:gd name="T0" fmla="*/ 147 w 153"/>
                <a:gd name="T1" fmla="*/ 2 h 174"/>
                <a:gd name="T2" fmla="*/ 1 w 153"/>
                <a:gd name="T3" fmla="*/ 168 h 174"/>
                <a:gd name="T4" fmla="*/ 2 w 153"/>
                <a:gd name="T5" fmla="*/ 173 h 174"/>
                <a:gd name="T6" fmla="*/ 6 w 153"/>
                <a:gd name="T7" fmla="*/ 173 h 174"/>
                <a:gd name="T8" fmla="*/ 152 w 153"/>
                <a:gd name="T9" fmla="*/ 6 h 174"/>
                <a:gd name="T10" fmla="*/ 152 w 153"/>
                <a:gd name="T11" fmla="*/ 2 h 174"/>
                <a:gd name="T12" fmla="*/ 147 w 153"/>
                <a:gd name="T13" fmla="*/ 2 h 174"/>
              </a:gdLst>
              <a:ahLst/>
              <a:cxnLst>
                <a:cxn ang="0">
                  <a:pos x="T0" y="T1"/>
                </a:cxn>
                <a:cxn ang="0">
                  <a:pos x="T2" y="T3"/>
                </a:cxn>
                <a:cxn ang="0">
                  <a:pos x="T4" y="T5"/>
                </a:cxn>
                <a:cxn ang="0">
                  <a:pos x="T6" y="T7"/>
                </a:cxn>
                <a:cxn ang="0">
                  <a:pos x="T8" y="T9"/>
                </a:cxn>
                <a:cxn ang="0">
                  <a:pos x="T10" y="T11"/>
                </a:cxn>
                <a:cxn ang="0">
                  <a:pos x="T12" y="T13"/>
                </a:cxn>
              </a:cxnLst>
              <a:rect l="0" t="0" r="r" b="b"/>
              <a:pathLst>
                <a:path w="153" h="174">
                  <a:moveTo>
                    <a:pt x="147" y="2"/>
                  </a:moveTo>
                  <a:cubicBezTo>
                    <a:pt x="1" y="168"/>
                    <a:pt x="1" y="168"/>
                    <a:pt x="1" y="168"/>
                  </a:cubicBezTo>
                  <a:cubicBezTo>
                    <a:pt x="0" y="170"/>
                    <a:pt x="0" y="172"/>
                    <a:pt x="2" y="173"/>
                  </a:cubicBezTo>
                  <a:cubicBezTo>
                    <a:pt x="3" y="174"/>
                    <a:pt x="5" y="174"/>
                    <a:pt x="6" y="173"/>
                  </a:cubicBezTo>
                  <a:cubicBezTo>
                    <a:pt x="152" y="6"/>
                    <a:pt x="152" y="6"/>
                    <a:pt x="152" y="6"/>
                  </a:cubicBezTo>
                  <a:cubicBezTo>
                    <a:pt x="153" y="5"/>
                    <a:pt x="153" y="3"/>
                    <a:pt x="152" y="2"/>
                  </a:cubicBezTo>
                  <a:cubicBezTo>
                    <a:pt x="150" y="0"/>
                    <a:pt x="148" y="1"/>
                    <a:pt x="147" y="2"/>
                  </a:cubicBezTo>
                </a:path>
              </a:pathLst>
            </a:custGeom>
            <a:solidFill>
              <a:srgbClr val="2D4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0" name="Freeform 35">
              <a:extLst>
                <a:ext uri="{FF2B5EF4-FFF2-40B4-BE49-F238E27FC236}">
                  <a16:creationId xmlns:a16="http://schemas.microsoft.com/office/drawing/2014/main" id="{591EA5CD-8AE7-4347-ACAF-4908D3FBFD0A}"/>
                </a:ext>
              </a:extLst>
            </p:cNvPr>
            <p:cNvSpPr>
              <a:spLocks/>
            </p:cNvSpPr>
            <p:nvPr/>
          </p:nvSpPr>
          <p:spPr bwMode="auto">
            <a:xfrm>
              <a:off x="10634880" y="1323143"/>
              <a:ext cx="127695" cy="296645"/>
            </a:xfrm>
            <a:custGeom>
              <a:avLst/>
              <a:gdLst>
                <a:gd name="T0" fmla="*/ 146 w 147"/>
                <a:gd name="T1" fmla="*/ 335 h 341"/>
                <a:gd name="T2" fmla="*/ 7 w 147"/>
                <a:gd name="T3" fmla="*/ 3 h 341"/>
                <a:gd name="T4" fmla="*/ 2 w 147"/>
                <a:gd name="T5" fmla="*/ 1 h 341"/>
                <a:gd name="T6" fmla="*/ 0 w 147"/>
                <a:gd name="T7" fmla="*/ 5 h 341"/>
                <a:gd name="T8" fmla="*/ 140 w 147"/>
                <a:gd name="T9" fmla="*/ 338 h 341"/>
                <a:gd name="T10" fmla="*/ 144 w 147"/>
                <a:gd name="T11" fmla="*/ 340 h 341"/>
                <a:gd name="T12" fmla="*/ 146 w 147"/>
                <a:gd name="T13" fmla="*/ 335 h 341"/>
              </a:gdLst>
              <a:ahLst/>
              <a:cxnLst>
                <a:cxn ang="0">
                  <a:pos x="T0" y="T1"/>
                </a:cxn>
                <a:cxn ang="0">
                  <a:pos x="T2" y="T3"/>
                </a:cxn>
                <a:cxn ang="0">
                  <a:pos x="T4" y="T5"/>
                </a:cxn>
                <a:cxn ang="0">
                  <a:pos x="T6" y="T7"/>
                </a:cxn>
                <a:cxn ang="0">
                  <a:pos x="T8" y="T9"/>
                </a:cxn>
                <a:cxn ang="0">
                  <a:pos x="T10" y="T11"/>
                </a:cxn>
                <a:cxn ang="0">
                  <a:pos x="T12" y="T13"/>
                </a:cxn>
              </a:cxnLst>
              <a:rect l="0" t="0" r="r" b="b"/>
              <a:pathLst>
                <a:path w="147" h="341">
                  <a:moveTo>
                    <a:pt x="146" y="335"/>
                  </a:moveTo>
                  <a:cubicBezTo>
                    <a:pt x="7" y="3"/>
                    <a:pt x="7" y="3"/>
                    <a:pt x="7" y="3"/>
                  </a:cubicBezTo>
                  <a:cubicBezTo>
                    <a:pt x="6" y="1"/>
                    <a:pt x="4" y="0"/>
                    <a:pt x="2" y="1"/>
                  </a:cubicBezTo>
                  <a:cubicBezTo>
                    <a:pt x="0" y="2"/>
                    <a:pt x="0" y="4"/>
                    <a:pt x="0" y="5"/>
                  </a:cubicBezTo>
                  <a:cubicBezTo>
                    <a:pt x="140" y="338"/>
                    <a:pt x="140" y="338"/>
                    <a:pt x="140" y="338"/>
                  </a:cubicBezTo>
                  <a:cubicBezTo>
                    <a:pt x="140" y="340"/>
                    <a:pt x="142" y="341"/>
                    <a:pt x="144" y="340"/>
                  </a:cubicBezTo>
                  <a:cubicBezTo>
                    <a:pt x="146" y="339"/>
                    <a:pt x="147" y="337"/>
                    <a:pt x="146" y="335"/>
                  </a:cubicBezTo>
                </a:path>
              </a:pathLst>
            </a:custGeom>
            <a:solidFill>
              <a:srgbClr val="2D4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nvGrpSpPr>
            <p:cNvPr id="119" name="Group 118">
              <a:extLst>
                <a:ext uri="{FF2B5EF4-FFF2-40B4-BE49-F238E27FC236}">
                  <a16:creationId xmlns:a16="http://schemas.microsoft.com/office/drawing/2014/main" id="{D939AE07-7644-4320-B813-1D1FA94A134A}"/>
                </a:ext>
              </a:extLst>
            </p:cNvPr>
            <p:cNvGrpSpPr/>
            <p:nvPr/>
          </p:nvGrpSpPr>
          <p:grpSpPr>
            <a:xfrm>
              <a:off x="10956290" y="1614568"/>
              <a:ext cx="388977" cy="351651"/>
              <a:chOff x="10956290" y="1614568"/>
              <a:chExt cx="388977" cy="351651"/>
            </a:xfrm>
          </p:grpSpPr>
          <p:sp>
            <p:nvSpPr>
              <p:cNvPr id="61" name="Shape10_20230324_132529">
                <a:extLst>
                  <a:ext uri="{FF2B5EF4-FFF2-40B4-BE49-F238E27FC236}">
                    <a16:creationId xmlns:a16="http://schemas.microsoft.com/office/drawing/2014/main" id="{A20201B6-CACF-4EE0-AAC7-ECEA3D9443A0}"/>
                  </a:ext>
                </a:extLst>
              </p:cNvPr>
              <p:cNvSpPr>
                <a:spLocks/>
              </p:cNvSpPr>
              <p:nvPr/>
            </p:nvSpPr>
            <p:spPr bwMode="auto">
              <a:xfrm>
                <a:off x="10956290" y="1736369"/>
                <a:ext cx="388977" cy="190560"/>
              </a:xfrm>
              <a:custGeom>
                <a:avLst/>
                <a:gdLst>
                  <a:gd name="T0" fmla="*/ 80 w 448"/>
                  <a:gd name="T1" fmla="*/ 180 h 221"/>
                  <a:gd name="T2" fmla="*/ 368 w 448"/>
                  <a:gd name="T3" fmla="*/ 183 h 221"/>
                  <a:gd name="T4" fmla="*/ 369 w 448"/>
                  <a:gd name="T5" fmla="*/ 41 h 221"/>
                  <a:gd name="T6" fmla="*/ 80 w 448"/>
                  <a:gd name="T7" fmla="*/ 39 h 221"/>
                  <a:gd name="T8" fmla="*/ 80 w 448"/>
                  <a:gd name="T9" fmla="*/ 180 h 221"/>
                </a:gdLst>
                <a:ahLst/>
                <a:cxnLst>
                  <a:cxn ang="0">
                    <a:pos x="T0" y="T1"/>
                  </a:cxn>
                  <a:cxn ang="0">
                    <a:pos x="T2" y="T3"/>
                  </a:cxn>
                  <a:cxn ang="0">
                    <a:pos x="T4" y="T5"/>
                  </a:cxn>
                  <a:cxn ang="0">
                    <a:pos x="T6" y="T7"/>
                  </a:cxn>
                  <a:cxn ang="0">
                    <a:pos x="T8" y="T9"/>
                  </a:cxn>
                </a:cxnLst>
                <a:rect l="0" t="0" r="r" b="b"/>
                <a:pathLst>
                  <a:path w="448" h="221">
                    <a:moveTo>
                      <a:pt x="80" y="180"/>
                    </a:moveTo>
                    <a:cubicBezTo>
                      <a:pt x="159" y="220"/>
                      <a:pt x="289" y="221"/>
                      <a:pt x="368" y="183"/>
                    </a:cubicBezTo>
                    <a:cubicBezTo>
                      <a:pt x="448" y="144"/>
                      <a:pt x="448" y="81"/>
                      <a:pt x="369" y="41"/>
                    </a:cubicBezTo>
                    <a:cubicBezTo>
                      <a:pt x="289" y="1"/>
                      <a:pt x="160" y="0"/>
                      <a:pt x="80" y="39"/>
                    </a:cubicBezTo>
                    <a:cubicBezTo>
                      <a:pt x="0" y="77"/>
                      <a:pt x="0" y="140"/>
                      <a:pt x="80" y="180"/>
                    </a:cubicBez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2" name="Shape0_20230324_132457">
                <a:extLst>
                  <a:ext uri="{FF2B5EF4-FFF2-40B4-BE49-F238E27FC236}">
                    <a16:creationId xmlns:a16="http://schemas.microsoft.com/office/drawing/2014/main" id="{37CE974F-1C05-411F-95E2-AB061244EE7E}"/>
                  </a:ext>
                </a:extLst>
              </p:cNvPr>
              <p:cNvSpPr>
                <a:spLocks/>
              </p:cNvSpPr>
              <p:nvPr/>
            </p:nvSpPr>
            <p:spPr bwMode="auto">
              <a:xfrm>
                <a:off x="10966112" y="1736369"/>
                <a:ext cx="369332" cy="115908"/>
              </a:xfrm>
              <a:custGeom>
                <a:avLst/>
                <a:gdLst>
                  <a:gd name="T0" fmla="*/ 359 w 428"/>
                  <a:gd name="T1" fmla="*/ 86 h 134"/>
                  <a:gd name="T2" fmla="*/ 70 w 428"/>
                  <a:gd name="T3" fmla="*/ 83 h 134"/>
                  <a:gd name="T4" fmla="*/ 15 w 428"/>
                  <a:gd name="T5" fmla="*/ 132 h 134"/>
                  <a:gd name="T6" fmla="*/ 70 w 428"/>
                  <a:gd name="T7" fmla="*/ 39 h 134"/>
                  <a:gd name="T8" fmla="*/ 359 w 428"/>
                  <a:gd name="T9" fmla="*/ 41 h 134"/>
                  <a:gd name="T10" fmla="*/ 413 w 428"/>
                  <a:gd name="T11" fmla="*/ 134 h 134"/>
                  <a:gd name="T12" fmla="*/ 359 w 428"/>
                  <a:gd name="T13" fmla="*/ 86 h 134"/>
                </a:gdLst>
                <a:ahLst/>
                <a:cxnLst>
                  <a:cxn ang="0">
                    <a:pos x="T0" y="T1"/>
                  </a:cxn>
                  <a:cxn ang="0">
                    <a:pos x="T2" y="T3"/>
                  </a:cxn>
                  <a:cxn ang="0">
                    <a:pos x="T4" y="T5"/>
                  </a:cxn>
                  <a:cxn ang="0">
                    <a:pos x="T6" y="T7"/>
                  </a:cxn>
                  <a:cxn ang="0">
                    <a:pos x="T8" y="T9"/>
                  </a:cxn>
                  <a:cxn ang="0">
                    <a:pos x="T10" y="T11"/>
                  </a:cxn>
                  <a:cxn ang="0">
                    <a:pos x="T12" y="T13"/>
                  </a:cxn>
                </a:cxnLst>
                <a:rect l="0" t="0" r="r" b="b"/>
                <a:pathLst>
                  <a:path w="428" h="134">
                    <a:moveTo>
                      <a:pt x="359" y="86"/>
                    </a:moveTo>
                    <a:cubicBezTo>
                      <a:pt x="279" y="46"/>
                      <a:pt x="150" y="45"/>
                      <a:pt x="70" y="83"/>
                    </a:cubicBezTo>
                    <a:cubicBezTo>
                      <a:pt x="42" y="97"/>
                      <a:pt x="24" y="114"/>
                      <a:pt x="15" y="132"/>
                    </a:cubicBezTo>
                    <a:cubicBezTo>
                      <a:pt x="0" y="99"/>
                      <a:pt x="18" y="63"/>
                      <a:pt x="70" y="39"/>
                    </a:cubicBezTo>
                    <a:cubicBezTo>
                      <a:pt x="150" y="0"/>
                      <a:pt x="279" y="1"/>
                      <a:pt x="359" y="41"/>
                    </a:cubicBezTo>
                    <a:cubicBezTo>
                      <a:pt x="410" y="67"/>
                      <a:pt x="428" y="102"/>
                      <a:pt x="413" y="134"/>
                    </a:cubicBezTo>
                    <a:cubicBezTo>
                      <a:pt x="405" y="117"/>
                      <a:pt x="387" y="100"/>
                      <a:pt x="359" y="86"/>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3" name="Shape2_20230324_132507">
                <a:extLst>
                  <a:ext uri="{FF2B5EF4-FFF2-40B4-BE49-F238E27FC236}">
                    <a16:creationId xmlns:a16="http://schemas.microsoft.com/office/drawing/2014/main" id="{C69A6A2C-BE67-44CB-838D-4FE34935AB76}"/>
                  </a:ext>
                </a:extLst>
              </p:cNvPr>
              <p:cNvSpPr>
                <a:spLocks/>
              </p:cNvSpPr>
              <p:nvPr/>
            </p:nvSpPr>
            <p:spPr bwMode="auto">
              <a:xfrm>
                <a:off x="10973970" y="1830666"/>
                <a:ext cx="353616" cy="135553"/>
              </a:xfrm>
              <a:custGeom>
                <a:avLst/>
                <a:gdLst>
                  <a:gd name="T0" fmla="*/ 409 w 410"/>
                  <a:gd name="T1" fmla="*/ 1 h 157"/>
                  <a:gd name="T2" fmla="*/ 409 w 410"/>
                  <a:gd name="T3" fmla="*/ 1 h 157"/>
                  <a:gd name="T4" fmla="*/ 349 w 410"/>
                  <a:gd name="T5" fmla="*/ 74 h 157"/>
                  <a:gd name="T6" fmla="*/ 61 w 410"/>
                  <a:gd name="T7" fmla="*/ 71 h 157"/>
                  <a:gd name="T8" fmla="*/ 1 w 410"/>
                  <a:gd name="T9" fmla="*/ 0 h 157"/>
                  <a:gd name="T10" fmla="*/ 2 w 410"/>
                  <a:gd name="T11" fmla="*/ 55 h 157"/>
                  <a:gd name="T12" fmla="*/ 61 w 410"/>
                  <a:gd name="T13" fmla="*/ 116 h 157"/>
                  <a:gd name="T14" fmla="*/ 350 w 410"/>
                  <a:gd name="T15" fmla="*/ 118 h 157"/>
                  <a:gd name="T16" fmla="*/ 397 w 410"/>
                  <a:gd name="T17" fmla="*/ 83 h 157"/>
                  <a:gd name="T18" fmla="*/ 409 w 410"/>
                  <a:gd name="T19"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157">
                    <a:moveTo>
                      <a:pt x="409" y="1"/>
                    </a:moveTo>
                    <a:cubicBezTo>
                      <a:pt x="409" y="1"/>
                      <a:pt x="409" y="1"/>
                      <a:pt x="409" y="1"/>
                    </a:cubicBezTo>
                    <a:cubicBezTo>
                      <a:pt x="410" y="27"/>
                      <a:pt x="390" y="54"/>
                      <a:pt x="349" y="74"/>
                    </a:cubicBezTo>
                    <a:cubicBezTo>
                      <a:pt x="270" y="112"/>
                      <a:pt x="140" y="111"/>
                      <a:pt x="61" y="71"/>
                    </a:cubicBezTo>
                    <a:cubicBezTo>
                      <a:pt x="21" y="51"/>
                      <a:pt x="1" y="25"/>
                      <a:pt x="1" y="0"/>
                    </a:cubicBezTo>
                    <a:cubicBezTo>
                      <a:pt x="0" y="8"/>
                      <a:pt x="1" y="49"/>
                      <a:pt x="2" y="55"/>
                    </a:cubicBezTo>
                    <a:cubicBezTo>
                      <a:pt x="7" y="77"/>
                      <a:pt x="26" y="99"/>
                      <a:pt x="61" y="116"/>
                    </a:cubicBezTo>
                    <a:cubicBezTo>
                      <a:pt x="140" y="156"/>
                      <a:pt x="270" y="157"/>
                      <a:pt x="350" y="118"/>
                    </a:cubicBezTo>
                    <a:cubicBezTo>
                      <a:pt x="371" y="108"/>
                      <a:pt x="387" y="96"/>
                      <a:pt x="397" y="83"/>
                    </a:cubicBezTo>
                    <a:cubicBezTo>
                      <a:pt x="406" y="71"/>
                      <a:pt x="410" y="15"/>
                      <a:pt x="409" y="1"/>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 name="Freeform 39">
                <a:extLst>
                  <a:ext uri="{FF2B5EF4-FFF2-40B4-BE49-F238E27FC236}">
                    <a16:creationId xmlns:a16="http://schemas.microsoft.com/office/drawing/2014/main" id="{37F3F69A-C693-4617-8930-467B2AB59BB1}"/>
                  </a:ext>
                </a:extLst>
              </p:cNvPr>
              <p:cNvSpPr>
                <a:spLocks/>
              </p:cNvSpPr>
              <p:nvPr/>
            </p:nvSpPr>
            <p:spPr bwMode="auto">
              <a:xfrm>
                <a:off x="11009332" y="1640107"/>
                <a:ext cx="127695" cy="139482"/>
              </a:xfrm>
              <a:custGeom>
                <a:avLst/>
                <a:gdLst>
                  <a:gd name="T0" fmla="*/ 143 w 149"/>
                  <a:gd name="T1" fmla="*/ 2 h 160"/>
                  <a:gd name="T2" fmla="*/ 1 w 149"/>
                  <a:gd name="T3" fmla="*/ 154 h 160"/>
                  <a:gd name="T4" fmla="*/ 1 w 149"/>
                  <a:gd name="T5" fmla="*/ 159 h 160"/>
                  <a:gd name="T6" fmla="*/ 6 w 149"/>
                  <a:gd name="T7" fmla="*/ 159 h 160"/>
                  <a:gd name="T8" fmla="*/ 148 w 149"/>
                  <a:gd name="T9" fmla="*/ 6 h 160"/>
                  <a:gd name="T10" fmla="*/ 147 w 149"/>
                  <a:gd name="T11" fmla="*/ 2 h 160"/>
                  <a:gd name="T12" fmla="*/ 143 w 149"/>
                  <a:gd name="T13" fmla="*/ 2 h 160"/>
                </a:gdLst>
                <a:ahLst/>
                <a:cxnLst>
                  <a:cxn ang="0">
                    <a:pos x="T0" y="T1"/>
                  </a:cxn>
                  <a:cxn ang="0">
                    <a:pos x="T2" y="T3"/>
                  </a:cxn>
                  <a:cxn ang="0">
                    <a:pos x="T4" y="T5"/>
                  </a:cxn>
                  <a:cxn ang="0">
                    <a:pos x="T6" y="T7"/>
                  </a:cxn>
                  <a:cxn ang="0">
                    <a:pos x="T8" y="T9"/>
                  </a:cxn>
                  <a:cxn ang="0">
                    <a:pos x="T10" y="T11"/>
                  </a:cxn>
                  <a:cxn ang="0">
                    <a:pos x="T12" y="T13"/>
                  </a:cxn>
                </a:cxnLst>
                <a:rect l="0" t="0" r="r" b="b"/>
                <a:pathLst>
                  <a:path w="149" h="160">
                    <a:moveTo>
                      <a:pt x="143" y="2"/>
                    </a:moveTo>
                    <a:cubicBezTo>
                      <a:pt x="1" y="154"/>
                      <a:pt x="1" y="154"/>
                      <a:pt x="1" y="154"/>
                    </a:cubicBezTo>
                    <a:cubicBezTo>
                      <a:pt x="0" y="156"/>
                      <a:pt x="0" y="158"/>
                      <a:pt x="1" y="159"/>
                    </a:cubicBezTo>
                    <a:cubicBezTo>
                      <a:pt x="3" y="160"/>
                      <a:pt x="5" y="160"/>
                      <a:pt x="6" y="159"/>
                    </a:cubicBezTo>
                    <a:cubicBezTo>
                      <a:pt x="148" y="6"/>
                      <a:pt x="148" y="6"/>
                      <a:pt x="148" y="6"/>
                    </a:cubicBezTo>
                    <a:cubicBezTo>
                      <a:pt x="149" y="5"/>
                      <a:pt x="149" y="3"/>
                      <a:pt x="147" y="2"/>
                    </a:cubicBezTo>
                    <a:cubicBezTo>
                      <a:pt x="146" y="0"/>
                      <a:pt x="144" y="0"/>
                      <a:pt x="143" y="2"/>
                    </a:cubicBezTo>
                  </a:path>
                </a:pathLst>
              </a:custGeom>
              <a:solidFill>
                <a:srgbClr val="2D4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 name="Freeform 40">
                <a:extLst>
                  <a:ext uri="{FF2B5EF4-FFF2-40B4-BE49-F238E27FC236}">
                    <a16:creationId xmlns:a16="http://schemas.microsoft.com/office/drawing/2014/main" id="{0BA50399-5BA7-4492-8F90-77FE2A136DB1}"/>
                  </a:ext>
                </a:extLst>
              </p:cNvPr>
              <p:cNvSpPr>
                <a:spLocks/>
              </p:cNvSpPr>
              <p:nvPr/>
            </p:nvSpPr>
            <p:spPr bwMode="auto">
              <a:xfrm>
                <a:off x="11150778" y="1614568"/>
                <a:ext cx="129659" cy="284858"/>
              </a:xfrm>
              <a:custGeom>
                <a:avLst/>
                <a:gdLst>
                  <a:gd name="T0" fmla="*/ 150 w 150"/>
                  <a:gd name="T1" fmla="*/ 324 h 330"/>
                  <a:gd name="T2" fmla="*/ 7 w 150"/>
                  <a:gd name="T3" fmla="*/ 3 h 330"/>
                  <a:gd name="T4" fmla="*/ 2 w 150"/>
                  <a:gd name="T5" fmla="*/ 1 h 330"/>
                  <a:gd name="T6" fmla="*/ 0 w 150"/>
                  <a:gd name="T7" fmla="*/ 6 h 330"/>
                  <a:gd name="T8" fmla="*/ 143 w 150"/>
                  <a:gd name="T9" fmla="*/ 327 h 330"/>
                  <a:gd name="T10" fmla="*/ 148 w 150"/>
                  <a:gd name="T11" fmla="*/ 329 h 330"/>
                  <a:gd name="T12" fmla="*/ 150 w 150"/>
                  <a:gd name="T13" fmla="*/ 324 h 330"/>
                </a:gdLst>
                <a:ahLst/>
                <a:cxnLst>
                  <a:cxn ang="0">
                    <a:pos x="T0" y="T1"/>
                  </a:cxn>
                  <a:cxn ang="0">
                    <a:pos x="T2" y="T3"/>
                  </a:cxn>
                  <a:cxn ang="0">
                    <a:pos x="T4" y="T5"/>
                  </a:cxn>
                  <a:cxn ang="0">
                    <a:pos x="T6" y="T7"/>
                  </a:cxn>
                  <a:cxn ang="0">
                    <a:pos x="T8" y="T9"/>
                  </a:cxn>
                  <a:cxn ang="0">
                    <a:pos x="T10" y="T11"/>
                  </a:cxn>
                  <a:cxn ang="0">
                    <a:pos x="T12" y="T13"/>
                  </a:cxn>
                </a:cxnLst>
                <a:rect l="0" t="0" r="r" b="b"/>
                <a:pathLst>
                  <a:path w="150" h="330">
                    <a:moveTo>
                      <a:pt x="150" y="324"/>
                    </a:moveTo>
                    <a:cubicBezTo>
                      <a:pt x="7" y="3"/>
                      <a:pt x="7" y="3"/>
                      <a:pt x="7" y="3"/>
                    </a:cubicBezTo>
                    <a:cubicBezTo>
                      <a:pt x="6" y="1"/>
                      <a:pt x="4" y="0"/>
                      <a:pt x="2" y="1"/>
                    </a:cubicBezTo>
                    <a:cubicBezTo>
                      <a:pt x="0" y="2"/>
                      <a:pt x="0" y="4"/>
                      <a:pt x="0" y="6"/>
                    </a:cubicBezTo>
                    <a:cubicBezTo>
                      <a:pt x="143" y="327"/>
                      <a:pt x="143" y="327"/>
                      <a:pt x="143" y="327"/>
                    </a:cubicBezTo>
                    <a:cubicBezTo>
                      <a:pt x="144" y="329"/>
                      <a:pt x="146" y="330"/>
                      <a:pt x="148" y="329"/>
                    </a:cubicBezTo>
                    <a:cubicBezTo>
                      <a:pt x="150" y="328"/>
                      <a:pt x="150" y="326"/>
                      <a:pt x="150" y="324"/>
                    </a:cubicBezTo>
                  </a:path>
                </a:pathLst>
              </a:custGeom>
              <a:solidFill>
                <a:srgbClr val="2D4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sp>
          <p:nvSpPr>
            <p:cNvPr id="66" name="Freeform 41">
              <a:extLst>
                <a:ext uri="{FF2B5EF4-FFF2-40B4-BE49-F238E27FC236}">
                  <a16:creationId xmlns:a16="http://schemas.microsoft.com/office/drawing/2014/main" id="{FA471D8A-E408-4456-B07B-DAF5905E0B67}"/>
                </a:ext>
              </a:extLst>
            </p:cNvPr>
            <p:cNvSpPr>
              <a:spLocks/>
            </p:cNvSpPr>
            <p:nvPr/>
          </p:nvSpPr>
          <p:spPr bwMode="auto">
            <a:xfrm>
              <a:off x="11006773" y="2053532"/>
              <a:ext cx="612934" cy="465594"/>
            </a:xfrm>
            <a:custGeom>
              <a:avLst/>
              <a:gdLst>
                <a:gd name="T0" fmla="*/ 5 w 707"/>
                <a:gd name="T1" fmla="*/ 536 h 537"/>
                <a:gd name="T2" fmla="*/ 706 w 707"/>
                <a:gd name="T3" fmla="*/ 6 h 537"/>
                <a:gd name="T4" fmla="*/ 706 w 707"/>
                <a:gd name="T5" fmla="*/ 2 h 537"/>
                <a:gd name="T6" fmla="*/ 702 w 707"/>
                <a:gd name="T7" fmla="*/ 1 h 537"/>
                <a:gd name="T8" fmla="*/ 2 w 707"/>
                <a:gd name="T9" fmla="*/ 531 h 537"/>
                <a:gd name="T10" fmla="*/ 1 w 707"/>
                <a:gd name="T11" fmla="*/ 535 h 537"/>
                <a:gd name="T12" fmla="*/ 5 w 707"/>
                <a:gd name="T13" fmla="*/ 536 h 537"/>
              </a:gdLst>
              <a:ahLst/>
              <a:cxnLst>
                <a:cxn ang="0">
                  <a:pos x="T0" y="T1"/>
                </a:cxn>
                <a:cxn ang="0">
                  <a:pos x="T2" y="T3"/>
                </a:cxn>
                <a:cxn ang="0">
                  <a:pos x="T4" y="T5"/>
                </a:cxn>
                <a:cxn ang="0">
                  <a:pos x="T6" y="T7"/>
                </a:cxn>
                <a:cxn ang="0">
                  <a:pos x="T8" y="T9"/>
                </a:cxn>
                <a:cxn ang="0">
                  <a:pos x="T10" y="T11"/>
                </a:cxn>
                <a:cxn ang="0">
                  <a:pos x="T12" y="T13"/>
                </a:cxn>
              </a:cxnLst>
              <a:rect l="0" t="0" r="r" b="b"/>
              <a:pathLst>
                <a:path w="707" h="537">
                  <a:moveTo>
                    <a:pt x="5" y="536"/>
                  </a:moveTo>
                  <a:cubicBezTo>
                    <a:pt x="706" y="6"/>
                    <a:pt x="706" y="6"/>
                    <a:pt x="706" y="6"/>
                  </a:cubicBezTo>
                  <a:cubicBezTo>
                    <a:pt x="707" y="5"/>
                    <a:pt x="707" y="3"/>
                    <a:pt x="706" y="2"/>
                  </a:cubicBezTo>
                  <a:cubicBezTo>
                    <a:pt x="705" y="1"/>
                    <a:pt x="703" y="0"/>
                    <a:pt x="702" y="1"/>
                  </a:cubicBezTo>
                  <a:cubicBezTo>
                    <a:pt x="2" y="531"/>
                    <a:pt x="2" y="531"/>
                    <a:pt x="2" y="531"/>
                  </a:cubicBezTo>
                  <a:cubicBezTo>
                    <a:pt x="0" y="532"/>
                    <a:pt x="0" y="534"/>
                    <a:pt x="1" y="535"/>
                  </a:cubicBezTo>
                  <a:cubicBezTo>
                    <a:pt x="2" y="537"/>
                    <a:pt x="4" y="537"/>
                    <a:pt x="5" y="536"/>
                  </a:cubicBezTo>
                </a:path>
              </a:pathLst>
            </a:custGeom>
            <a:solidFill>
              <a:srgbClr val="CBC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 name="Freeform 42">
              <a:extLst>
                <a:ext uri="{FF2B5EF4-FFF2-40B4-BE49-F238E27FC236}">
                  <a16:creationId xmlns:a16="http://schemas.microsoft.com/office/drawing/2014/main" id="{320E232B-914E-424A-AB69-E0DF6C4001A8}"/>
                </a:ext>
              </a:extLst>
            </p:cNvPr>
            <p:cNvSpPr>
              <a:spLocks/>
            </p:cNvSpPr>
            <p:nvPr/>
          </p:nvSpPr>
          <p:spPr bwMode="auto">
            <a:xfrm>
              <a:off x="11004807" y="2104610"/>
              <a:ext cx="612934" cy="471487"/>
            </a:xfrm>
            <a:custGeom>
              <a:avLst/>
              <a:gdLst>
                <a:gd name="T0" fmla="*/ 6 w 708"/>
                <a:gd name="T1" fmla="*/ 544 h 545"/>
                <a:gd name="T2" fmla="*/ 706 w 708"/>
                <a:gd name="T3" fmla="*/ 5 h 545"/>
                <a:gd name="T4" fmla="*/ 707 w 708"/>
                <a:gd name="T5" fmla="*/ 1 h 545"/>
                <a:gd name="T6" fmla="*/ 703 w 708"/>
                <a:gd name="T7" fmla="*/ 1 h 545"/>
                <a:gd name="T8" fmla="*/ 2 w 708"/>
                <a:gd name="T9" fmla="*/ 539 h 545"/>
                <a:gd name="T10" fmla="*/ 1 w 708"/>
                <a:gd name="T11" fmla="*/ 543 h 545"/>
                <a:gd name="T12" fmla="*/ 6 w 708"/>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708" h="545">
                  <a:moveTo>
                    <a:pt x="6" y="544"/>
                  </a:moveTo>
                  <a:cubicBezTo>
                    <a:pt x="706" y="5"/>
                    <a:pt x="706" y="5"/>
                    <a:pt x="706" y="5"/>
                  </a:cubicBezTo>
                  <a:cubicBezTo>
                    <a:pt x="707" y="4"/>
                    <a:pt x="708" y="3"/>
                    <a:pt x="707" y="1"/>
                  </a:cubicBezTo>
                  <a:cubicBezTo>
                    <a:pt x="706" y="0"/>
                    <a:pt x="704" y="0"/>
                    <a:pt x="703" y="1"/>
                  </a:cubicBezTo>
                  <a:cubicBezTo>
                    <a:pt x="2" y="539"/>
                    <a:pt x="2" y="539"/>
                    <a:pt x="2" y="539"/>
                  </a:cubicBezTo>
                  <a:cubicBezTo>
                    <a:pt x="1" y="540"/>
                    <a:pt x="0" y="542"/>
                    <a:pt x="1" y="543"/>
                  </a:cubicBezTo>
                  <a:cubicBezTo>
                    <a:pt x="2" y="545"/>
                    <a:pt x="4" y="545"/>
                    <a:pt x="6" y="544"/>
                  </a:cubicBezTo>
                </a:path>
              </a:pathLst>
            </a:custGeom>
            <a:solidFill>
              <a:srgbClr val="CBC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 name="Freeform 43">
              <a:extLst>
                <a:ext uri="{FF2B5EF4-FFF2-40B4-BE49-F238E27FC236}">
                  <a16:creationId xmlns:a16="http://schemas.microsoft.com/office/drawing/2014/main" id="{57851769-13F6-4204-BB33-7C32C4DBA5F7}"/>
                </a:ext>
              </a:extLst>
            </p:cNvPr>
            <p:cNvSpPr>
              <a:spLocks/>
            </p:cNvSpPr>
            <p:nvPr/>
          </p:nvSpPr>
          <p:spPr bwMode="auto">
            <a:xfrm>
              <a:off x="10197386" y="2377679"/>
              <a:ext cx="640437" cy="157162"/>
            </a:xfrm>
            <a:custGeom>
              <a:avLst/>
              <a:gdLst>
                <a:gd name="T0" fmla="*/ 2 w 739"/>
                <a:gd name="T1" fmla="*/ 6 h 181"/>
                <a:gd name="T2" fmla="*/ 735 w 739"/>
                <a:gd name="T3" fmla="*/ 180 h 181"/>
                <a:gd name="T4" fmla="*/ 739 w 739"/>
                <a:gd name="T5" fmla="*/ 178 h 181"/>
                <a:gd name="T6" fmla="*/ 736 w 739"/>
                <a:gd name="T7" fmla="*/ 175 h 181"/>
                <a:gd name="T8" fmla="*/ 4 w 739"/>
                <a:gd name="T9" fmla="*/ 0 h 181"/>
                <a:gd name="T10" fmla="*/ 0 w 739"/>
                <a:gd name="T11" fmla="*/ 2 h 181"/>
                <a:gd name="T12" fmla="*/ 2 w 739"/>
                <a:gd name="T13" fmla="*/ 6 h 181"/>
              </a:gdLst>
              <a:ahLst/>
              <a:cxnLst>
                <a:cxn ang="0">
                  <a:pos x="T0" y="T1"/>
                </a:cxn>
                <a:cxn ang="0">
                  <a:pos x="T2" y="T3"/>
                </a:cxn>
                <a:cxn ang="0">
                  <a:pos x="T4" y="T5"/>
                </a:cxn>
                <a:cxn ang="0">
                  <a:pos x="T6" y="T7"/>
                </a:cxn>
                <a:cxn ang="0">
                  <a:pos x="T8" y="T9"/>
                </a:cxn>
                <a:cxn ang="0">
                  <a:pos x="T10" y="T11"/>
                </a:cxn>
                <a:cxn ang="0">
                  <a:pos x="T12" y="T13"/>
                </a:cxn>
              </a:cxnLst>
              <a:rect l="0" t="0" r="r" b="b"/>
              <a:pathLst>
                <a:path w="739" h="181">
                  <a:moveTo>
                    <a:pt x="2" y="6"/>
                  </a:moveTo>
                  <a:cubicBezTo>
                    <a:pt x="735" y="180"/>
                    <a:pt x="735" y="180"/>
                    <a:pt x="735" y="180"/>
                  </a:cubicBezTo>
                  <a:cubicBezTo>
                    <a:pt x="737" y="181"/>
                    <a:pt x="738" y="180"/>
                    <a:pt x="739" y="178"/>
                  </a:cubicBezTo>
                  <a:cubicBezTo>
                    <a:pt x="739" y="176"/>
                    <a:pt x="738" y="175"/>
                    <a:pt x="736" y="175"/>
                  </a:cubicBezTo>
                  <a:cubicBezTo>
                    <a:pt x="4" y="0"/>
                    <a:pt x="4" y="0"/>
                    <a:pt x="4" y="0"/>
                  </a:cubicBezTo>
                  <a:cubicBezTo>
                    <a:pt x="2" y="0"/>
                    <a:pt x="0" y="1"/>
                    <a:pt x="0" y="2"/>
                  </a:cubicBezTo>
                  <a:cubicBezTo>
                    <a:pt x="0" y="4"/>
                    <a:pt x="1" y="5"/>
                    <a:pt x="2" y="6"/>
                  </a:cubicBezTo>
                </a:path>
              </a:pathLst>
            </a:custGeom>
            <a:solidFill>
              <a:srgbClr val="CBC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9" name="Freeform 44">
              <a:extLst>
                <a:ext uri="{FF2B5EF4-FFF2-40B4-BE49-F238E27FC236}">
                  <a16:creationId xmlns:a16="http://schemas.microsoft.com/office/drawing/2014/main" id="{157DDFAF-68C0-4940-A118-EA3057BF74B4}"/>
                </a:ext>
              </a:extLst>
            </p:cNvPr>
            <p:cNvSpPr>
              <a:spLocks/>
            </p:cNvSpPr>
            <p:nvPr/>
          </p:nvSpPr>
          <p:spPr bwMode="auto">
            <a:xfrm>
              <a:off x="10195421" y="2426793"/>
              <a:ext cx="640437" cy="157162"/>
            </a:xfrm>
            <a:custGeom>
              <a:avLst/>
              <a:gdLst>
                <a:gd name="T0" fmla="*/ 3 w 740"/>
                <a:gd name="T1" fmla="*/ 6 h 181"/>
                <a:gd name="T2" fmla="*/ 736 w 740"/>
                <a:gd name="T3" fmla="*/ 181 h 181"/>
                <a:gd name="T4" fmla="*/ 739 w 740"/>
                <a:gd name="T5" fmla="*/ 179 h 181"/>
                <a:gd name="T6" fmla="*/ 737 w 740"/>
                <a:gd name="T7" fmla="*/ 175 h 181"/>
                <a:gd name="T8" fmla="*/ 4 w 740"/>
                <a:gd name="T9" fmla="*/ 1 h 181"/>
                <a:gd name="T10" fmla="*/ 1 w 740"/>
                <a:gd name="T11" fmla="*/ 3 h 181"/>
                <a:gd name="T12" fmla="*/ 3 w 740"/>
                <a:gd name="T13" fmla="*/ 6 h 181"/>
              </a:gdLst>
              <a:ahLst/>
              <a:cxnLst>
                <a:cxn ang="0">
                  <a:pos x="T0" y="T1"/>
                </a:cxn>
                <a:cxn ang="0">
                  <a:pos x="T2" y="T3"/>
                </a:cxn>
                <a:cxn ang="0">
                  <a:pos x="T4" y="T5"/>
                </a:cxn>
                <a:cxn ang="0">
                  <a:pos x="T6" y="T7"/>
                </a:cxn>
                <a:cxn ang="0">
                  <a:pos x="T8" y="T9"/>
                </a:cxn>
                <a:cxn ang="0">
                  <a:pos x="T10" y="T11"/>
                </a:cxn>
                <a:cxn ang="0">
                  <a:pos x="T12" y="T13"/>
                </a:cxn>
              </a:cxnLst>
              <a:rect l="0" t="0" r="r" b="b"/>
              <a:pathLst>
                <a:path w="740" h="181">
                  <a:moveTo>
                    <a:pt x="3" y="6"/>
                  </a:moveTo>
                  <a:cubicBezTo>
                    <a:pt x="736" y="181"/>
                    <a:pt x="736" y="181"/>
                    <a:pt x="736" y="181"/>
                  </a:cubicBezTo>
                  <a:cubicBezTo>
                    <a:pt x="737" y="181"/>
                    <a:pt x="739" y="180"/>
                    <a:pt x="739" y="179"/>
                  </a:cubicBezTo>
                  <a:cubicBezTo>
                    <a:pt x="740" y="177"/>
                    <a:pt x="739" y="176"/>
                    <a:pt x="737" y="175"/>
                  </a:cubicBezTo>
                  <a:cubicBezTo>
                    <a:pt x="4" y="1"/>
                    <a:pt x="4" y="1"/>
                    <a:pt x="4" y="1"/>
                  </a:cubicBezTo>
                  <a:cubicBezTo>
                    <a:pt x="3" y="0"/>
                    <a:pt x="1" y="1"/>
                    <a:pt x="1" y="3"/>
                  </a:cubicBezTo>
                  <a:cubicBezTo>
                    <a:pt x="0" y="5"/>
                    <a:pt x="1" y="6"/>
                    <a:pt x="3" y="6"/>
                  </a:cubicBezTo>
                </a:path>
              </a:pathLst>
            </a:custGeom>
            <a:solidFill>
              <a:srgbClr val="CBC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nvGrpSpPr>
            <p:cNvPr id="117" name="Group 116">
              <a:extLst>
                <a:ext uri="{FF2B5EF4-FFF2-40B4-BE49-F238E27FC236}">
                  <a16:creationId xmlns:a16="http://schemas.microsoft.com/office/drawing/2014/main" id="{D2356500-1F18-47EE-A4B0-D0A94898A626}"/>
                </a:ext>
              </a:extLst>
            </p:cNvPr>
            <p:cNvGrpSpPr/>
            <p:nvPr/>
          </p:nvGrpSpPr>
          <p:grpSpPr>
            <a:xfrm>
              <a:off x="9569450" y="1420995"/>
              <a:ext cx="579438" cy="1322684"/>
              <a:chOff x="9655175" y="1542754"/>
              <a:chExt cx="465594" cy="1062812"/>
            </a:xfrm>
          </p:grpSpPr>
          <p:sp>
            <p:nvSpPr>
              <p:cNvPr id="74" name="Freeform 49">
                <a:extLst>
                  <a:ext uri="{FF2B5EF4-FFF2-40B4-BE49-F238E27FC236}">
                    <a16:creationId xmlns:a16="http://schemas.microsoft.com/office/drawing/2014/main" id="{CF47878D-E3FD-44C4-A38B-B27EA1CB2608}"/>
                  </a:ext>
                </a:extLst>
              </p:cNvPr>
              <p:cNvSpPr>
                <a:spLocks/>
              </p:cNvSpPr>
              <p:nvPr/>
            </p:nvSpPr>
            <p:spPr bwMode="auto">
              <a:xfrm>
                <a:off x="9655175" y="1587938"/>
                <a:ext cx="251460" cy="261283"/>
              </a:xfrm>
              <a:custGeom>
                <a:avLst/>
                <a:gdLst>
                  <a:gd name="T0" fmla="*/ 175 w 290"/>
                  <a:gd name="T1" fmla="*/ 3 h 301"/>
                  <a:gd name="T2" fmla="*/ 128 w 290"/>
                  <a:gd name="T3" fmla="*/ 45 h 301"/>
                  <a:gd name="T4" fmla="*/ 55 w 290"/>
                  <a:gd name="T5" fmla="*/ 103 h 301"/>
                  <a:gd name="T6" fmla="*/ 3 w 290"/>
                  <a:gd name="T7" fmla="*/ 178 h 301"/>
                  <a:gd name="T8" fmla="*/ 26 w 290"/>
                  <a:gd name="T9" fmla="*/ 239 h 301"/>
                  <a:gd name="T10" fmla="*/ 65 w 290"/>
                  <a:gd name="T11" fmla="*/ 300 h 301"/>
                  <a:gd name="T12" fmla="*/ 115 w 290"/>
                  <a:gd name="T13" fmla="*/ 251 h 301"/>
                  <a:gd name="T14" fmla="*/ 188 w 290"/>
                  <a:gd name="T15" fmla="*/ 204 h 301"/>
                  <a:gd name="T16" fmla="*/ 286 w 290"/>
                  <a:gd name="T17" fmla="*/ 168 h 301"/>
                  <a:gd name="T18" fmla="*/ 281 w 290"/>
                  <a:gd name="T19" fmla="*/ 34 h 301"/>
                  <a:gd name="T20" fmla="*/ 228 w 290"/>
                  <a:gd name="T21" fmla="*/ 0 h 301"/>
                  <a:gd name="T22" fmla="*/ 175 w 290"/>
                  <a:gd name="T23" fmla="*/ 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301">
                    <a:moveTo>
                      <a:pt x="175" y="3"/>
                    </a:moveTo>
                    <a:cubicBezTo>
                      <a:pt x="175" y="3"/>
                      <a:pt x="156" y="37"/>
                      <a:pt x="128" y="45"/>
                    </a:cubicBezTo>
                    <a:cubicBezTo>
                      <a:pt x="92" y="57"/>
                      <a:pt x="46" y="62"/>
                      <a:pt x="55" y="103"/>
                    </a:cubicBezTo>
                    <a:cubicBezTo>
                      <a:pt x="64" y="143"/>
                      <a:pt x="5" y="126"/>
                      <a:pt x="3" y="178"/>
                    </a:cubicBezTo>
                    <a:cubicBezTo>
                      <a:pt x="0" y="230"/>
                      <a:pt x="26" y="239"/>
                      <a:pt x="26" y="239"/>
                    </a:cubicBezTo>
                    <a:cubicBezTo>
                      <a:pt x="26" y="239"/>
                      <a:pt x="9" y="301"/>
                      <a:pt x="65" y="300"/>
                    </a:cubicBezTo>
                    <a:cubicBezTo>
                      <a:pt x="121" y="298"/>
                      <a:pt x="115" y="251"/>
                      <a:pt x="115" y="251"/>
                    </a:cubicBezTo>
                    <a:cubicBezTo>
                      <a:pt x="115" y="251"/>
                      <a:pt x="196" y="242"/>
                      <a:pt x="188" y="204"/>
                    </a:cubicBezTo>
                    <a:cubicBezTo>
                      <a:pt x="185" y="190"/>
                      <a:pt x="290" y="192"/>
                      <a:pt x="286" y="168"/>
                    </a:cubicBezTo>
                    <a:cubicBezTo>
                      <a:pt x="275" y="109"/>
                      <a:pt x="281" y="34"/>
                      <a:pt x="281" y="34"/>
                    </a:cubicBezTo>
                    <a:cubicBezTo>
                      <a:pt x="228" y="0"/>
                      <a:pt x="228" y="0"/>
                      <a:pt x="228" y="0"/>
                    </a:cubicBezTo>
                    <a:lnTo>
                      <a:pt x="175" y="3"/>
                    </a:ln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5" name="Freeform 50">
                <a:extLst>
                  <a:ext uri="{FF2B5EF4-FFF2-40B4-BE49-F238E27FC236}">
                    <a16:creationId xmlns:a16="http://schemas.microsoft.com/office/drawing/2014/main" id="{C6AFDDA6-99BB-4447-96E0-FAEB61B08C7E}"/>
                  </a:ext>
                </a:extLst>
              </p:cNvPr>
              <p:cNvSpPr>
                <a:spLocks/>
              </p:cNvSpPr>
              <p:nvPr/>
            </p:nvSpPr>
            <p:spPr bwMode="auto">
              <a:xfrm>
                <a:off x="9875203" y="1735278"/>
                <a:ext cx="186631" cy="182702"/>
              </a:xfrm>
              <a:custGeom>
                <a:avLst/>
                <a:gdLst>
                  <a:gd name="T0" fmla="*/ 30 w 216"/>
                  <a:gd name="T1" fmla="*/ 42 h 212"/>
                  <a:gd name="T2" fmla="*/ 54 w 216"/>
                  <a:gd name="T3" fmla="*/ 15 h 212"/>
                  <a:gd name="T4" fmla="*/ 86 w 216"/>
                  <a:gd name="T5" fmla="*/ 0 h 212"/>
                  <a:gd name="T6" fmla="*/ 172 w 216"/>
                  <a:gd name="T7" fmla="*/ 116 h 212"/>
                  <a:gd name="T8" fmla="*/ 213 w 216"/>
                  <a:gd name="T9" fmla="*/ 134 h 212"/>
                  <a:gd name="T10" fmla="*/ 216 w 216"/>
                  <a:gd name="T11" fmla="*/ 197 h 212"/>
                  <a:gd name="T12" fmla="*/ 134 w 216"/>
                  <a:gd name="T13" fmla="*/ 164 h 212"/>
                  <a:gd name="T14" fmla="*/ 30 w 216"/>
                  <a:gd name="T15" fmla="*/ 4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12">
                    <a:moveTo>
                      <a:pt x="30" y="42"/>
                    </a:moveTo>
                    <a:cubicBezTo>
                      <a:pt x="0" y="6"/>
                      <a:pt x="54" y="15"/>
                      <a:pt x="54" y="15"/>
                    </a:cubicBezTo>
                    <a:cubicBezTo>
                      <a:pt x="86" y="0"/>
                      <a:pt x="86" y="0"/>
                      <a:pt x="86" y="0"/>
                    </a:cubicBezTo>
                    <a:cubicBezTo>
                      <a:pt x="111" y="17"/>
                      <a:pt x="143" y="64"/>
                      <a:pt x="172" y="116"/>
                    </a:cubicBezTo>
                    <a:cubicBezTo>
                      <a:pt x="183" y="127"/>
                      <a:pt x="197" y="134"/>
                      <a:pt x="213" y="134"/>
                    </a:cubicBezTo>
                    <a:cubicBezTo>
                      <a:pt x="216" y="197"/>
                      <a:pt x="216" y="197"/>
                      <a:pt x="216" y="197"/>
                    </a:cubicBezTo>
                    <a:cubicBezTo>
                      <a:pt x="169" y="212"/>
                      <a:pt x="143" y="172"/>
                      <a:pt x="134" y="164"/>
                    </a:cubicBezTo>
                    <a:cubicBezTo>
                      <a:pt x="134" y="164"/>
                      <a:pt x="67" y="85"/>
                      <a:pt x="30" y="42"/>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7" name="Freeform 52">
                <a:extLst>
                  <a:ext uri="{FF2B5EF4-FFF2-40B4-BE49-F238E27FC236}">
                    <a16:creationId xmlns:a16="http://schemas.microsoft.com/office/drawing/2014/main" id="{6715635C-4281-4D7A-9ACC-6575E7542AD7}"/>
                  </a:ext>
                </a:extLst>
              </p:cNvPr>
              <p:cNvSpPr>
                <a:spLocks/>
              </p:cNvSpPr>
              <p:nvPr/>
            </p:nvSpPr>
            <p:spPr bwMode="auto">
              <a:xfrm>
                <a:off x="9755365" y="2532878"/>
                <a:ext cx="45185" cy="72688"/>
              </a:xfrm>
              <a:custGeom>
                <a:avLst/>
                <a:gdLst>
                  <a:gd name="T0" fmla="*/ 52 w 52"/>
                  <a:gd name="T1" fmla="*/ 9 h 84"/>
                  <a:gd name="T2" fmla="*/ 52 w 52"/>
                  <a:gd name="T3" fmla="*/ 43 h 84"/>
                  <a:gd name="T4" fmla="*/ 48 w 52"/>
                  <a:gd name="T5" fmla="*/ 69 h 84"/>
                  <a:gd name="T6" fmla="*/ 29 w 52"/>
                  <a:gd name="T7" fmla="*/ 84 h 84"/>
                  <a:gd name="T8" fmla="*/ 7 w 52"/>
                  <a:gd name="T9" fmla="*/ 47 h 84"/>
                  <a:gd name="T10" fmla="*/ 23 w 52"/>
                  <a:gd name="T11" fmla="*/ 0 h 84"/>
                  <a:gd name="T12" fmla="*/ 52 w 52"/>
                  <a:gd name="T13" fmla="*/ 9 h 84"/>
                </a:gdLst>
                <a:ahLst/>
                <a:cxnLst>
                  <a:cxn ang="0">
                    <a:pos x="T0" y="T1"/>
                  </a:cxn>
                  <a:cxn ang="0">
                    <a:pos x="T2" y="T3"/>
                  </a:cxn>
                  <a:cxn ang="0">
                    <a:pos x="T4" y="T5"/>
                  </a:cxn>
                  <a:cxn ang="0">
                    <a:pos x="T6" y="T7"/>
                  </a:cxn>
                  <a:cxn ang="0">
                    <a:pos x="T8" y="T9"/>
                  </a:cxn>
                  <a:cxn ang="0">
                    <a:pos x="T10" y="T11"/>
                  </a:cxn>
                  <a:cxn ang="0">
                    <a:pos x="T12" y="T13"/>
                  </a:cxn>
                </a:cxnLst>
                <a:rect l="0" t="0" r="r" b="b"/>
                <a:pathLst>
                  <a:path w="52" h="84">
                    <a:moveTo>
                      <a:pt x="52" y="9"/>
                    </a:moveTo>
                    <a:cubicBezTo>
                      <a:pt x="52" y="43"/>
                      <a:pt x="52" y="43"/>
                      <a:pt x="52" y="43"/>
                    </a:cubicBezTo>
                    <a:cubicBezTo>
                      <a:pt x="52" y="47"/>
                      <a:pt x="49" y="66"/>
                      <a:pt x="48" y="69"/>
                    </a:cubicBezTo>
                    <a:cubicBezTo>
                      <a:pt x="43" y="79"/>
                      <a:pt x="36" y="83"/>
                      <a:pt x="29" y="84"/>
                    </a:cubicBezTo>
                    <a:cubicBezTo>
                      <a:pt x="20" y="84"/>
                      <a:pt x="0" y="68"/>
                      <a:pt x="7" y="47"/>
                    </a:cubicBezTo>
                    <a:cubicBezTo>
                      <a:pt x="12" y="29"/>
                      <a:pt x="23" y="0"/>
                      <a:pt x="23" y="0"/>
                    </a:cubicBezTo>
                    <a:cubicBezTo>
                      <a:pt x="36" y="6"/>
                      <a:pt x="43" y="9"/>
                      <a:pt x="52" y="9"/>
                    </a:cubicBezTo>
                    <a:close/>
                  </a:path>
                </a:pathLst>
              </a:custGeom>
              <a:solidFill>
                <a:srgbClr val="4D3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8" name="Freeform 53">
                <a:extLst>
                  <a:ext uri="{FF2B5EF4-FFF2-40B4-BE49-F238E27FC236}">
                    <a16:creationId xmlns:a16="http://schemas.microsoft.com/office/drawing/2014/main" id="{40BD4A45-B56D-471E-A3D6-C22364690858}"/>
                  </a:ext>
                </a:extLst>
              </p:cNvPr>
              <p:cNvSpPr>
                <a:spLocks/>
              </p:cNvSpPr>
              <p:nvPr/>
            </p:nvSpPr>
            <p:spPr bwMode="auto">
              <a:xfrm>
                <a:off x="9896812" y="2511267"/>
                <a:ext cx="100192" cy="74652"/>
              </a:xfrm>
              <a:custGeom>
                <a:avLst/>
                <a:gdLst>
                  <a:gd name="T0" fmla="*/ 94 w 114"/>
                  <a:gd name="T1" fmla="*/ 61 h 86"/>
                  <a:gd name="T2" fmla="*/ 45 w 114"/>
                  <a:gd name="T3" fmla="*/ 5 h 86"/>
                  <a:gd name="T4" fmla="*/ 12 w 114"/>
                  <a:gd name="T5" fmla="*/ 2 h 86"/>
                  <a:gd name="T6" fmla="*/ 4 w 114"/>
                  <a:gd name="T7" fmla="*/ 12 h 86"/>
                  <a:gd name="T8" fmla="*/ 3 w 114"/>
                  <a:gd name="T9" fmla="*/ 21 h 86"/>
                  <a:gd name="T10" fmla="*/ 10 w 114"/>
                  <a:gd name="T11" fmla="*/ 47 h 86"/>
                  <a:gd name="T12" fmla="*/ 69 w 114"/>
                  <a:gd name="T13" fmla="*/ 77 h 86"/>
                  <a:gd name="T14" fmla="*/ 94 w 114"/>
                  <a:gd name="T15" fmla="*/ 6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86">
                    <a:moveTo>
                      <a:pt x="94" y="61"/>
                    </a:moveTo>
                    <a:cubicBezTo>
                      <a:pt x="45" y="5"/>
                      <a:pt x="45" y="5"/>
                      <a:pt x="45" y="5"/>
                    </a:cubicBezTo>
                    <a:cubicBezTo>
                      <a:pt x="37" y="1"/>
                      <a:pt x="23" y="0"/>
                      <a:pt x="12" y="2"/>
                    </a:cubicBezTo>
                    <a:cubicBezTo>
                      <a:pt x="7" y="3"/>
                      <a:pt x="4" y="7"/>
                      <a:pt x="4" y="12"/>
                    </a:cubicBezTo>
                    <a:cubicBezTo>
                      <a:pt x="3" y="21"/>
                      <a:pt x="3" y="21"/>
                      <a:pt x="3" y="21"/>
                    </a:cubicBezTo>
                    <a:cubicBezTo>
                      <a:pt x="2" y="37"/>
                      <a:pt x="0" y="42"/>
                      <a:pt x="10" y="47"/>
                    </a:cubicBezTo>
                    <a:cubicBezTo>
                      <a:pt x="69" y="77"/>
                      <a:pt x="69" y="77"/>
                      <a:pt x="69" y="77"/>
                    </a:cubicBezTo>
                    <a:cubicBezTo>
                      <a:pt x="81" y="86"/>
                      <a:pt x="114" y="81"/>
                      <a:pt x="94" y="61"/>
                    </a:cubicBezTo>
                    <a:close/>
                  </a:path>
                </a:pathLst>
              </a:custGeom>
              <a:solidFill>
                <a:srgbClr val="4D3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9" name="Freeform 54">
                <a:extLst>
                  <a:ext uri="{FF2B5EF4-FFF2-40B4-BE49-F238E27FC236}">
                    <a16:creationId xmlns:a16="http://schemas.microsoft.com/office/drawing/2014/main" id="{84A35A18-145D-4235-9535-E9ED87D5E438}"/>
                  </a:ext>
                </a:extLst>
              </p:cNvPr>
              <p:cNvSpPr>
                <a:spLocks/>
              </p:cNvSpPr>
              <p:nvPr/>
            </p:nvSpPr>
            <p:spPr bwMode="auto">
              <a:xfrm>
                <a:off x="9912528" y="2519125"/>
                <a:ext cx="47149" cy="41256"/>
              </a:xfrm>
              <a:custGeom>
                <a:avLst/>
                <a:gdLst>
                  <a:gd name="T0" fmla="*/ 25 w 53"/>
                  <a:gd name="T1" fmla="*/ 2 h 48"/>
                  <a:gd name="T2" fmla="*/ 49 w 53"/>
                  <a:gd name="T3" fmla="*/ 38 h 48"/>
                  <a:gd name="T4" fmla="*/ 0 w 53"/>
                  <a:gd name="T5" fmla="*/ 16 h 48"/>
                  <a:gd name="T6" fmla="*/ 25 w 53"/>
                  <a:gd name="T7" fmla="*/ 2 h 48"/>
                </a:gdLst>
                <a:ahLst/>
                <a:cxnLst>
                  <a:cxn ang="0">
                    <a:pos x="T0" y="T1"/>
                  </a:cxn>
                  <a:cxn ang="0">
                    <a:pos x="T2" y="T3"/>
                  </a:cxn>
                  <a:cxn ang="0">
                    <a:pos x="T4" y="T5"/>
                  </a:cxn>
                  <a:cxn ang="0">
                    <a:pos x="T6" y="T7"/>
                  </a:cxn>
                </a:cxnLst>
                <a:rect l="0" t="0" r="r" b="b"/>
                <a:pathLst>
                  <a:path w="53" h="48">
                    <a:moveTo>
                      <a:pt x="25" y="2"/>
                    </a:moveTo>
                    <a:cubicBezTo>
                      <a:pt x="25" y="2"/>
                      <a:pt x="53" y="35"/>
                      <a:pt x="49" y="38"/>
                    </a:cubicBezTo>
                    <a:cubicBezTo>
                      <a:pt x="35" y="48"/>
                      <a:pt x="0" y="16"/>
                      <a:pt x="0" y="16"/>
                    </a:cubicBezTo>
                    <a:cubicBezTo>
                      <a:pt x="0" y="16"/>
                      <a:pt x="19" y="0"/>
                      <a:pt x="25" y="2"/>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0" name="Freeform 55">
                <a:extLst>
                  <a:ext uri="{FF2B5EF4-FFF2-40B4-BE49-F238E27FC236}">
                    <a16:creationId xmlns:a16="http://schemas.microsoft.com/office/drawing/2014/main" id="{064AF069-0EC6-48C0-A1C6-0DF5006843A7}"/>
                  </a:ext>
                </a:extLst>
              </p:cNvPr>
              <p:cNvSpPr>
                <a:spLocks/>
              </p:cNvSpPr>
              <p:nvPr/>
            </p:nvSpPr>
            <p:spPr bwMode="auto">
              <a:xfrm>
                <a:off x="9843770" y="2006383"/>
                <a:ext cx="110014" cy="532389"/>
              </a:xfrm>
              <a:custGeom>
                <a:avLst/>
                <a:gdLst>
                  <a:gd name="T0" fmla="*/ 79 w 125"/>
                  <a:gd name="T1" fmla="*/ 607 h 614"/>
                  <a:gd name="T2" fmla="*/ 105 w 125"/>
                  <a:gd name="T3" fmla="*/ 594 h 614"/>
                  <a:gd name="T4" fmla="*/ 122 w 125"/>
                  <a:gd name="T5" fmla="*/ 291 h 614"/>
                  <a:gd name="T6" fmla="*/ 106 w 125"/>
                  <a:gd name="T7" fmla="*/ 0 h 614"/>
                  <a:gd name="T8" fmla="*/ 0 w 125"/>
                  <a:gd name="T9" fmla="*/ 19 h 614"/>
                  <a:gd name="T10" fmla="*/ 35 w 125"/>
                  <a:gd name="T11" fmla="*/ 304 h 614"/>
                  <a:gd name="T12" fmla="*/ 79 w 125"/>
                  <a:gd name="T13" fmla="*/ 607 h 614"/>
                </a:gdLst>
                <a:ahLst/>
                <a:cxnLst>
                  <a:cxn ang="0">
                    <a:pos x="T0" y="T1"/>
                  </a:cxn>
                  <a:cxn ang="0">
                    <a:pos x="T2" y="T3"/>
                  </a:cxn>
                  <a:cxn ang="0">
                    <a:pos x="T4" y="T5"/>
                  </a:cxn>
                  <a:cxn ang="0">
                    <a:pos x="T6" y="T7"/>
                  </a:cxn>
                  <a:cxn ang="0">
                    <a:pos x="T8" y="T9"/>
                  </a:cxn>
                  <a:cxn ang="0">
                    <a:pos x="T10" y="T11"/>
                  </a:cxn>
                  <a:cxn ang="0">
                    <a:pos x="T12" y="T13"/>
                  </a:cxn>
                </a:cxnLst>
                <a:rect l="0" t="0" r="r" b="b"/>
                <a:pathLst>
                  <a:path w="125" h="614">
                    <a:moveTo>
                      <a:pt x="79" y="607"/>
                    </a:moveTo>
                    <a:cubicBezTo>
                      <a:pt x="92" y="607"/>
                      <a:pt x="104" y="614"/>
                      <a:pt x="105" y="594"/>
                    </a:cubicBezTo>
                    <a:cubicBezTo>
                      <a:pt x="102" y="486"/>
                      <a:pt x="125" y="393"/>
                      <a:pt x="122" y="291"/>
                    </a:cubicBezTo>
                    <a:cubicBezTo>
                      <a:pt x="119" y="177"/>
                      <a:pt x="111" y="175"/>
                      <a:pt x="106" y="0"/>
                    </a:cubicBezTo>
                    <a:cubicBezTo>
                      <a:pt x="0" y="19"/>
                      <a:pt x="0" y="19"/>
                      <a:pt x="0" y="19"/>
                    </a:cubicBezTo>
                    <a:cubicBezTo>
                      <a:pt x="23" y="145"/>
                      <a:pt x="35" y="304"/>
                      <a:pt x="35" y="304"/>
                    </a:cubicBezTo>
                    <a:cubicBezTo>
                      <a:pt x="9" y="426"/>
                      <a:pt x="55" y="458"/>
                      <a:pt x="79" y="607"/>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1" name="Freeform 56">
                <a:extLst>
                  <a:ext uri="{FF2B5EF4-FFF2-40B4-BE49-F238E27FC236}">
                    <a16:creationId xmlns:a16="http://schemas.microsoft.com/office/drawing/2014/main" id="{64892472-BA7F-495B-A004-4FFA5D5CF8CA}"/>
                  </a:ext>
                </a:extLst>
              </p:cNvPr>
              <p:cNvSpPr>
                <a:spLocks/>
              </p:cNvSpPr>
              <p:nvPr/>
            </p:nvSpPr>
            <p:spPr bwMode="auto">
              <a:xfrm>
                <a:off x="9731791" y="2033887"/>
                <a:ext cx="117872" cy="528459"/>
              </a:xfrm>
              <a:custGeom>
                <a:avLst/>
                <a:gdLst>
                  <a:gd name="T0" fmla="*/ 50 w 136"/>
                  <a:gd name="T1" fmla="*/ 587 h 611"/>
                  <a:gd name="T2" fmla="*/ 77 w 136"/>
                  <a:gd name="T3" fmla="*/ 592 h 611"/>
                  <a:gd name="T4" fmla="*/ 125 w 136"/>
                  <a:gd name="T5" fmla="*/ 292 h 611"/>
                  <a:gd name="T6" fmla="*/ 136 w 136"/>
                  <a:gd name="T7" fmla="*/ 0 h 611"/>
                  <a:gd name="T8" fmla="*/ 28 w 136"/>
                  <a:gd name="T9" fmla="*/ 10 h 611"/>
                  <a:gd name="T10" fmla="*/ 37 w 136"/>
                  <a:gd name="T11" fmla="*/ 296 h 611"/>
                  <a:gd name="T12" fmla="*/ 50 w 136"/>
                  <a:gd name="T13" fmla="*/ 587 h 611"/>
                </a:gdLst>
                <a:ahLst/>
                <a:cxnLst>
                  <a:cxn ang="0">
                    <a:pos x="T0" y="T1"/>
                  </a:cxn>
                  <a:cxn ang="0">
                    <a:pos x="T2" y="T3"/>
                  </a:cxn>
                  <a:cxn ang="0">
                    <a:pos x="T4" y="T5"/>
                  </a:cxn>
                  <a:cxn ang="0">
                    <a:pos x="T6" y="T7"/>
                  </a:cxn>
                  <a:cxn ang="0">
                    <a:pos x="T8" y="T9"/>
                  </a:cxn>
                  <a:cxn ang="0">
                    <a:pos x="T10" y="T11"/>
                  </a:cxn>
                  <a:cxn ang="0">
                    <a:pos x="T12" y="T13"/>
                  </a:cxn>
                </a:cxnLst>
                <a:rect l="0" t="0" r="r" b="b"/>
                <a:pathLst>
                  <a:path w="136" h="611">
                    <a:moveTo>
                      <a:pt x="50" y="587"/>
                    </a:moveTo>
                    <a:cubicBezTo>
                      <a:pt x="58" y="606"/>
                      <a:pt x="74" y="611"/>
                      <a:pt x="77" y="592"/>
                    </a:cubicBezTo>
                    <a:cubicBezTo>
                      <a:pt x="84" y="483"/>
                      <a:pt x="118" y="394"/>
                      <a:pt x="125" y="292"/>
                    </a:cubicBezTo>
                    <a:cubicBezTo>
                      <a:pt x="132" y="178"/>
                      <a:pt x="124" y="175"/>
                      <a:pt x="136" y="0"/>
                    </a:cubicBezTo>
                    <a:cubicBezTo>
                      <a:pt x="28" y="10"/>
                      <a:pt x="28" y="10"/>
                      <a:pt x="28" y="10"/>
                    </a:cubicBezTo>
                    <a:cubicBezTo>
                      <a:pt x="39" y="137"/>
                      <a:pt x="37" y="296"/>
                      <a:pt x="37" y="296"/>
                    </a:cubicBezTo>
                    <a:cubicBezTo>
                      <a:pt x="0" y="416"/>
                      <a:pt x="40" y="436"/>
                      <a:pt x="50" y="587"/>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2" name="Freeform 57">
                <a:extLst>
                  <a:ext uri="{FF2B5EF4-FFF2-40B4-BE49-F238E27FC236}">
                    <a16:creationId xmlns:a16="http://schemas.microsoft.com/office/drawing/2014/main" id="{0869E977-7FDA-4AD2-80E6-A7C6AE131380}"/>
                  </a:ext>
                </a:extLst>
              </p:cNvPr>
              <p:cNvSpPr>
                <a:spLocks/>
              </p:cNvSpPr>
              <p:nvPr/>
            </p:nvSpPr>
            <p:spPr bwMode="auto">
              <a:xfrm>
                <a:off x="9767153" y="2542700"/>
                <a:ext cx="31433" cy="35362"/>
              </a:xfrm>
              <a:custGeom>
                <a:avLst/>
                <a:gdLst>
                  <a:gd name="T0" fmla="*/ 37 w 37"/>
                  <a:gd name="T1" fmla="*/ 5 h 42"/>
                  <a:gd name="T2" fmla="*/ 16 w 37"/>
                  <a:gd name="T3" fmla="*/ 40 h 42"/>
                  <a:gd name="T4" fmla="*/ 10 w 37"/>
                  <a:gd name="T5" fmla="*/ 0 h 42"/>
                  <a:gd name="T6" fmla="*/ 37 w 37"/>
                  <a:gd name="T7" fmla="*/ 5 h 42"/>
                </a:gdLst>
                <a:ahLst/>
                <a:cxnLst>
                  <a:cxn ang="0">
                    <a:pos x="T0" y="T1"/>
                  </a:cxn>
                  <a:cxn ang="0">
                    <a:pos x="T2" y="T3"/>
                  </a:cxn>
                  <a:cxn ang="0">
                    <a:pos x="T4" y="T5"/>
                  </a:cxn>
                  <a:cxn ang="0">
                    <a:pos x="T6" y="T7"/>
                  </a:cxn>
                </a:cxnLst>
                <a:rect l="0" t="0" r="r" b="b"/>
                <a:pathLst>
                  <a:path w="37" h="42">
                    <a:moveTo>
                      <a:pt x="37" y="5"/>
                    </a:moveTo>
                    <a:cubicBezTo>
                      <a:pt x="37" y="5"/>
                      <a:pt x="32" y="42"/>
                      <a:pt x="16" y="40"/>
                    </a:cubicBezTo>
                    <a:cubicBezTo>
                      <a:pt x="0" y="37"/>
                      <a:pt x="10" y="0"/>
                      <a:pt x="10" y="0"/>
                    </a:cubicBezTo>
                    <a:lnTo>
                      <a:pt x="37" y="5"/>
                    </a:ln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3" name="Freeform 58">
                <a:extLst>
                  <a:ext uri="{FF2B5EF4-FFF2-40B4-BE49-F238E27FC236}">
                    <a16:creationId xmlns:a16="http://schemas.microsoft.com/office/drawing/2014/main" id="{15C43B80-E66F-4358-8715-43EB8A953178}"/>
                  </a:ext>
                </a:extLst>
              </p:cNvPr>
              <p:cNvSpPr>
                <a:spLocks/>
              </p:cNvSpPr>
              <p:nvPr/>
            </p:nvSpPr>
            <p:spPr bwMode="auto">
              <a:xfrm>
                <a:off x="9725898" y="1886546"/>
                <a:ext cx="273070" cy="406659"/>
              </a:xfrm>
              <a:custGeom>
                <a:avLst/>
                <a:gdLst>
                  <a:gd name="T0" fmla="*/ 245 w 317"/>
                  <a:gd name="T1" fmla="*/ 17 h 470"/>
                  <a:gd name="T2" fmla="*/ 308 w 317"/>
                  <a:gd name="T3" fmla="*/ 402 h 470"/>
                  <a:gd name="T4" fmla="*/ 163 w 317"/>
                  <a:gd name="T5" fmla="*/ 452 h 470"/>
                  <a:gd name="T6" fmla="*/ 0 w 317"/>
                  <a:gd name="T7" fmla="*/ 411 h 470"/>
                  <a:gd name="T8" fmla="*/ 28 w 317"/>
                  <a:gd name="T9" fmla="*/ 298 h 470"/>
                  <a:gd name="T10" fmla="*/ 60 w 317"/>
                  <a:gd name="T11" fmla="*/ 44 h 470"/>
                  <a:gd name="T12" fmla="*/ 245 w 317"/>
                  <a:gd name="T13" fmla="*/ 17 h 470"/>
                </a:gdLst>
                <a:ahLst/>
                <a:cxnLst>
                  <a:cxn ang="0">
                    <a:pos x="T0" y="T1"/>
                  </a:cxn>
                  <a:cxn ang="0">
                    <a:pos x="T2" y="T3"/>
                  </a:cxn>
                  <a:cxn ang="0">
                    <a:pos x="T4" y="T5"/>
                  </a:cxn>
                  <a:cxn ang="0">
                    <a:pos x="T6" y="T7"/>
                  </a:cxn>
                  <a:cxn ang="0">
                    <a:pos x="T8" y="T9"/>
                  </a:cxn>
                  <a:cxn ang="0">
                    <a:pos x="T10" y="T11"/>
                  </a:cxn>
                  <a:cxn ang="0">
                    <a:pos x="T12" y="T13"/>
                  </a:cxn>
                </a:cxnLst>
                <a:rect l="0" t="0" r="r" b="b"/>
                <a:pathLst>
                  <a:path w="317" h="470">
                    <a:moveTo>
                      <a:pt x="245" y="17"/>
                    </a:moveTo>
                    <a:cubicBezTo>
                      <a:pt x="245" y="17"/>
                      <a:pt x="317" y="0"/>
                      <a:pt x="308" y="402"/>
                    </a:cubicBezTo>
                    <a:cubicBezTo>
                      <a:pt x="308" y="402"/>
                      <a:pt x="233" y="434"/>
                      <a:pt x="163" y="452"/>
                    </a:cubicBezTo>
                    <a:cubicBezTo>
                      <a:pt x="97" y="470"/>
                      <a:pt x="53" y="392"/>
                      <a:pt x="0" y="411"/>
                    </a:cubicBezTo>
                    <a:cubicBezTo>
                      <a:pt x="0" y="411"/>
                      <a:pt x="33" y="334"/>
                      <a:pt x="28" y="298"/>
                    </a:cubicBezTo>
                    <a:cubicBezTo>
                      <a:pt x="24" y="262"/>
                      <a:pt x="1" y="51"/>
                      <a:pt x="60" y="44"/>
                    </a:cubicBezTo>
                    <a:cubicBezTo>
                      <a:pt x="119" y="37"/>
                      <a:pt x="245" y="17"/>
                      <a:pt x="245" y="1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4" name="Freeform 59">
                <a:extLst>
                  <a:ext uri="{FF2B5EF4-FFF2-40B4-BE49-F238E27FC236}">
                    <a16:creationId xmlns:a16="http://schemas.microsoft.com/office/drawing/2014/main" id="{1A7528EF-A7B7-4AF2-BFC6-686029A1E1EA}"/>
                  </a:ext>
                </a:extLst>
              </p:cNvPr>
              <p:cNvSpPr>
                <a:spLocks/>
              </p:cNvSpPr>
              <p:nvPr/>
            </p:nvSpPr>
            <p:spPr bwMode="auto">
              <a:xfrm>
                <a:off x="9720004" y="1894404"/>
                <a:ext cx="127695" cy="385048"/>
              </a:xfrm>
              <a:custGeom>
                <a:avLst/>
                <a:gdLst>
                  <a:gd name="T0" fmla="*/ 5 w 146"/>
                  <a:gd name="T1" fmla="*/ 400 h 444"/>
                  <a:gd name="T2" fmla="*/ 5 w 146"/>
                  <a:gd name="T3" fmla="*/ 280 h 444"/>
                  <a:gd name="T4" fmla="*/ 68 w 146"/>
                  <a:gd name="T5" fmla="*/ 2 h 444"/>
                  <a:gd name="T6" fmla="*/ 114 w 146"/>
                  <a:gd name="T7" fmla="*/ 27 h 444"/>
                  <a:gd name="T8" fmla="*/ 86 w 146"/>
                  <a:gd name="T9" fmla="*/ 213 h 444"/>
                  <a:gd name="T10" fmla="*/ 146 w 146"/>
                  <a:gd name="T11" fmla="*/ 444 h 444"/>
                  <a:gd name="T12" fmla="*/ 5 w 146"/>
                  <a:gd name="T13" fmla="*/ 400 h 444"/>
                </a:gdLst>
                <a:ahLst/>
                <a:cxnLst>
                  <a:cxn ang="0">
                    <a:pos x="T0" y="T1"/>
                  </a:cxn>
                  <a:cxn ang="0">
                    <a:pos x="T2" y="T3"/>
                  </a:cxn>
                  <a:cxn ang="0">
                    <a:pos x="T4" y="T5"/>
                  </a:cxn>
                  <a:cxn ang="0">
                    <a:pos x="T6" y="T7"/>
                  </a:cxn>
                  <a:cxn ang="0">
                    <a:pos x="T8" y="T9"/>
                  </a:cxn>
                  <a:cxn ang="0">
                    <a:pos x="T10" y="T11"/>
                  </a:cxn>
                  <a:cxn ang="0">
                    <a:pos x="T12" y="T13"/>
                  </a:cxn>
                </a:cxnLst>
                <a:rect l="0" t="0" r="r" b="b"/>
                <a:pathLst>
                  <a:path w="146" h="444">
                    <a:moveTo>
                      <a:pt x="5" y="400"/>
                    </a:moveTo>
                    <a:cubicBezTo>
                      <a:pt x="5" y="400"/>
                      <a:pt x="9" y="316"/>
                      <a:pt x="5" y="280"/>
                    </a:cubicBezTo>
                    <a:cubicBezTo>
                      <a:pt x="0" y="244"/>
                      <a:pt x="9" y="9"/>
                      <a:pt x="68" y="2"/>
                    </a:cubicBezTo>
                    <a:cubicBezTo>
                      <a:pt x="82" y="0"/>
                      <a:pt x="96" y="29"/>
                      <a:pt x="114" y="27"/>
                    </a:cubicBezTo>
                    <a:cubicBezTo>
                      <a:pt x="110" y="62"/>
                      <a:pt x="102" y="119"/>
                      <a:pt x="86" y="213"/>
                    </a:cubicBezTo>
                    <a:cubicBezTo>
                      <a:pt x="64" y="339"/>
                      <a:pt x="106" y="408"/>
                      <a:pt x="146" y="444"/>
                    </a:cubicBezTo>
                    <a:cubicBezTo>
                      <a:pt x="92" y="443"/>
                      <a:pt x="49" y="444"/>
                      <a:pt x="5" y="400"/>
                    </a:cubicBez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5" name="Freeform 60">
                <a:extLst>
                  <a:ext uri="{FF2B5EF4-FFF2-40B4-BE49-F238E27FC236}">
                    <a16:creationId xmlns:a16="http://schemas.microsoft.com/office/drawing/2014/main" id="{5A621E94-01A3-4456-865A-B1CD83577DE0}"/>
                  </a:ext>
                </a:extLst>
              </p:cNvPr>
              <p:cNvSpPr>
                <a:spLocks/>
              </p:cNvSpPr>
              <p:nvPr/>
            </p:nvSpPr>
            <p:spPr bwMode="auto">
              <a:xfrm>
                <a:off x="10052010" y="1866901"/>
                <a:ext cx="49114" cy="27503"/>
              </a:xfrm>
              <a:custGeom>
                <a:avLst/>
                <a:gdLst>
                  <a:gd name="T0" fmla="*/ 55 w 56"/>
                  <a:gd name="T1" fmla="*/ 12 h 33"/>
                  <a:gd name="T2" fmla="*/ 55 w 56"/>
                  <a:gd name="T3" fmla="*/ 12 h 33"/>
                  <a:gd name="T4" fmla="*/ 42 w 56"/>
                  <a:gd name="T5" fmla="*/ 33 h 33"/>
                  <a:gd name="T6" fmla="*/ 12 w 56"/>
                  <a:gd name="T7" fmla="*/ 29 h 33"/>
                  <a:gd name="T8" fmla="*/ 9 w 56"/>
                  <a:gd name="T9" fmla="*/ 19 h 33"/>
                  <a:gd name="T10" fmla="*/ 9 w 56"/>
                  <a:gd name="T11" fmla="*/ 19 h 33"/>
                  <a:gd name="T12" fmla="*/ 14 w 56"/>
                  <a:gd name="T13" fmla="*/ 3 h 33"/>
                  <a:gd name="T14" fmla="*/ 37 w 56"/>
                  <a:gd name="T15" fmla="*/ 1 h 33"/>
                  <a:gd name="T16" fmla="*/ 46 w 56"/>
                  <a:gd name="T17" fmla="*/ 1 h 33"/>
                  <a:gd name="T18" fmla="*/ 55 w 56"/>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3">
                    <a:moveTo>
                      <a:pt x="55" y="12"/>
                    </a:moveTo>
                    <a:cubicBezTo>
                      <a:pt x="55" y="12"/>
                      <a:pt x="55" y="12"/>
                      <a:pt x="55" y="12"/>
                    </a:cubicBezTo>
                    <a:cubicBezTo>
                      <a:pt x="56" y="22"/>
                      <a:pt x="50" y="32"/>
                      <a:pt x="42" y="33"/>
                    </a:cubicBezTo>
                    <a:cubicBezTo>
                      <a:pt x="12" y="29"/>
                      <a:pt x="12" y="29"/>
                      <a:pt x="12" y="29"/>
                    </a:cubicBezTo>
                    <a:cubicBezTo>
                      <a:pt x="4" y="30"/>
                      <a:pt x="10" y="29"/>
                      <a:pt x="9" y="19"/>
                    </a:cubicBezTo>
                    <a:cubicBezTo>
                      <a:pt x="9" y="19"/>
                      <a:pt x="9" y="19"/>
                      <a:pt x="9" y="19"/>
                    </a:cubicBezTo>
                    <a:cubicBezTo>
                      <a:pt x="7" y="9"/>
                      <a:pt x="0" y="9"/>
                      <a:pt x="14" y="3"/>
                    </a:cubicBezTo>
                    <a:cubicBezTo>
                      <a:pt x="37" y="1"/>
                      <a:pt x="37" y="1"/>
                      <a:pt x="37" y="1"/>
                    </a:cubicBezTo>
                    <a:cubicBezTo>
                      <a:pt x="40" y="0"/>
                      <a:pt x="43" y="0"/>
                      <a:pt x="46" y="1"/>
                    </a:cubicBezTo>
                    <a:cubicBezTo>
                      <a:pt x="51" y="2"/>
                      <a:pt x="54" y="5"/>
                      <a:pt x="55" y="12"/>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6" name="Shape1_20230324_132309">
                <a:extLst>
                  <a:ext uri="{FF2B5EF4-FFF2-40B4-BE49-F238E27FC236}">
                    <a16:creationId xmlns:a16="http://schemas.microsoft.com/office/drawing/2014/main" id="{69D982A4-E5B6-47E3-AD3D-355C3F7A074D}"/>
                  </a:ext>
                </a:extLst>
              </p:cNvPr>
              <p:cNvSpPr>
                <a:spLocks/>
              </p:cNvSpPr>
              <p:nvPr/>
            </p:nvSpPr>
            <p:spPr bwMode="auto">
              <a:xfrm>
                <a:off x="9708217" y="1644910"/>
                <a:ext cx="263247" cy="373261"/>
              </a:xfrm>
              <a:custGeom>
                <a:avLst/>
                <a:gdLst>
                  <a:gd name="T0" fmla="*/ 217 w 304"/>
                  <a:gd name="T1" fmla="*/ 12 h 431"/>
                  <a:gd name="T2" fmla="*/ 193 w 304"/>
                  <a:gd name="T3" fmla="*/ 5 h 431"/>
                  <a:gd name="T4" fmla="*/ 141 w 304"/>
                  <a:gd name="T5" fmla="*/ 2 h 431"/>
                  <a:gd name="T6" fmla="*/ 92 w 304"/>
                  <a:gd name="T7" fmla="*/ 26 h 431"/>
                  <a:gd name="T8" fmla="*/ 25 w 304"/>
                  <a:gd name="T9" fmla="*/ 132 h 431"/>
                  <a:gd name="T10" fmla="*/ 49 w 304"/>
                  <a:gd name="T11" fmla="*/ 213 h 431"/>
                  <a:gd name="T12" fmla="*/ 42 w 304"/>
                  <a:gd name="T13" fmla="*/ 339 h 431"/>
                  <a:gd name="T14" fmla="*/ 212 w 304"/>
                  <a:gd name="T15" fmla="*/ 413 h 431"/>
                  <a:gd name="T16" fmla="*/ 288 w 304"/>
                  <a:gd name="T17" fmla="*/ 309 h 431"/>
                  <a:gd name="T18" fmla="*/ 262 w 304"/>
                  <a:gd name="T19" fmla="*/ 167 h 431"/>
                  <a:gd name="T20" fmla="*/ 264 w 304"/>
                  <a:gd name="T21" fmla="*/ 82 h 431"/>
                  <a:gd name="T22" fmla="*/ 248 w 304"/>
                  <a:gd name="T23" fmla="*/ 39 h 431"/>
                  <a:gd name="T24" fmla="*/ 230 w 304"/>
                  <a:gd name="T25" fmla="*/ 18 h 431"/>
                  <a:gd name="T26" fmla="*/ 217 w 304"/>
                  <a:gd name="T27" fmla="*/ 1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431">
                    <a:moveTo>
                      <a:pt x="217" y="12"/>
                    </a:moveTo>
                    <a:cubicBezTo>
                      <a:pt x="211" y="11"/>
                      <a:pt x="198" y="5"/>
                      <a:pt x="193" y="5"/>
                    </a:cubicBezTo>
                    <a:cubicBezTo>
                      <a:pt x="168" y="7"/>
                      <a:pt x="144" y="0"/>
                      <a:pt x="141" y="2"/>
                    </a:cubicBezTo>
                    <a:cubicBezTo>
                      <a:pt x="92" y="26"/>
                      <a:pt x="92" y="26"/>
                      <a:pt x="92" y="26"/>
                    </a:cubicBezTo>
                    <a:cubicBezTo>
                      <a:pt x="1" y="58"/>
                      <a:pt x="0" y="84"/>
                      <a:pt x="25" y="132"/>
                    </a:cubicBezTo>
                    <a:cubicBezTo>
                      <a:pt x="25" y="132"/>
                      <a:pt x="46" y="178"/>
                      <a:pt x="49" y="213"/>
                    </a:cubicBezTo>
                    <a:cubicBezTo>
                      <a:pt x="51" y="244"/>
                      <a:pt x="47" y="329"/>
                      <a:pt x="42" y="339"/>
                    </a:cubicBezTo>
                    <a:cubicBezTo>
                      <a:pt x="35" y="352"/>
                      <a:pt x="94" y="431"/>
                      <a:pt x="212" y="413"/>
                    </a:cubicBezTo>
                    <a:cubicBezTo>
                      <a:pt x="304" y="398"/>
                      <a:pt x="292" y="360"/>
                      <a:pt x="288" y="309"/>
                    </a:cubicBezTo>
                    <a:cubicBezTo>
                      <a:pt x="285" y="277"/>
                      <a:pt x="262" y="193"/>
                      <a:pt x="262" y="167"/>
                    </a:cubicBezTo>
                    <a:cubicBezTo>
                      <a:pt x="261" y="142"/>
                      <a:pt x="279" y="122"/>
                      <a:pt x="264" y="82"/>
                    </a:cubicBezTo>
                    <a:cubicBezTo>
                      <a:pt x="257" y="62"/>
                      <a:pt x="252" y="48"/>
                      <a:pt x="248" y="39"/>
                    </a:cubicBezTo>
                    <a:cubicBezTo>
                      <a:pt x="245" y="30"/>
                      <a:pt x="238" y="22"/>
                      <a:pt x="230" y="18"/>
                    </a:cubicBezTo>
                    <a:lnTo>
                      <a:pt x="217" y="12"/>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7" name="Freeform 62">
                <a:extLst>
                  <a:ext uri="{FF2B5EF4-FFF2-40B4-BE49-F238E27FC236}">
                    <a16:creationId xmlns:a16="http://schemas.microsoft.com/office/drawing/2014/main" id="{BAAEC60D-A8DF-4A4A-B3CF-4EBF72FDDBEB}"/>
                  </a:ext>
                </a:extLst>
              </p:cNvPr>
              <p:cNvSpPr>
                <a:spLocks/>
              </p:cNvSpPr>
              <p:nvPr/>
            </p:nvSpPr>
            <p:spPr bwMode="auto">
              <a:xfrm>
                <a:off x="9830018" y="1607583"/>
                <a:ext cx="41256" cy="60901"/>
              </a:xfrm>
              <a:custGeom>
                <a:avLst/>
                <a:gdLst>
                  <a:gd name="T0" fmla="*/ 19 w 48"/>
                  <a:gd name="T1" fmla="*/ 70 h 70"/>
                  <a:gd name="T2" fmla="*/ 22 w 48"/>
                  <a:gd name="T3" fmla="*/ 67 h 70"/>
                  <a:gd name="T4" fmla="*/ 37 w 48"/>
                  <a:gd name="T5" fmla="*/ 61 h 70"/>
                  <a:gd name="T6" fmla="*/ 46 w 48"/>
                  <a:gd name="T7" fmla="*/ 19 h 70"/>
                  <a:gd name="T8" fmla="*/ 36 w 48"/>
                  <a:gd name="T9" fmla="*/ 3 h 70"/>
                  <a:gd name="T10" fmla="*/ 33 w 48"/>
                  <a:gd name="T11" fmla="*/ 2 h 70"/>
                  <a:gd name="T12" fmla="*/ 13 w 48"/>
                  <a:gd name="T13" fmla="*/ 9 h 70"/>
                  <a:gd name="T14" fmla="*/ 2 w 48"/>
                  <a:gd name="T15" fmla="*/ 52 h 70"/>
                  <a:gd name="T16" fmla="*/ 19 w 48"/>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0">
                    <a:moveTo>
                      <a:pt x="19" y="70"/>
                    </a:moveTo>
                    <a:cubicBezTo>
                      <a:pt x="22" y="67"/>
                      <a:pt x="22" y="67"/>
                      <a:pt x="22" y="67"/>
                    </a:cubicBezTo>
                    <a:cubicBezTo>
                      <a:pt x="29" y="69"/>
                      <a:pt x="36" y="68"/>
                      <a:pt x="37" y="61"/>
                    </a:cubicBezTo>
                    <a:cubicBezTo>
                      <a:pt x="46" y="19"/>
                      <a:pt x="46" y="19"/>
                      <a:pt x="46" y="19"/>
                    </a:cubicBezTo>
                    <a:cubicBezTo>
                      <a:pt x="48" y="12"/>
                      <a:pt x="43" y="4"/>
                      <a:pt x="36" y="3"/>
                    </a:cubicBezTo>
                    <a:cubicBezTo>
                      <a:pt x="33" y="2"/>
                      <a:pt x="33" y="2"/>
                      <a:pt x="33" y="2"/>
                    </a:cubicBezTo>
                    <a:cubicBezTo>
                      <a:pt x="26" y="0"/>
                      <a:pt x="14" y="2"/>
                      <a:pt x="13" y="9"/>
                    </a:cubicBezTo>
                    <a:cubicBezTo>
                      <a:pt x="2" y="52"/>
                      <a:pt x="2" y="52"/>
                      <a:pt x="2" y="52"/>
                    </a:cubicBezTo>
                    <a:cubicBezTo>
                      <a:pt x="0" y="60"/>
                      <a:pt x="12" y="68"/>
                      <a:pt x="19" y="70"/>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8" name="Freeform 63">
                <a:extLst>
                  <a:ext uri="{FF2B5EF4-FFF2-40B4-BE49-F238E27FC236}">
                    <a16:creationId xmlns:a16="http://schemas.microsoft.com/office/drawing/2014/main" id="{2B6D5DD0-BF8A-4A02-AFB5-77F1D8A2A586}"/>
                  </a:ext>
                </a:extLst>
              </p:cNvPr>
              <p:cNvSpPr>
                <a:spLocks/>
              </p:cNvSpPr>
              <p:nvPr/>
            </p:nvSpPr>
            <p:spPr bwMode="auto">
              <a:xfrm>
                <a:off x="9839841" y="1625264"/>
                <a:ext cx="25540" cy="27503"/>
              </a:xfrm>
              <a:custGeom>
                <a:avLst/>
                <a:gdLst>
                  <a:gd name="T0" fmla="*/ 29 w 29"/>
                  <a:gd name="T1" fmla="*/ 21 h 32"/>
                  <a:gd name="T2" fmla="*/ 0 w 29"/>
                  <a:gd name="T3" fmla="*/ 0 h 32"/>
                  <a:gd name="T4" fmla="*/ 27 w 29"/>
                  <a:gd name="T5" fmla="*/ 32 h 32"/>
                  <a:gd name="T6" fmla="*/ 29 w 29"/>
                  <a:gd name="T7" fmla="*/ 21 h 32"/>
                </a:gdLst>
                <a:ahLst/>
                <a:cxnLst>
                  <a:cxn ang="0">
                    <a:pos x="T0" y="T1"/>
                  </a:cxn>
                  <a:cxn ang="0">
                    <a:pos x="T2" y="T3"/>
                  </a:cxn>
                  <a:cxn ang="0">
                    <a:pos x="T4" y="T5"/>
                  </a:cxn>
                  <a:cxn ang="0">
                    <a:pos x="T6" y="T7"/>
                  </a:cxn>
                </a:cxnLst>
                <a:rect l="0" t="0" r="r" b="b"/>
                <a:pathLst>
                  <a:path w="29" h="32">
                    <a:moveTo>
                      <a:pt x="29" y="21"/>
                    </a:moveTo>
                    <a:cubicBezTo>
                      <a:pt x="29" y="21"/>
                      <a:pt x="11" y="19"/>
                      <a:pt x="0" y="0"/>
                    </a:cubicBezTo>
                    <a:cubicBezTo>
                      <a:pt x="0" y="0"/>
                      <a:pt x="11" y="28"/>
                      <a:pt x="27" y="32"/>
                    </a:cubicBezTo>
                    <a:lnTo>
                      <a:pt x="29" y="21"/>
                    </a:lnTo>
                    <a:close/>
                  </a:path>
                </a:pathLst>
              </a:custGeom>
              <a:solidFill>
                <a:srgbClr val="BA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9" name="Freeform 64">
                <a:extLst>
                  <a:ext uri="{FF2B5EF4-FFF2-40B4-BE49-F238E27FC236}">
                    <a16:creationId xmlns:a16="http://schemas.microsoft.com/office/drawing/2014/main" id="{BA6F1CFF-4D6B-4D94-9E1A-64B1E433F110}"/>
                  </a:ext>
                </a:extLst>
              </p:cNvPr>
              <p:cNvSpPr>
                <a:spLocks/>
              </p:cNvSpPr>
              <p:nvPr/>
            </p:nvSpPr>
            <p:spPr bwMode="auto">
              <a:xfrm>
                <a:off x="9857521" y="1566328"/>
                <a:ext cx="49114" cy="78581"/>
              </a:xfrm>
              <a:custGeom>
                <a:avLst/>
                <a:gdLst>
                  <a:gd name="T0" fmla="*/ 49 w 55"/>
                  <a:gd name="T1" fmla="*/ 29 h 91"/>
                  <a:gd name="T2" fmla="*/ 29 w 55"/>
                  <a:gd name="T3" fmla="*/ 83 h 91"/>
                  <a:gd name="T4" fmla="*/ 0 w 55"/>
                  <a:gd name="T5" fmla="*/ 0 h 91"/>
                  <a:gd name="T6" fmla="*/ 49 w 55"/>
                  <a:gd name="T7" fmla="*/ 29 h 91"/>
                </a:gdLst>
                <a:ahLst/>
                <a:cxnLst>
                  <a:cxn ang="0">
                    <a:pos x="T0" y="T1"/>
                  </a:cxn>
                  <a:cxn ang="0">
                    <a:pos x="T2" y="T3"/>
                  </a:cxn>
                  <a:cxn ang="0">
                    <a:pos x="T4" y="T5"/>
                  </a:cxn>
                  <a:cxn ang="0">
                    <a:pos x="T6" y="T7"/>
                  </a:cxn>
                </a:cxnLst>
                <a:rect l="0" t="0" r="r" b="b"/>
                <a:pathLst>
                  <a:path w="55" h="91">
                    <a:moveTo>
                      <a:pt x="49" y="29"/>
                    </a:moveTo>
                    <a:cubicBezTo>
                      <a:pt x="49" y="29"/>
                      <a:pt x="55" y="74"/>
                      <a:pt x="29" y="83"/>
                    </a:cubicBezTo>
                    <a:cubicBezTo>
                      <a:pt x="3" y="91"/>
                      <a:pt x="0" y="0"/>
                      <a:pt x="0" y="0"/>
                    </a:cubicBezTo>
                    <a:lnTo>
                      <a:pt x="49" y="29"/>
                    </a:ln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0" name="Freeform 65">
                <a:extLst>
                  <a:ext uri="{FF2B5EF4-FFF2-40B4-BE49-F238E27FC236}">
                    <a16:creationId xmlns:a16="http://schemas.microsoft.com/office/drawing/2014/main" id="{6A57CD0A-F184-4006-B6AC-1DC51DA6BAE5}"/>
                  </a:ext>
                </a:extLst>
              </p:cNvPr>
              <p:cNvSpPr>
                <a:spLocks/>
              </p:cNvSpPr>
              <p:nvPr/>
            </p:nvSpPr>
            <p:spPr bwMode="auto">
              <a:xfrm>
                <a:off x="9822160" y="1556505"/>
                <a:ext cx="72688" cy="86439"/>
              </a:xfrm>
              <a:custGeom>
                <a:avLst/>
                <a:gdLst>
                  <a:gd name="T0" fmla="*/ 17 w 84"/>
                  <a:gd name="T1" fmla="*/ 13 h 100"/>
                  <a:gd name="T2" fmla="*/ 43 w 84"/>
                  <a:gd name="T3" fmla="*/ 6 h 100"/>
                  <a:gd name="T4" fmla="*/ 71 w 84"/>
                  <a:gd name="T5" fmla="*/ 23 h 100"/>
                  <a:gd name="T6" fmla="*/ 74 w 84"/>
                  <a:gd name="T7" fmla="*/ 91 h 100"/>
                  <a:gd name="T8" fmla="*/ 56 w 84"/>
                  <a:gd name="T9" fmla="*/ 100 h 100"/>
                  <a:gd name="T10" fmla="*/ 38 w 84"/>
                  <a:gd name="T11" fmla="*/ 97 h 100"/>
                  <a:gd name="T12" fmla="*/ 11 w 84"/>
                  <a:gd name="T13" fmla="*/ 78 h 100"/>
                  <a:gd name="T14" fmla="*/ 17 w 84"/>
                  <a:gd name="T15" fmla="*/ 13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0">
                    <a:moveTo>
                      <a:pt x="17" y="13"/>
                    </a:moveTo>
                    <a:cubicBezTo>
                      <a:pt x="24" y="1"/>
                      <a:pt x="34" y="0"/>
                      <a:pt x="43" y="6"/>
                    </a:cubicBezTo>
                    <a:cubicBezTo>
                      <a:pt x="53" y="2"/>
                      <a:pt x="63" y="8"/>
                      <a:pt x="71" y="23"/>
                    </a:cubicBezTo>
                    <a:cubicBezTo>
                      <a:pt x="82" y="43"/>
                      <a:pt x="84" y="75"/>
                      <a:pt x="74" y="91"/>
                    </a:cubicBezTo>
                    <a:cubicBezTo>
                      <a:pt x="69" y="98"/>
                      <a:pt x="62" y="100"/>
                      <a:pt x="56" y="100"/>
                    </a:cubicBezTo>
                    <a:cubicBezTo>
                      <a:pt x="50" y="100"/>
                      <a:pt x="44" y="99"/>
                      <a:pt x="38" y="97"/>
                    </a:cubicBezTo>
                    <a:cubicBezTo>
                      <a:pt x="18" y="89"/>
                      <a:pt x="18" y="92"/>
                      <a:pt x="11" y="78"/>
                    </a:cubicBezTo>
                    <a:cubicBezTo>
                      <a:pt x="0" y="58"/>
                      <a:pt x="7" y="29"/>
                      <a:pt x="17" y="13"/>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1" name="Freeform 66">
                <a:extLst>
                  <a:ext uri="{FF2B5EF4-FFF2-40B4-BE49-F238E27FC236}">
                    <a16:creationId xmlns:a16="http://schemas.microsoft.com/office/drawing/2014/main" id="{E14F0344-0D4A-44B9-AD33-728C5414FD6F}"/>
                  </a:ext>
                </a:extLst>
              </p:cNvPr>
              <p:cNvSpPr>
                <a:spLocks/>
              </p:cNvSpPr>
              <p:nvPr/>
            </p:nvSpPr>
            <p:spPr bwMode="auto">
              <a:xfrm>
                <a:off x="9800550" y="1542754"/>
                <a:ext cx="47149" cy="92334"/>
              </a:xfrm>
              <a:custGeom>
                <a:avLst/>
                <a:gdLst>
                  <a:gd name="T0" fmla="*/ 54 w 54"/>
                  <a:gd name="T1" fmla="*/ 37 h 108"/>
                  <a:gd name="T2" fmla="*/ 41 w 54"/>
                  <a:gd name="T3" fmla="*/ 108 h 108"/>
                  <a:gd name="T4" fmla="*/ 7 w 54"/>
                  <a:gd name="T5" fmla="*/ 58 h 108"/>
                  <a:gd name="T6" fmla="*/ 49 w 54"/>
                  <a:gd name="T7" fmla="*/ 31 h 108"/>
                  <a:gd name="T8" fmla="*/ 54 w 54"/>
                  <a:gd name="T9" fmla="*/ 37 h 108"/>
                </a:gdLst>
                <a:ahLst/>
                <a:cxnLst>
                  <a:cxn ang="0">
                    <a:pos x="T0" y="T1"/>
                  </a:cxn>
                  <a:cxn ang="0">
                    <a:pos x="T2" y="T3"/>
                  </a:cxn>
                  <a:cxn ang="0">
                    <a:pos x="T4" y="T5"/>
                  </a:cxn>
                  <a:cxn ang="0">
                    <a:pos x="T6" y="T7"/>
                  </a:cxn>
                  <a:cxn ang="0">
                    <a:pos x="T8" y="T9"/>
                  </a:cxn>
                </a:cxnLst>
                <a:rect l="0" t="0" r="r" b="b"/>
                <a:pathLst>
                  <a:path w="54" h="108">
                    <a:moveTo>
                      <a:pt x="54" y="37"/>
                    </a:moveTo>
                    <a:cubicBezTo>
                      <a:pt x="45" y="56"/>
                      <a:pt x="42" y="102"/>
                      <a:pt x="41" y="108"/>
                    </a:cubicBezTo>
                    <a:cubicBezTo>
                      <a:pt x="41" y="108"/>
                      <a:pt x="0" y="104"/>
                      <a:pt x="7" y="58"/>
                    </a:cubicBezTo>
                    <a:cubicBezTo>
                      <a:pt x="17" y="0"/>
                      <a:pt x="49" y="31"/>
                      <a:pt x="49" y="31"/>
                    </a:cubicBezTo>
                    <a:lnTo>
                      <a:pt x="54" y="37"/>
                    </a:ln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2" name="Freeform 67">
                <a:extLst>
                  <a:ext uri="{FF2B5EF4-FFF2-40B4-BE49-F238E27FC236}">
                    <a16:creationId xmlns:a16="http://schemas.microsoft.com/office/drawing/2014/main" id="{2D7590C8-F2D3-454A-85C8-EA3821819723}"/>
                  </a:ext>
                </a:extLst>
              </p:cNvPr>
              <p:cNvSpPr>
                <a:spLocks/>
              </p:cNvSpPr>
              <p:nvPr/>
            </p:nvSpPr>
            <p:spPr bwMode="auto">
              <a:xfrm>
                <a:off x="9812338" y="1546683"/>
                <a:ext cx="90368" cy="49114"/>
              </a:xfrm>
              <a:custGeom>
                <a:avLst/>
                <a:gdLst>
                  <a:gd name="T0" fmla="*/ 26 w 105"/>
                  <a:gd name="T1" fmla="*/ 38 h 56"/>
                  <a:gd name="T2" fmla="*/ 102 w 105"/>
                  <a:gd name="T3" fmla="*/ 55 h 56"/>
                  <a:gd name="T4" fmla="*/ 92 w 105"/>
                  <a:gd name="T5" fmla="*/ 27 h 56"/>
                  <a:gd name="T6" fmla="*/ 53 w 105"/>
                  <a:gd name="T7" fmla="*/ 4 h 56"/>
                  <a:gd name="T8" fmla="*/ 49 w 105"/>
                  <a:gd name="T9" fmla="*/ 4 h 56"/>
                  <a:gd name="T10" fmla="*/ 6 w 105"/>
                  <a:gd name="T11" fmla="*/ 31 h 56"/>
                  <a:gd name="T12" fmla="*/ 0 w 105"/>
                  <a:gd name="T13" fmla="*/ 44 h 56"/>
                  <a:gd name="T14" fmla="*/ 8 w 105"/>
                  <a:gd name="T15" fmla="*/ 42 h 56"/>
                  <a:gd name="T16" fmla="*/ 26 w 105"/>
                  <a:gd name="T1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56">
                    <a:moveTo>
                      <a:pt x="26" y="38"/>
                    </a:moveTo>
                    <a:cubicBezTo>
                      <a:pt x="49" y="30"/>
                      <a:pt x="68" y="24"/>
                      <a:pt x="102" y="55"/>
                    </a:cubicBezTo>
                    <a:cubicBezTo>
                      <a:pt x="105" y="50"/>
                      <a:pt x="99" y="33"/>
                      <a:pt x="92" y="27"/>
                    </a:cubicBezTo>
                    <a:cubicBezTo>
                      <a:pt x="77" y="15"/>
                      <a:pt x="70" y="9"/>
                      <a:pt x="53" y="4"/>
                    </a:cubicBezTo>
                    <a:cubicBezTo>
                      <a:pt x="49" y="4"/>
                      <a:pt x="49" y="4"/>
                      <a:pt x="49" y="4"/>
                    </a:cubicBezTo>
                    <a:cubicBezTo>
                      <a:pt x="25" y="0"/>
                      <a:pt x="12" y="8"/>
                      <a:pt x="6" y="31"/>
                    </a:cubicBezTo>
                    <a:cubicBezTo>
                      <a:pt x="5" y="33"/>
                      <a:pt x="0" y="43"/>
                      <a:pt x="0" y="44"/>
                    </a:cubicBezTo>
                    <a:cubicBezTo>
                      <a:pt x="8" y="42"/>
                      <a:pt x="8" y="42"/>
                      <a:pt x="8" y="42"/>
                    </a:cubicBezTo>
                    <a:cubicBezTo>
                      <a:pt x="6" y="56"/>
                      <a:pt x="13" y="36"/>
                      <a:pt x="26" y="38"/>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3" name="Freeform 68">
                <a:extLst>
                  <a:ext uri="{FF2B5EF4-FFF2-40B4-BE49-F238E27FC236}">
                    <a16:creationId xmlns:a16="http://schemas.microsoft.com/office/drawing/2014/main" id="{EAE55C81-6AED-4FA5-AD0E-69B67B204671}"/>
                  </a:ext>
                </a:extLst>
              </p:cNvPr>
              <p:cNvSpPr>
                <a:spLocks/>
              </p:cNvSpPr>
              <p:nvPr/>
            </p:nvSpPr>
            <p:spPr bwMode="auto">
              <a:xfrm>
                <a:off x="9867344" y="1619370"/>
                <a:ext cx="13752" cy="13752"/>
              </a:xfrm>
              <a:custGeom>
                <a:avLst/>
                <a:gdLst>
                  <a:gd name="T0" fmla="*/ 10 w 17"/>
                  <a:gd name="T1" fmla="*/ 15 h 16"/>
                  <a:gd name="T2" fmla="*/ 17 w 17"/>
                  <a:gd name="T3" fmla="*/ 0 h 16"/>
                  <a:gd name="T4" fmla="*/ 0 w 17"/>
                  <a:gd name="T5" fmla="*/ 4 h 16"/>
                  <a:gd name="T6" fmla="*/ 10 w 17"/>
                  <a:gd name="T7" fmla="*/ 15 h 16"/>
                </a:gdLst>
                <a:ahLst/>
                <a:cxnLst>
                  <a:cxn ang="0">
                    <a:pos x="T0" y="T1"/>
                  </a:cxn>
                  <a:cxn ang="0">
                    <a:pos x="T2" y="T3"/>
                  </a:cxn>
                  <a:cxn ang="0">
                    <a:pos x="T4" y="T5"/>
                  </a:cxn>
                  <a:cxn ang="0">
                    <a:pos x="T6" y="T7"/>
                  </a:cxn>
                </a:cxnLst>
                <a:rect l="0" t="0" r="r" b="b"/>
                <a:pathLst>
                  <a:path w="17" h="16">
                    <a:moveTo>
                      <a:pt x="10" y="15"/>
                    </a:moveTo>
                    <a:cubicBezTo>
                      <a:pt x="14" y="13"/>
                      <a:pt x="16" y="7"/>
                      <a:pt x="17" y="0"/>
                    </a:cubicBezTo>
                    <a:cubicBezTo>
                      <a:pt x="0" y="4"/>
                      <a:pt x="0" y="4"/>
                      <a:pt x="0" y="4"/>
                    </a:cubicBezTo>
                    <a:cubicBezTo>
                      <a:pt x="3" y="16"/>
                      <a:pt x="10" y="15"/>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4" name="Freeform 69">
                <a:extLst>
                  <a:ext uri="{FF2B5EF4-FFF2-40B4-BE49-F238E27FC236}">
                    <a16:creationId xmlns:a16="http://schemas.microsoft.com/office/drawing/2014/main" id="{9CC7CE77-1255-4FFF-8B88-4BD80AF65605}"/>
                  </a:ext>
                </a:extLst>
              </p:cNvPr>
              <p:cNvSpPr>
                <a:spLocks/>
              </p:cNvSpPr>
              <p:nvPr/>
            </p:nvSpPr>
            <p:spPr bwMode="auto">
              <a:xfrm>
                <a:off x="9822160" y="1601690"/>
                <a:ext cx="23574" cy="25540"/>
              </a:xfrm>
              <a:custGeom>
                <a:avLst/>
                <a:gdLst>
                  <a:gd name="T0" fmla="*/ 3 w 28"/>
                  <a:gd name="T1" fmla="*/ 20 h 31"/>
                  <a:gd name="T2" fmla="*/ 20 w 28"/>
                  <a:gd name="T3" fmla="*/ 28 h 31"/>
                  <a:gd name="T4" fmla="*/ 25 w 28"/>
                  <a:gd name="T5" fmla="*/ 11 h 31"/>
                  <a:gd name="T6" fmla="*/ 9 w 28"/>
                  <a:gd name="T7" fmla="*/ 3 h 31"/>
                  <a:gd name="T8" fmla="*/ 3 w 28"/>
                  <a:gd name="T9" fmla="*/ 20 h 31"/>
                </a:gdLst>
                <a:ahLst/>
                <a:cxnLst>
                  <a:cxn ang="0">
                    <a:pos x="T0" y="T1"/>
                  </a:cxn>
                  <a:cxn ang="0">
                    <a:pos x="T2" y="T3"/>
                  </a:cxn>
                  <a:cxn ang="0">
                    <a:pos x="T4" y="T5"/>
                  </a:cxn>
                  <a:cxn ang="0">
                    <a:pos x="T6" y="T7"/>
                  </a:cxn>
                  <a:cxn ang="0">
                    <a:pos x="T8" y="T9"/>
                  </a:cxn>
                </a:cxnLst>
                <a:rect l="0" t="0" r="r" b="b"/>
                <a:pathLst>
                  <a:path w="28" h="31">
                    <a:moveTo>
                      <a:pt x="3" y="20"/>
                    </a:moveTo>
                    <a:cubicBezTo>
                      <a:pt x="7" y="27"/>
                      <a:pt x="14" y="31"/>
                      <a:pt x="20" y="28"/>
                    </a:cubicBezTo>
                    <a:cubicBezTo>
                      <a:pt x="26" y="25"/>
                      <a:pt x="28" y="18"/>
                      <a:pt x="25" y="11"/>
                    </a:cubicBezTo>
                    <a:cubicBezTo>
                      <a:pt x="22" y="4"/>
                      <a:pt x="15" y="0"/>
                      <a:pt x="9" y="3"/>
                    </a:cubicBezTo>
                    <a:cubicBezTo>
                      <a:pt x="3" y="5"/>
                      <a:pt x="0" y="13"/>
                      <a:pt x="3" y="20"/>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5" name="Freeform 70">
                <a:extLst>
                  <a:ext uri="{FF2B5EF4-FFF2-40B4-BE49-F238E27FC236}">
                    <a16:creationId xmlns:a16="http://schemas.microsoft.com/office/drawing/2014/main" id="{BF1844B4-62CE-4DE2-BD4F-56A73CD61E31}"/>
                  </a:ext>
                </a:extLst>
              </p:cNvPr>
              <p:cNvSpPr>
                <a:spLocks/>
              </p:cNvSpPr>
              <p:nvPr/>
            </p:nvSpPr>
            <p:spPr bwMode="auto">
              <a:xfrm>
                <a:off x="9857521" y="1646873"/>
                <a:ext cx="23574" cy="27503"/>
              </a:xfrm>
              <a:custGeom>
                <a:avLst/>
                <a:gdLst>
                  <a:gd name="T0" fmla="*/ 10 w 28"/>
                  <a:gd name="T1" fmla="*/ 0 h 33"/>
                  <a:gd name="T2" fmla="*/ 22 w 28"/>
                  <a:gd name="T3" fmla="*/ 3 h 33"/>
                  <a:gd name="T4" fmla="*/ 18 w 28"/>
                  <a:gd name="T5" fmla="*/ 33 h 33"/>
                  <a:gd name="T6" fmla="*/ 0 w 28"/>
                  <a:gd name="T7" fmla="*/ 22 h 33"/>
                  <a:gd name="T8" fmla="*/ 10 w 28"/>
                  <a:gd name="T9" fmla="*/ 0 h 33"/>
                </a:gdLst>
                <a:ahLst/>
                <a:cxnLst>
                  <a:cxn ang="0">
                    <a:pos x="T0" y="T1"/>
                  </a:cxn>
                  <a:cxn ang="0">
                    <a:pos x="T2" y="T3"/>
                  </a:cxn>
                  <a:cxn ang="0">
                    <a:pos x="T4" y="T5"/>
                  </a:cxn>
                  <a:cxn ang="0">
                    <a:pos x="T6" y="T7"/>
                  </a:cxn>
                  <a:cxn ang="0">
                    <a:pos x="T8" y="T9"/>
                  </a:cxn>
                </a:cxnLst>
                <a:rect l="0" t="0" r="r" b="b"/>
                <a:pathLst>
                  <a:path w="28" h="33">
                    <a:moveTo>
                      <a:pt x="10" y="0"/>
                    </a:moveTo>
                    <a:cubicBezTo>
                      <a:pt x="22" y="3"/>
                      <a:pt x="22" y="3"/>
                      <a:pt x="22" y="3"/>
                    </a:cubicBezTo>
                    <a:cubicBezTo>
                      <a:pt x="22" y="3"/>
                      <a:pt x="28" y="25"/>
                      <a:pt x="18" y="33"/>
                    </a:cubicBezTo>
                    <a:cubicBezTo>
                      <a:pt x="0" y="22"/>
                      <a:pt x="0" y="22"/>
                      <a:pt x="0" y="22"/>
                    </a:cubicBezTo>
                    <a:cubicBezTo>
                      <a:pt x="0" y="22"/>
                      <a:pt x="11" y="11"/>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6" name="Freeform 71">
                <a:extLst>
                  <a:ext uri="{FF2B5EF4-FFF2-40B4-BE49-F238E27FC236}">
                    <a16:creationId xmlns:a16="http://schemas.microsoft.com/office/drawing/2014/main" id="{2464238E-43F4-4A18-9D7F-C5FBB4ECB333}"/>
                  </a:ext>
                </a:extLst>
              </p:cNvPr>
              <p:cNvSpPr>
                <a:spLocks/>
              </p:cNvSpPr>
              <p:nvPr/>
            </p:nvSpPr>
            <p:spPr bwMode="auto">
              <a:xfrm>
                <a:off x="9818230" y="1646873"/>
                <a:ext cx="39291" cy="33398"/>
              </a:xfrm>
              <a:custGeom>
                <a:avLst/>
                <a:gdLst>
                  <a:gd name="T0" fmla="*/ 44 w 44"/>
                  <a:gd name="T1" fmla="*/ 22 h 40"/>
                  <a:gd name="T2" fmla="*/ 33 w 44"/>
                  <a:gd name="T3" fmla="*/ 40 h 40"/>
                  <a:gd name="T4" fmla="*/ 0 w 44"/>
                  <a:gd name="T5" fmla="*/ 8 h 40"/>
                  <a:gd name="T6" fmla="*/ 15 w 44"/>
                  <a:gd name="T7" fmla="*/ 0 h 40"/>
                  <a:gd name="T8" fmla="*/ 44 w 44"/>
                  <a:gd name="T9" fmla="*/ 22 h 40"/>
                </a:gdLst>
                <a:ahLst/>
                <a:cxnLst>
                  <a:cxn ang="0">
                    <a:pos x="T0" y="T1"/>
                  </a:cxn>
                  <a:cxn ang="0">
                    <a:pos x="T2" y="T3"/>
                  </a:cxn>
                  <a:cxn ang="0">
                    <a:pos x="T4" y="T5"/>
                  </a:cxn>
                  <a:cxn ang="0">
                    <a:pos x="T6" y="T7"/>
                  </a:cxn>
                  <a:cxn ang="0">
                    <a:pos x="T8" y="T9"/>
                  </a:cxn>
                </a:cxnLst>
                <a:rect l="0" t="0" r="r" b="b"/>
                <a:pathLst>
                  <a:path w="44" h="40">
                    <a:moveTo>
                      <a:pt x="44" y="22"/>
                    </a:moveTo>
                    <a:cubicBezTo>
                      <a:pt x="33" y="40"/>
                      <a:pt x="33" y="40"/>
                      <a:pt x="33" y="40"/>
                    </a:cubicBezTo>
                    <a:cubicBezTo>
                      <a:pt x="33" y="40"/>
                      <a:pt x="1" y="29"/>
                      <a:pt x="0" y="8"/>
                    </a:cubicBezTo>
                    <a:cubicBezTo>
                      <a:pt x="15" y="0"/>
                      <a:pt x="15" y="0"/>
                      <a:pt x="15" y="0"/>
                    </a:cubicBezTo>
                    <a:cubicBezTo>
                      <a:pt x="15" y="0"/>
                      <a:pt x="29" y="23"/>
                      <a:pt x="4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7" name="Shape0_20230324_132309">
                <a:extLst>
                  <a:ext uri="{FF2B5EF4-FFF2-40B4-BE49-F238E27FC236}">
                    <a16:creationId xmlns:a16="http://schemas.microsoft.com/office/drawing/2014/main" id="{AFFB8D35-3D67-4719-9873-BD543BF9955C}"/>
                  </a:ext>
                </a:extLst>
              </p:cNvPr>
              <p:cNvSpPr>
                <a:spLocks/>
              </p:cNvSpPr>
              <p:nvPr/>
            </p:nvSpPr>
            <p:spPr bwMode="auto">
              <a:xfrm>
                <a:off x="9885025" y="1668484"/>
                <a:ext cx="104121" cy="155199"/>
              </a:xfrm>
              <a:custGeom>
                <a:avLst/>
                <a:gdLst>
                  <a:gd name="T0" fmla="*/ 38 w 121"/>
                  <a:gd name="T1" fmla="*/ 0 h 179"/>
                  <a:gd name="T2" fmla="*/ 121 w 121"/>
                  <a:gd name="T3" fmla="*/ 101 h 179"/>
                  <a:gd name="T4" fmla="*/ 48 w 121"/>
                  <a:gd name="T5" fmla="*/ 179 h 179"/>
                  <a:gd name="T6" fmla="*/ 0 w 121"/>
                  <a:gd name="T7" fmla="*/ 117 h 179"/>
                  <a:gd name="T8" fmla="*/ 38 w 121"/>
                  <a:gd name="T9" fmla="*/ 0 h 179"/>
                </a:gdLst>
                <a:ahLst/>
                <a:cxnLst>
                  <a:cxn ang="0">
                    <a:pos x="T0" y="T1"/>
                  </a:cxn>
                  <a:cxn ang="0">
                    <a:pos x="T2" y="T3"/>
                  </a:cxn>
                  <a:cxn ang="0">
                    <a:pos x="T4" y="T5"/>
                  </a:cxn>
                  <a:cxn ang="0">
                    <a:pos x="T6" y="T7"/>
                  </a:cxn>
                  <a:cxn ang="0">
                    <a:pos x="T8" y="T9"/>
                  </a:cxn>
                </a:cxnLst>
                <a:rect l="0" t="0" r="r" b="b"/>
                <a:pathLst>
                  <a:path w="121" h="179">
                    <a:moveTo>
                      <a:pt x="38" y="0"/>
                    </a:moveTo>
                    <a:cubicBezTo>
                      <a:pt x="38" y="0"/>
                      <a:pt x="95" y="48"/>
                      <a:pt x="121" y="101"/>
                    </a:cubicBezTo>
                    <a:cubicBezTo>
                      <a:pt x="121" y="101"/>
                      <a:pt x="102" y="157"/>
                      <a:pt x="48" y="179"/>
                    </a:cubicBezTo>
                    <a:cubicBezTo>
                      <a:pt x="0" y="117"/>
                      <a:pt x="0" y="117"/>
                      <a:pt x="0" y="117"/>
                    </a:cubicBezTo>
                    <a:lnTo>
                      <a:pt x="38" y="0"/>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8" name="Freeform 73">
                <a:extLst>
                  <a:ext uri="{FF2B5EF4-FFF2-40B4-BE49-F238E27FC236}">
                    <a16:creationId xmlns:a16="http://schemas.microsoft.com/office/drawing/2014/main" id="{8424B3AD-0777-4CAF-83D6-76E521F3ECDF}"/>
                  </a:ext>
                </a:extLst>
              </p:cNvPr>
              <p:cNvSpPr>
                <a:spLocks/>
              </p:cNvSpPr>
              <p:nvPr/>
            </p:nvSpPr>
            <p:spPr bwMode="auto">
              <a:xfrm>
                <a:off x="9657139" y="1688129"/>
                <a:ext cx="127695" cy="339864"/>
              </a:xfrm>
              <a:custGeom>
                <a:avLst/>
                <a:gdLst>
                  <a:gd name="T0" fmla="*/ 70 w 149"/>
                  <a:gd name="T1" fmla="*/ 43 h 392"/>
                  <a:gd name="T2" fmla="*/ 121 w 149"/>
                  <a:gd name="T3" fmla="*/ 68 h 392"/>
                  <a:gd name="T4" fmla="*/ 149 w 149"/>
                  <a:gd name="T5" fmla="*/ 90 h 392"/>
                  <a:gd name="T6" fmla="*/ 86 w 149"/>
                  <a:gd name="T7" fmla="*/ 220 h 392"/>
                  <a:gd name="T8" fmla="*/ 90 w 149"/>
                  <a:gd name="T9" fmla="*/ 264 h 392"/>
                  <a:gd name="T10" fmla="*/ 148 w 149"/>
                  <a:gd name="T11" fmla="*/ 377 h 392"/>
                  <a:gd name="T12" fmla="*/ 125 w 149"/>
                  <a:gd name="T13" fmla="*/ 392 h 392"/>
                  <a:gd name="T14" fmla="*/ 36 w 149"/>
                  <a:gd name="T15" fmla="*/ 297 h 392"/>
                  <a:gd name="T16" fmla="*/ 23 w 149"/>
                  <a:gd name="T17" fmla="*/ 185 h 392"/>
                  <a:gd name="T18" fmla="*/ 70 w 149"/>
                  <a:gd name="T19" fmla="*/ 4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392">
                    <a:moveTo>
                      <a:pt x="70" y="43"/>
                    </a:moveTo>
                    <a:cubicBezTo>
                      <a:pt x="88" y="0"/>
                      <a:pt x="121" y="68"/>
                      <a:pt x="121" y="68"/>
                    </a:cubicBezTo>
                    <a:cubicBezTo>
                      <a:pt x="149" y="90"/>
                      <a:pt x="149" y="90"/>
                      <a:pt x="149" y="90"/>
                    </a:cubicBezTo>
                    <a:cubicBezTo>
                      <a:pt x="145" y="120"/>
                      <a:pt x="119" y="170"/>
                      <a:pt x="86" y="220"/>
                    </a:cubicBezTo>
                    <a:cubicBezTo>
                      <a:pt x="81" y="235"/>
                      <a:pt x="83" y="251"/>
                      <a:pt x="90" y="264"/>
                    </a:cubicBezTo>
                    <a:cubicBezTo>
                      <a:pt x="148" y="377"/>
                      <a:pt x="148" y="377"/>
                      <a:pt x="148" y="377"/>
                    </a:cubicBezTo>
                    <a:cubicBezTo>
                      <a:pt x="125" y="392"/>
                      <a:pt x="125" y="392"/>
                      <a:pt x="125" y="392"/>
                    </a:cubicBezTo>
                    <a:cubicBezTo>
                      <a:pt x="36" y="297"/>
                      <a:pt x="36" y="297"/>
                      <a:pt x="36" y="297"/>
                    </a:cubicBezTo>
                    <a:cubicBezTo>
                      <a:pt x="0" y="262"/>
                      <a:pt x="21" y="196"/>
                      <a:pt x="23" y="185"/>
                    </a:cubicBezTo>
                    <a:cubicBezTo>
                      <a:pt x="23" y="185"/>
                      <a:pt x="49" y="96"/>
                      <a:pt x="70" y="43"/>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9" name="Freeform 74">
                <a:extLst>
                  <a:ext uri="{FF2B5EF4-FFF2-40B4-BE49-F238E27FC236}">
                    <a16:creationId xmlns:a16="http://schemas.microsoft.com/office/drawing/2014/main" id="{7BD783EA-9A44-4E14-9E37-D9CDDCAB5FCB}"/>
                  </a:ext>
                </a:extLst>
              </p:cNvPr>
              <p:cNvSpPr>
                <a:spLocks/>
              </p:cNvSpPr>
              <p:nvPr/>
            </p:nvSpPr>
            <p:spPr bwMode="auto">
              <a:xfrm>
                <a:off x="9761260" y="2004418"/>
                <a:ext cx="29469" cy="49114"/>
              </a:xfrm>
              <a:custGeom>
                <a:avLst/>
                <a:gdLst>
                  <a:gd name="T0" fmla="*/ 23 w 34"/>
                  <a:gd name="T1" fmla="*/ 55 h 58"/>
                  <a:gd name="T2" fmla="*/ 23 w 34"/>
                  <a:gd name="T3" fmla="*/ 55 h 58"/>
                  <a:gd name="T4" fmla="*/ 2 w 34"/>
                  <a:gd name="T5" fmla="*/ 46 h 58"/>
                  <a:gd name="T6" fmla="*/ 2 w 34"/>
                  <a:gd name="T7" fmla="*/ 16 h 58"/>
                  <a:gd name="T8" fmla="*/ 11 w 34"/>
                  <a:gd name="T9" fmla="*/ 11 h 58"/>
                  <a:gd name="T10" fmla="*/ 11 w 34"/>
                  <a:gd name="T11" fmla="*/ 11 h 58"/>
                  <a:gd name="T12" fmla="*/ 27 w 34"/>
                  <a:gd name="T13" fmla="*/ 14 h 58"/>
                  <a:gd name="T14" fmla="*/ 33 w 34"/>
                  <a:gd name="T15" fmla="*/ 36 h 58"/>
                  <a:gd name="T16" fmla="*/ 33 w 34"/>
                  <a:gd name="T17" fmla="*/ 45 h 58"/>
                  <a:gd name="T18" fmla="*/ 23 w 34"/>
                  <a:gd name="T19"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8">
                    <a:moveTo>
                      <a:pt x="23" y="55"/>
                    </a:moveTo>
                    <a:cubicBezTo>
                      <a:pt x="23" y="55"/>
                      <a:pt x="23" y="55"/>
                      <a:pt x="23" y="55"/>
                    </a:cubicBezTo>
                    <a:cubicBezTo>
                      <a:pt x="14" y="58"/>
                      <a:pt x="4" y="54"/>
                      <a:pt x="2" y="46"/>
                    </a:cubicBezTo>
                    <a:cubicBezTo>
                      <a:pt x="2" y="16"/>
                      <a:pt x="2" y="16"/>
                      <a:pt x="2" y="16"/>
                    </a:cubicBezTo>
                    <a:cubicBezTo>
                      <a:pt x="0" y="8"/>
                      <a:pt x="2" y="13"/>
                      <a:pt x="11" y="11"/>
                    </a:cubicBezTo>
                    <a:cubicBezTo>
                      <a:pt x="11" y="11"/>
                      <a:pt x="11" y="11"/>
                      <a:pt x="11" y="11"/>
                    </a:cubicBezTo>
                    <a:cubicBezTo>
                      <a:pt x="21" y="8"/>
                      <a:pt x="20" y="0"/>
                      <a:pt x="27" y="14"/>
                    </a:cubicBezTo>
                    <a:cubicBezTo>
                      <a:pt x="33" y="36"/>
                      <a:pt x="33" y="36"/>
                      <a:pt x="33" y="36"/>
                    </a:cubicBezTo>
                    <a:cubicBezTo>
                      <a:pt x="33" y="39"/>
                      <a:pt x="34" y="42"/>
                      <a:pt x="33" y="45"/>
                    </a:cubicBezTo>
                    <a:cubicBezTo>
                      <a:pt x="33" y="50"/>
                      <a:pt x="31" y="53"/>
                      <a:pt x="23" y="55"/>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0" name="Shape2_20230324_132309">
                <a:extLst>
                  <a:ext uri="{FF2B5EF4-FFF2-40B4-BE49-F238E27FC236}">
                    <a16:creationId xmlns:a16="http://schemas.microsoft.com/office/drawing/2014/main" id="{ACCE44BD-7FBF-45E3-B194-2A4740C990C7}"/>
                  </a:ext>
                </a:extLst>
              </p:cNvPr>
              <p:cNvSpPr>
                <a:spLocks/>
              </p:cNvSpPr>
              <p:nvPr/>
            </p:nvSpPr>
            <p:spPr bwMode="auto">
              <a:xfrm>
                <a:off x="9676784" y="1705809"/>
                <a:ext cx="127695" cy="168950"/>
              </a:xfrm>
              <a:custGeom>
                <a:avLst/>
                <a:gdLst>
                  <a:gd name="T0" fmla="*/ 53 w 147"/>
                  <a:gd name="T1" fmla="*/ 0 h 195"/>
                  <a:gd name="T2" fmla="*/ 11 w 147"/>
                  <a:gd name="T3" fmla="*/ 102 h 195"/>
                  <a:gd name="T4" fmla="*/ 122 w 147"/>
                  <a:gd name="T5" fmla="*/ 126 h 195"/>
                  <a:gd name="T6" fmla="*/ 129 w 147"/>
                  <a:gd name="T7" fmla="*/ 19 h 195"/>
                  <a:gd name="T8" fmla="*/ 53 w 147"/>
                  <a:gd name="T9" fmla="*/ 0 h 195"/>
                </a:gdLst>
                <a:ahLst/>
                <a:cxnLst>
                  <a:cxn ang="0">
                    <a:pos x="T0" y="T1"/>
                  </a:cxn>
                  <a:cxn ang="0">
                    <a:pos x="T2" y="T3"/>
                  </a:cxn>
                  <a:cxn ang="0">
                    <a:pos x="T4" y="T5"/>
                  </a:cxn>
                  <a:cxn ang="0">
                    <a:pos x="T6" y="T7"/>
                  </a:cxn>
                  <a:cxn ang="0">
                    <a:pos x="T8" y="T9"/>
                  </a:cxn>
                </a:cxnLst>
                <a:rect l="0" t="0" r="r" b="b"/>
                <a:pathLst>
                  <a:path w="147" h="195">
                    <a:moveTo>
                      <a:pt x="53" y="0"/>
                    </a:moveTo>
                    <a:cubicBezTo>
                      <a:pt x="53" y="0"/>
                      <a:pt x="21" y="59"/>
                      <a:pt x="11" y="102"/>
                    </a:cubicBezTo>
                    <a:cubicBezTo>
                      <a:pt x="0" y="145"/>
                      <a:pt x="97" y="195"/>
                      <a:pt x="122" y="126"/>
                    </a:cubicBezTo>
                    <a:cubicBezTo>
                      <a:pt x="147" y="56"/>
                      <a:pt x="129" y="19"/>
                      <a:pt x="129" y="19"/>
                    </a:cubicBezTo>
                    <a:lnTo>
                      <a:pt x="53" y="0"/>
                    </a:lnTo>
                    <a:close/>
                  </a:path>
                </a:pathLst>
              </a:custGeom>
              <a:solidFill>
                <a:schemeClr val="accent1">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1" name="Freeform 76">
                <a:extLst>
                  <a:ext uri="{FF2B5EF4-FFF2-40B4-BE49-F238E27FC236}">
                    <a16:creationId xmlns:a16="http://schemas.microsoft.com/office/drawing/2014/main" id="{982E6384-4CC1-43E0-98C3-7ED4BDEB5DC5}"/>
                  </a:ext>
                </a:extLst>
              </p:cNvPr>
              <p:cNvSpPr>
                <a:spLocks/>
              </p:cNvSpPr>
              <p:nvPr/>
            </p:nvSpPr>
            <p:spPr bwMode="auto">
              <a:xfrm>
                <a:off x="9934138" y="1747065"/>
                <a:ext cx="186631" cy="212169"/>
              </a:xfrm>
              <a:custGeom>
                <a:avLst/>
                <a:gdLst>
                  <a:gd name="T0" fmla="*/ 128 w 216"/>
                  <a:gd name="T1" fmla="*/ 219 h 247"/>
                  <a:gd name="T2" fmla="*/ 31 w 216"/>
                  <a:gd name="T3" fmla="*/ 242 h 247"/>
                  <a:gd name="T4" fmla="*/ 4 w 216"/>
                  <a:gd name="T5" fmla="*/ 220 h 247"/>
                  <a:gd name="T6" fmla="*/ 45 w 216"/>
                  <a:gd name="T7" fmla="*/ 67 h 247"/>
                  <a:gd name="T8" fmla="*/ 88 w 216"/>
                  <a:gd name="T9" fmla="*/ 28 h 247"/>
                  <a:gd name="T10" fmla="*/ 185 w 216"/>
                  <a:gd name="T11" fmla="*/ 5 h 247"/>
                  <a:gd name="T12" fmla="*/ 211 w 216"/>
                  <a:gd name="T13" fmla="*/ 27 h 247"/>
                  <a:gd name="T14" fmla="*/ 170 w 216"/>
                  <a:gd name="T15" fmla="*/ 180 h 247"/>
                  <a:gd name="T16" fmla="*/ 128 w 216"/>
                  <a:gd name="T17" fmla="*/ 21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47">
                    <a:moveTo>
                      <a:pt x="128" y="219"/>
                    </a:moveTo>
                    <a:cubicBezTo>
                      <a:pt x="31" y="242"/>
                      <a:pt x="31" y="242"/>
                      <a:pt x="31" y="242"/>
                    </a:cubicBezTo>
                    <a:cubicBezTo>
                      <a:pt x="12" y="247"/>
                      <a:pt x="0" y="237"/>
                      <a:pt x="4" y="220"/>
                    </a:cubicBezTo>
                    <a:cubicBezTo>
                      <a:pt x="45" y="67"/>
                      <a:pt x="45" y="67"/>
                      <a:pt x="45" y="67"/>
                    </a:cubicBezTo>
                    <a:cubicBezTo>
                      <a:pt x="50" y="50"/>
                      <a:pt x="69" y="32"/>
                      <a:pt x="88" y="28"/>
                    </a:cubicBezTo>
                    <a:cubicBezTo>
                      <a:pt x="185" y="5"/>
                      <a:pt x="185" y="5"/>
                      <a:pt x="185" y="5"/>
                    </a:cubicBezTo>
                    <a:cubicBezTo>
                      <a:pt x="204" y="0"/>
                      <a:pt x="216" y="10"/>
                      <a:pt x="211" y="27"/>
                    </a:cubicBezTo>
                    <a:cubicBezTo>
                      <a:pt x="170" y="180"/>
                      <a:pt x="170" y="180"/>
                      <a:pt x="170" y="180"/>
                    </a:cubicBezTo>
                    <a:cubicBezTo>
                      <a:pt x="166" y="197"/>
                      <a:pt x="146" y="215"/>
                      <a:pt x="128" y="219"/>
                    </a:cubicBezTo>
                    <a:close/>
                  </a:path>
                </a:pathLst>
              </a:custGeom>
              <a:solidFill>
                <a:srgbClr val="243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2" name="Freeform 77">
                <a:extLst>
                  <a:ext uri="{FF2B5EF4-FFF2-40B4-BE49-F238E27FC236}">
                    <a16:creationId xmlns:a16="http://schemas.microsoft.com/office/drawing/2014/main" id="{64021264-5E2B-42F3-A081-5A55F47EEC27}"/>
                  </a:ext>
                </a:extLst>
              </p:cNvPr>
              <p:cNvSpPr>
                <a:spLocks/>
              </p:cNvSpPr>
              <p:nvPr/>
            </p:nvSpPr>
            <p:spPr bwMode="auto">
              <a:xfrm>
                <a:off x="10071656" y="1866901"/>
                <a:ext cx="27503" cy="29469"/>
              </a:xfrm>
              <a:custGeom>
                <a:avLst/>
                <a:gdLst>
                  <a:gd name="T0" fmla="*/ 1 w 31"/>
                  <a:gd name="T1" fmla="*/ 16 h 35"/>
                  <a:gd name="T2" fmla="*/ 14 w 31"/>
                  <a:gd name="T3" fmla="*/ 34 h 35"/>
                  <a:gd name="T4" fmla="*/ 30 w 31"/>
                  <a:gd name="T5" fmla="*/ 19 h 35"/>
                  <a:gd name="T6" fmla="*/ 18 w 31"/>
                  <a:gd name="T7" fmla="*/ 1 h 35"/>
                  <a:gd name="T8" fmla="*/ 1 w 31"/>
                  <a:gd name="T9" fmla="*/ 16 h 35"/>
                </a:gdLst>
                <a:ahLst/>
                <a:cxnLst>
                  <a:cxn ang="0">
                    <a:pos x="T0" y="T1"/>
                  </a:cxn>
                  <a:cxn ang="0">
                    <a:pos x="T2" y="T3"/>
                  </a:cxn>
                  <a:cxn ang="0">
                    <a:pos x="T4" y="T5"/>
                  </a:cxn>
                  <a:cxn ang="0">
                    <a:pos x="T6" y="T7"/>
                  </a:cxn>
                  <a:cxn ang="0">
                    <a:pos x="T8" y="T9"/>
                  </a:cxn>
                </a:cxnLst>
                <a:rect l="0" t="0" r="r" b="b"/>
                <a:pathLst>
                  <a:path w="31" h="35">
                    <a:moveTo>
                      <a:pt x="1" y="16"/>
                    </a:moveTo>
                    <a:cubicBezTo>
                      <a:pt x="0" y="25"/>
                      <a:pt x="6" y="33"/>
                      <a:pt x="14" y="34"/>
                    </a:cubicBezTo>
                    <a:cubicBezTo>
                      <a:pt x="22" y="35"/>
                      <a:pt x="29" y="29"/>
                      <a:pt x="30" y="19"/>
                    </a:cubicBezTo>
                    <a:cubicBezTo>
                      <a:pt x="31" y="10"/>
                      <a:pt x="26" y="2"/>
                      <a:pt x="18" y="1"/>
                    </a:cubicBezTo>
                    <a:cubicBezTo>
                      <a:pt x="10" y="0"/>
                      <a:pt x="2" y="6"/>
                      <a:pt x="1" y="16"/>
                    </a:cubicBezTo>
                    <a:close/>
                  </a:path>
                </a:pathLst>
              </a:custGeom>
              <a:solidFill>
                <a:srgbClr val="DE5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3" name="Freeform 78">
                <a:extLst>
                  <a:ext uri="{FF2B5EF4-FFF2-40B4-BE49-F238E27FC236}">
                    <a16:creationId xmlns:a16="http://schemas.microsoft.com/office/drawing/2014/main" id="{EE40CB85-C093-41AF-8787-85C478335797}"/>
                  </a:ext>
                </a:extLst>
              </p:cNvPr>
              <p:cNvSpPr>
                <a:spLocks/>
              </p:cNvSpPr>
              <p:nvPr/>
            </p:nvSpPr>
            <p:spPr bwMode="auto">
              <a:xfrm>
                <a:off x="9763224" y="1762781"/>
                <a:ext cx="25540" cy="66794"/>
              </a:xfrm>
              <a:custGeom>
                <a:avLst/>
                <a:gdLst>
                  <a:gd name="T0" fmla="*/ 8 w 30"/>
                  <a:gd name="T1" fmla="*/ 76 h 79"/>
                  <a:gd name="T2" fmla="*/ 29 w 30"/>
                  <a:gd name="T3" fmla="*/ 6 h 79"/>
                  <a:gd name="T4" fmla="*/ 27 w 30"/>
                  <a:gd name="T5" fmla="*/ 1 h 79"/>
                  <a:gd name="T6" fmla="*/ 22 w 30"/>
                  <a:gd name="T7" fmla="*/ 3 h 79"/>
                  <a:gd name="T8" fmla="*/ 1 w 30"/>
                  <a:gd name="T9" fmla="*/ 74 h 79"/>
                  <a:gd name="T10" fmla="*/ 3 w 30"/>
                  <a:gd name="T11" fmla="*/ 78 h 79"/>
                  <a:gd name="T12" fmla="*/ 8 w 30"/>
                  <a:gd name="T13" fmla="*/ 76 h 79"/>
                </a:gdLst>
                <a:ahLst/>
                <a:cxnLst>
                  <a:cxn ang="0">
                    <a:pos x="T0" y="T1"/>
                  </a:cxn>
                  <a:cxn ang="0">
                    <a:pos x="T2" y="T3"/>
                  </a:cxn>
                  <a:cxn ang="0">
                    <a:pos x="T4" y="T5"/>
                  </a:cxn>
                  <a:cxn ang="0">
                    <a:pos x="T6" y="T7"/>
                  </a:cxn>
                  <a:cxn ang="0">
                    <a:pos x="T8" y="T9"/>
                  </a:cxn>
                  <a:cxn ang="0">
                    <a:pos x="T10" y="T11"/>
                  </a:cxn>
                  <a:cxn ang="0">
                    <a:pos x="T12" y="T13"/>
                  </a:cxn>
                </a:cxnLst>
                <a:rect l="0" t="0" r="r" b="b"/>
                <a:pathLst>
                  <a:path w="30" h="79">
                    <a:moveTo>
                      <a:pt x="8" y="76"/>
                    </a:moveTo>
                    <a:cubicBezTo>
                      <a:pt x="29" y="6"/>
                      <a:pt x="29" y="6"/>
                      <a:pt x="29" y="6"/>
                    </a:cubicBezTo>
                    <a:cubicBezTo>
                      <a:pt x="30" y="4"/>
                      <a:pt x="29" y="2"/>
                      <a:pt x="27" y="1"/>
                    </a:cubicBezTo>
                    <a:cubicBezTo>
                      <a:pt x="25" y="0"/>
                      <a:pt x="23" y="1"/>
                      <a:pt x="22" y="3"/>
                    </a:cubicBezTo>
                    <a:cubicBezTo>
                      <a:pt x="1" y="74"/>
                      <a:pt x="1" y="74"/>
                      <a:pt x="1" y="74"/>
                    </a:cubicBezTo>
                    <a:cubicBezTo>
                      <a:pt x="0" y="76"/>
                      <a:pt x="1" y="78"/>
                      <a:pt x="3" y="78"/>
                    </a:cubicBezTo>
                    <a:cubicBezTo>
                      <a:pt x="5" y="79"/>
                      <a:pt x="7" y="78"/>
                      <a:pt x="8" y="76"/>
                    </a:cubicBezTo>
                  </a:path>
                </a:pathLst>
              </a:custGeom>
              <a:solidFill>
                <a:srgbClr val="BF7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4" name="Freeform 79">
                <a:extLst>
                  <a:ext uri="{FF2B5EF4-FFF2-40B4-BE49-F238E27FC236}">
                    <a16:creationId xmlns:a16="http://schemas.microsoft.com/office/drawing/2014/main" id="{E84A7C83-82D6-4FF0-BDE0-E2FC49318D8F}"/>
                  </a:ext>
                </a:extLst>
              </p:cNvPr>
              <p:cNvSpPr>
                <a:spLocks/>
              </p:cNvSpPr>
              <p:nvPr/>
            </p:nvSpPr>
            <p:spPr bwMode="auto">
              <a:xfrm>
                <a:off x="9918422" y="1731349"/>
                <a:ext cx="25540" cy="72688"/>
              </a:xfrm>
              <a:custGeom>
                <a:avLst/>
                <a:gdLst>
                  <a:gd name="T0" fmla="*/ 0 w 29"/>
                  <a:gd name="T1" fmla="*/ 6 h 83"/>
                  <a:gd name="T2" fmla="*/ 22 w 29"/>
                  <a:gd name="T3" fmla="*/ 80 h 83"/>
                  <a:gd name="T4" fmla="*/ 26 w 29"/>
                  <a:gd name="T5" fmla="*/ 82 h 83"/>
                  <a:gd name="T6" fmla="*/ 29 w 29"/>
                  <a:gd name="T7" fmla="*/ 77 h 83"/>
                  <a:gd name="T8" fmla="*/ 7 w 29"/>
                  <a:gd name="T9" fmla="*/ 4 h 83"/>
                  <a:gd name="T10" fmla="*/ 3 w 29"/>
                  <a:gd name="T11" fmla="*/ 1 h 83"/>
                  <a:gd name="T12" fmla="*/ 0 w 29"/>
                  <a:gd name="T13" fmla="*/ 6 h 83"/>
                </a:gdLst>
                <a:ahLst/>
                <a:cxnLst>
                  <a:cxn ang="0">
                    <a:pos x="T0" y="T1"/>
                  </a:cxn>
                  <a:cxn ang="0">
                    <a:pos x="T2" y="T3"/>
                  </a:cxn>
                  <a:cxn ang="0">
                    <a:pos x="T4" y="T5"/>
                  </a:cxn>
                  <a:cxn ang="0">
                    <a:pos x="T6" y="T7"/>
                  </a:cxn>
                  <a:cxn ang="0">
                    <a:pos x="T8" y="T9"/>
                  </a:cxn>
                  <a:cxn ang="0">
                    <a:pos x="T10" y="T11"/>
                  </a:cxn>
                  <a:cxn ang="0">
                    <a:pos x="T12" y="T13"/>
                  </a:cxn>
                </a:cxnLst>
                <a:rect l="0" t="0" r="r" b="b"/>
                <a:pathLst>
                  <a:path w="29" h="83">
                    <a:moveTo>
                      <a:pt x="0" y="6"/>
                    </a:moveTo>
                    <a:cubicBezTo>
                      <a:pt x="22" y="80"/>
                      <a:pt x="22" y="80"/>
                      <a:pt x="22" y="80"/>
                    </a:cubicBezTo>
                    <a:cubicBezTo>
                      <a:pt x="22" y="81"/>
                      <a:pt x="24" y="83"/>
                      <a:pt x="26" y="82"/>
                    </a:cubicBezTo>
                    <a:cubicBezTo>
                      <a:pt x="28" y="81"/>
                      <a:pt x="29" y="79"/>
                      <a:pt x="29" y="77"/>
                    </a:cubicBezTo>
                    <a:cubicBezTo>
                      <a:pt x="7" y="4"/>
                      <a:pt x="7" y="4"/>
                      <a:pt x="7" y="4"/>
                    </a:cubicBezTo>
                    <a:cubicBezTo>
                      <a:pt x="7" y="2"/>
                      <a:pt x="5" y="0"/>
                      <a:pt x="3" y="1"/>
                    </a:cubicBezTo>
                    <a:cubicBezTo>
                      <a:pt x="1" y="2"/>
                      <a:pt x="0" y="4"/>
                      <a:pt x="0" y="6"/>
                    </a:cubicBezTo>
                  </a:path>
                </a:pathLst>
              </a:custGeom>
              <a:solidFill>
                <a:srgbClr val="BF7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sp>
          <p:nvSpPr>
            <p:cNvPr id="106" name="Shape11_20230324_132529">
              <a:extLst>
                <a:ext uri="{FF2B5EF4-FFF2-40B4-BE49-F238E27FC236}">
                  <a16:creationId xmlns:a16="http://schemas.microsoft.com/office/drawing/2014/main" id="{84A0B863-A6B1-44D7-ADB9-A48828747B48}"/>
                </a:ext>
              </a:extLst>
            </p:cNvPr>
            <p:cNvSpPr>
              <a:spLocks/>
            </p:cNvSpPr>
            <p:nvPr/>
          </p:nvSpPr>
          <p:spPr bwMode="auto">
            <a:xfrm>
              <a:off x="11704181" y="2185155"/>
              <a:ext cx="212169" cy="190560"/>
            </a:xfrm>
            <a:custGeom>
              <a:avLst/>
              <a:gdLst>
                <a:gd name="T0" fmla="*/ 40 w 245"/>
                <a:gd name="T1" fmla="*/ 100 h 220"/>
                <a:gd name="T2" fmla="*/ 153 w 245"/>
                <a:gd name="T3" fmla="*/ 10 h 220"/>
                <a:gd name="T4" fmla="*/ 158 w 245"/>
                <a:gd name="T5" fmla="*/ 6 h 220"/>
                <a:gd name="T6" fmla="*/ 158 w 245"/>
                <a:gd name="T7" fmla="*/ 6 h 220"/>
                <a:gd name="T8" fmla="*/ 158 w 245"/>
                <a:gd name="T9" fmla="*/ 6 h 220"/>
                <a:gd name="T10" fmla="*/ 192 w 245"/>
                <a:gd name="T11" fmla="*/ 5 h 220"/>
                <a:gd name="T12" fmla="*/ 244 w 245"/>
                <a:gd name="T13" fmla="*/ 70 h 220"/>
                <a:gd name="T14" fmla="*/ 233 w 245"/>
                <a:gd name="T15" fmla="*/ 97 h 220"/>
                <a:gd name="T16" fmla="*/ 233 w 245"/>
                <a:gd name="T17" fmla="*/ 97 h 220"/>
                <a:gd name="T18" fmla="*/ 109 w 245"/>
                <a:gd name="T19" fmla="*/ 192 h 220"/>
                <a:gd name="T20" fmla="*/ 40 w 245"/>
                <a:gd name="T21"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20">
                  <a:moveTo>
                    <a:pt x="40" y="100"/>
                  </a:moveTo>
                  <a:cubicBezTo>
                    <a:pt x="153" y="10"/>
                    <a:pt x="153" y="10"/>
                    <a:pt x="153" y="10"/>
                  </a:cubicBezTo>
                  <a:cubicBezTo>
                    <a:pt x="155" y="9"/>
                    <a:pt x="156" y="7"/>
                    <a:pt x="158" y="6"/>
                  </a:cubicBezTo>
                  <a:cubicBezTo>
                    <a:pt x="158" y="6"/>
                    <a:pt x="158" y="6"/>
                    <a:pt x="158" y="6"/>
                  </a:cubicBezTo>
                  <a:cubicBezTo>
                    <a:pt x="158" y="6"/>
                    <a:pt x="158" y="6"/>
                    <a:pt x="158" y="6"/>
                  </a:cubicBezTo>
                  <a:cubicBezTo>
                    <a:pt x="167" y="1"/>
                    <a:pt x="179" y="0"/>
                    <a:pt x="192" y="5"/>
                  </a:cubicBezTo>
                  <a:cubicBezTo>
                    <a:pt x="219" y="15"/>
                    <a:pt x="243" y="44"/>
                    <a:pt x="244" y="70"/>
                  </a:cubicBezTo>
                  <a:cubicBezTo>
                    <a:pt x="245" y="83"/>
                    <a:pt x="241" y="92"/>
                    <a:pt x="233" y="97"/>
                  </a:cubicBezTo>
                  <a:cubicBezTo>
                    <a:pt x="233" y="97"/>
                    <a:pt x="233" y="97"/>
                    <a:pt x="233" y="97"/>
                  </a:cubicBezTo>
                  <a:cubicBezTo>
                    <a:pt x="109" y="192"/>
                    <a:pt x="109" y="192"/>
                    <a:pt x="109" y="192"/>
                  </a:cubicBezTo>
                  <a:cubicBezTo>
                    <a:pt x="70" y="220"/>
                    <a:pt x="0" y="129"/>
                    <a:pt x="40" y="100"/>
                  </a:cubicBezTo>
                  <a:close/>
                </a:path>
              </a:pathLst>
            </a:cu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7" name="Freeform 82">
              <a:extLst>
                <a:ext uri="{FF2B5EF4-FFF2-40B4-BE49-F238E27FC236}">
                  <a16:creationId xmlns:a16="http://schemas.microsoft.com/office/drawing/2014/main" id="{4DD9D57F-4C8B-49C9-8CCC-6E506E496361}"/>
                </a:ext>
              </a:extLst>
            </p:cNvPr>
            <p:cNvSpPr>
              <a:spLocks/>
            </p:cNvSpPr>
            <p:nvPr/>
          </p:nvSpPr>
          <p:spPr bwMode="auto">
            <a:xfrm>
              <a:off x="11786691" y="2210694"/>
              <a:ext cx="129659" cy="143411"/>
            </a:xfrm>
            <a:custGeom>
              <a:avLst/>
              <a:gdLst>
                <a:gd name="T0" fmla="*/ 8 w 151"/>
                <a:gd name="T1" fmla="*/ 165 h 165"/>
                <a:gd name="T2" fmla="*/ 0 w 151"/>
                <a:gd name="T3" fmla="*/ 108 h 165"/>
                <a:gd name="T4" fmla="*/ 133 w 151"/>
                <a:gd name="T5" fmla="*/ 0 h 165"/>
                <a:gd name="T6" fmla="*/ 150 w 151"/>
                <a:gd name="T7" fmla="*/ 40 h 165"/>
                <a:gd name="T8" fmla="*/ 139 w 151"/>
                <a:gd name="T9" fmla="*/ 67 h 165"/>
                <a:gd name="T10" fmla="*/ 15 w 151"/>
                <a:gd name="T11" fmla="*/ 162 h 165"/>
                <a:gd name="T12" fmla="*/ 8 w 151"/>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151" h="165">
                  <a:moveTo>
                    <a:pt x="8" y="165"/>
                  </a:moveTo>
                  <a:cubicBezTo>
                    <a:pt x="0" y="108"/>
                    <a:pt x="0" y="108"/>
                    <a:pt x="0" y="108"/>
                  </a:cubicBezTo>
                  <a:cubicBezTo>
                    <a:pt x="133" y="0"/>
                    <a:pt x="133" y="0"/>
                    <a:pt x="133" y="0"/>
                  </a:cubicBezTo>
                  <a:cubicBezTo>
                    <a:pt x="143" y="12"/>
                    <a:pt x="150" y="27"/>
                    <a:pt x="150" y="40"/>
                  </a:cubicBezTo>
                  <a:cubicBezTo>
                    <a:pt x="151" y="53"/>
                    <a:pt x="147" y="62"/>
                    <a:pt x="139" y="67"/>
                  </a:cubicBezTo>
                  <a:cubicBezTo>
                    <a:pt x="15" y="162"/>
                    <a:pt x="15" y="162"/>
                    <a:pt x="15" y="162"/>
                  </a:cubicBezTo>
                  <a:cubicBezTo>
                    <a:pt x="13" y="163"/>
                    <a:pt x="11" y="165"/>
                    <a:pt x="8" y="165"/>
                  </a:cubicBezTo>
                  <a:close/>
                </a:path>
              </a:pathLst>
            </a:custGeom>
            <a:solidFill>
              <a:srgbClr val="658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8" name="Freeform 83">
              <a:extLst>
                <a:ext uri="{FF2B5EF4-FFF2-40B4-BE49-F238E27FC236}">
                  <a16:creationId xmlns:a16="http://schemas.microsoft.com/office/drawing/2014/main" id="{2F549F19-7383-4D57-9597-636894478437}"/>
                </a:ext>
              </a:extLst>
            </p:cNvPr>
            <p:cNvSpPr>
              <a:spLocks/>
            </p:cNvSpPr>
            <p:nvPr/>
          </p:nvSpPr>
          <p:spPr bwMode="auto">
            <a:xfrm>
              <a:off x="11700252" y="2244091"/>
              <a:ext cx="145375" cy="121801"/>
            </a:xfrm>
            <a:custGeom>
              <a:avLst/>
              <a:gdLst>
                <a:gd name="T0" fmla="*/ 167 w 167"/>
                <a:gd name="T1" fmla="*/ 85 h 141"/>
                <a:gd name="T2" fmla="*/ 145 w 167"/>
                <a:gd name="T3" fmla="*/ 34 h 141"/>
                <a:gd name="T4" fmla="*/ 77 w 167"/>
                <a:gd name="T5" fmla="*/ 7 h 141"/>
                <a:gd name="T6" fmla="*/ 0 w 167"/>
                <a:gd name="T7" fmla="*/ 69 h 141"/>
                <a:gd name="T8" fmla="*/ 92 w 167"/>
                <a:gd name="T9" fmla="*/ 141 h 141"/>
                <a:gd name="T10" fmla="*/ 167 w 167"/>
                <a:gd name="T11" fmla="*/ 85 h 141"/>
              </a:gdLst>
              <a:ahLst/>
              <a:cxnLst>
                <a:cxn ang="0">
                  <a:pos x="T0" y="T1"/>
                </a:cxn>
                <a:cxn ang="0">
                  <a:pos x="T2" y="T3"/>
                </a:cxn>
                <a:cxn ang="0">
                  <a:pos x="T4" y="T5"/>
                </a:cxn>
                <a:cxn ang="0">
                  <a:pos x="T6" y="T7"/>
                </a:cxn>
                <a:cxn ang="0">
                  <a:pos x="T8" y="T9"/>
                </a:cxn>
                <a:cxn ang="0">
                  <a:pos x="T10" y="T11"/>
                </a:cxn>
              </a:cxnLst>
              <a:rect l="0" t="0" r="r" b="b"/>
              <a:pathLst>
                <a:path w="167" h="141">
                  <a:moveTo>
                    <a:pt x="167" y="85"/>
                  </a:moveTo>
                  <a:cubicBezTo>
                    <a:pt x="167" y="85"/>
                    <a:pt x="164" y="57"/>
                    <a:pt x="145" y="34"/>
                  </a:cubicBezTo>
                  <a:cubicBezTo>
                    <a:pt x="132" y="19"/>
                    <a:pt x="100" y="0"/>
                    <a:pt x="77" y="7"/>
                  </a:cubicBezTo>
                  <a:cubicBezTo>
                    <a:pt x="0" y="69"/>
                    <a:pt x="0" y="69"/>
                    <a:pt x="0" y="69"/>
                  </a:cubicBezTo>
                  <a:cubicBezTo>
                    <a:pt x="92" y="141"/>
                    <a:pt x="92" y="141"/>
                    <a:pt x="92" y="141"/>
                  </a:cubicBezTo>
                  <a:lnTo>
                    <a:pt x="167" y="85"/>
                  </a:lnTo>
                  <a:close/>
                </a:path>
              </a:pathLst>
            </a:custGeom>
            <a:solidFill>
              <a:srgbClr val="F9B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9" name="Freeform 84">
              <a:extLst>
                <a:ext uri="{FF2B5EF4-FFF2-40B4-BE49-F238E27FC236}">
                  <a16:creationId xmlns:a16="http://schemas.microsoft.com/office/drawing/2014/main" id="{A7F38CA8-1A81-4A35-A2E5-EB882A3C8BFB}"/>
                </a:ext>
              </a:extLst>
            </p:cNvPr>
            <p:cNvSpPr>
              <a:spLocks/>
            </p:cNvSpPr>
            <p:nvPr/>
          </p:nvSpPr>
          <p:spPr bwMode="auto">
            <a:xfrm>
              <a:off x="11723826" y="2269630"/>
              <a:ext cx="78581" cy="100192"/>
            </a:xfrm>
            <a:custGeom>
              <a:avLst/>
              <a:gdLst>
                <a:gd name="T0" fmla="*/ 39 w 92"/>
                <a:gd name="T1" fmla="*/ 104 h 116"/>
                <a:gd name="T2" fmla="*/ 86 w 92"/>
                <a:gd name="T3" fmla="*/ 80 h 116"/>
                <a:gd name="T4" fmla="*/ 59 w 92"/>
                <a:gd name="T5" fmla="*/ 16 h 116"/>
                <a:gd name="T6" fmla="*/ 1 w 92"/>
                <a:gd name="T7" fmla="*/ 28 h 116"/>
                <a:gd name="T8" fmla="*/ 39 w 92"/>
                <a:gd name="T9" fmla="*/ 104 h 116"/>
              </a:gdLst>
              <a:ahLst/>
              <a:cxnLst>
                <a:cxn ang="0">
                  <a:pos x="T0" y="T1"/>
                </a:cxn>
                <a:cxn ang="0">
                  <a:pos x="T2" y="T3"/>
                </a:cxn>
                <a:cxn ang="0">
                  <a:pos x="T4" y="T5"/>
                </a:cxn>
                <a:cxn ang="0">
                  <a:pos x="T6" y="T7"/>
                </a:cxn>
                <a:cxn ang="0">
                  <a:pos x="T8" y="T9"/>
                </a:cxn>
              </a:cxnLst>
              <a:rect l="0" t="0" r="r" b="b"/>
              <a:pathLst>
                <a:path w="92" h="116">
                  <a:moveTo>
                    <a:pt x="39" y="104"/>
                  </a:moveTo>
                  <a:cubicBezTo>
                    <a:pt x="65" y="116"/>
                    <a:pt x="86" y="105"/>
                    <a:pt x="86" y="80"/>
                  </a:cubicBezTo>
                  <a:cubicBezTo>
                    <a:pt x="87" y="54"/>
                    <a:pt x="92" y="41"/>
                    <a:pt x="59" y="16"/>
                  </a:cubicBezTo>
                  <a:cubicBezTo>
                    <a:pt x="36" y="0"/>
                    <a:pt x="1" y="3"/>
                    <a:pt x="1" y="28"/>
                  </a:cubicBezTo>
                  <a:cubicBezTo>
                    <a:pt x="0" y="53"/>
                    <a:pt x="14" y="93"/>
                    <a:pt x="39" y="104"/>
                  </a:cubicBezTo>
                  <a:close/>
                </a:path>
              </a:pathLst>
            </a:custGeom>
            <a:solidFill>
              <a:srgbClr val="F9B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0" name="Freeform 85">
              <a:extLst>
                <a:ext uri="{FF2B5EF4-FFF2-40B4-BE49-F238E27FC236}">
                  <a16:creationId xmlns:a16="http://schemas.microsoft.com/office/drawing/2014/main" id="{814E6166-4AEF-48AF-AD48-52A0C51DCCE9}"/>
                </a:ext>
              </a:extLst>
            </p:cNvPr>
            <p:cNvSpPr>
              <a:spLocks/>
            </p:cNvSpPr>
            <p:nvPr/>
          </p:nvSpPr>
          <p:spPr bwMode="auto">
            <a:xfrm>
              <a:off x="11211084" y="2279452"/>
              <a:ext cx="575608" cy="491133"/>
            </a:xfrm>
            <a:custGeom>
              <a:avLst/>
              <a:gdLst>
                <a:gd name="T0" fmla="*/ 264 w 293"/>
                <a:gd name="T1" fmla="*/ 0 h 250"/>
                <a:gd name="T2" fmla="*/ 0 w 293"/>
                <a:gd name="T3" fmla="*/ 210 h 250"/>
                <a:gd name="T4" fmla="*/ 31 w 293"/>
                <a:gd name="T5" fmla="*/ 250 h 250"/>
                <a:gd name="T6" fmla="*/ 293 w 293"/>
                <a:gd name="T7" fmla="*/ 41 h 250"/>
                <a:gd name="T8" fmla="*/ 264 w 293"/>
                <a:gd name="T9" fmla="*/ 0 h 250"/>
              </a:gdLst>
              <a:ahLst/>
              <a:cxnLst>
                <a:cxn ang="0">
                  <a:pos x="T0" y="T1"/>
                </a:cxn>
                <a:cxn ang="0">
                  <a:pos x="T2" y="T3"/>
                </a:cxn>
                <a:cxn ang="0">
                  <a:pos x="T4" y="T5"/>
                </a:cxn>
                <a:cxn ang="0">
                  <a:pos x="T6" y="T7"/>
                </a:cxn>
                <a:cxn ang="0">
                  <a:pos x="T8" y="T9"/>
                </a:cxn>
              </a:cxnLst>
              <a:rect l="0" t="0" r="r" b="b"/>
              <a:pathLst>
                <a:path w="293" h="250">
                  <a:moveTo>
                    <a:pt x="264" y="0"/>
                  </a:moveTo>
                  <a:lnTo>
                    <a:pt x="0" y="210"/>
                  </a:lnTo>
                  <a:lnTo>
                    <a:pt x="31" y="250"/>
                  </a:lnTo>
                  <a:lnTo>
                    <a:pt x="293" y="41"/>
                  </a:lnTo>
                  <a:lnTo>
                    <a:pt x="264" y="0"/>
                  </a:lnTo>
                  <a:close/>
                </a:path>
              </a:pathLst>
            </a:custGeom>
            <a:solidFill>
              <a:srgbClr val="F9B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1" name="Freeform 86">
              <a:extLst>
                <a:ext uri="{FF2B5EF4-FFF2-40B4-BE49-F238E27FC236}">
                  <a16:creationId xmlns:a16="http://schemas.microsoft.com/office/drawing/2014/main" id="{C38DE37B-C1BE-41BE-8B50-936B5FE629C5}"/>
                </a:ext>
              </a:extLst>
            </p:cNvPr>
            <p:cNvSpPr>
              <a:spLocks/>
            </p:cNvSpPr>
            <p:nvPr/>
          </p:nvSpPr>
          <p:spPr bwMode="auto">
            <a:xfrm>
              <a:off x="11246445" y="2301063"/>
              <a:ext cx="567750" cy="469524"/>
            </a:xfrm>
            <a:custGeom>
              <a:avLst/>
              <a:gdLst>
                <a:gd name="T0" fmla="*/ 630 w 654"/>
                <a:gd name="T1" fmla="*/ 0 h 543"/>
                <a:gd name="T2" fmla="*/ 623 w 654"/>
                <a:gd name="T3" fmla="*/ 69 h 543"/>
                <a:gd name="T4" fmla="*/ 623 w 654"/>
                <a:gd name="T5" fmla="*/ 69 h 543"/>
                <a:gd name="T6" fmla="*/ 28 w 654"/>
                <a:gd name="T7" fmla="*/ 543 h 543"/>
                <a:gd name="T8" fmla="*/ 0 w 654"/>
                <a:gd name="T9" fmla="*/ 508 h 543"/>
                <a:gd name="T10" fmla="*/ 630 w 654"/>
                <a:gd name="T11" fmla="*/ 0 h 543"/>
              </a:gdLst>
              <a:ahLst/>
              <a:cxnLst>
                <a:cxn ang="0">
                  <a:pos x="T0" y="T1"/>
                </a:cxn>
                <a:cxn ang="0">
                  <a:pos x="T2" y="T3"/>
                </a:cxn>
                <a:cxn ang="0">
                  <a:pos x="T4" y="T5"/>
                </a:cxn>
                <a:cxn ang="0">
                  <a:pos x="T6" y="T7"/>
                </a:cxn>
                <a:cxn ang="0">
                  <a:pos x="T8" y="T9"/>
                </a:cxn>
                <a:cxn ang="0">
                  <a:pos x="T10" y="T11"/>
                </a:cxn>
              </a:cxnLst>
              <a:rect l="0" t="0" r="r" b="b"/>
              <a:pathLst>
                <a:path w="654" h="543">
                  <a:moveTo>
                    <a:pt x="630" y="0"/>
                  </a:moveTo>
                  <a:cubicBezTo>
                    <a:pt x="638" y="8"/>
                    <a:pt x="654" y="46"/>
                    <a:pt x="623" y="69"/>
                  </a:cubicBezTo>
                  <a:cubicBezTo>
                    <a:pt x="623" y="69"/>
                    <a:pt x="623" y="69"/>
                    <a:pt x="623" y="69"/>
                  </a:cubicBezTo>
                  <a:cubicBezTo>
                    <a:pt x="28" y="543"/>
                    <a:pt x="28" y="543"/>
                    <a:pt x="28" y="543"/>
                  </a:cubicBezTo>
                  <a:cubicBezTo>
                    <a:pt x="0" y="508"/>
                    <a:pt x="0" y="508"/>
                    <a:pt x="0" y="508"/>
                  </a:cubicBezTo>
                  <a:lnTo>
                    <a:pt x="630" y="0"/>
                  </a:lnTo>
                  <a:close/>
                </a:path>
              </a:pathLst>
            </a:custGeom>
            <a:solidFill>
              <a:srgbClr val="D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2" name="Freeform 87">
              <a:extLst>
                <a:ext uri="{FF2B5EF4-FFF2-40B4-BE49-F238E27FC236}">
                  <a16:creationId xmlns:a16="http://schemas.microsoft.com/office/drawing/2014/main" id="{8A7F7F5C-7F41-4107-BDD4-D0E898C58687}"/>
                </a:ext>
              </a:extLst>
            </p:cNvPr>
            <p:cNvSpPr>
              <a:spLocks/>
            </p:cNvSpPr>
            <p:nvPr/>
          </p:nvSpPr>
          <p:spPr bwMode="auto">
            <a:xfrm>
              <a:off x="11154112" y="2684146"/>
              <a:ext cx="129659" cy="125730"/>
            </a:xfrm>
            <a:custGeom>
              <a:avLst/>
              <a:gdLst>
                <a:gd name="T0" fmla="*/ 0 w 150"/>
                <a:gd name="T1" fmla="*/ 145 h 145"/>
                <a:gd name="T2" fmla="*/ 58 w 150"/>
                <a:gd name="T3" fmla="*/ 22 h 145"/>
                <a:gd name="T4" fmla="*/ 62 w 150"/>
                <a:gd name="T5" fmla="*/ 14 h 145"/>
                <a:gd name="T6" fmla="*/ 62 w 150"/>
                <a:gd name="T7" fmla="*/ 14 h 145"/>
                <a:gd name="T8" fmla="*/ 62 w 150"/>
                <a:gd name="T9" fmla="*/ 14 h 145"/>
                <a:gd name="T10" fmla="*/ 104 w 150"/>
                <a:gd name="T11" fmla="*/ 8 h 145"/>
                <a:gd name="T12" fmla="*/ 150 w 150"/>
                <a:gd name="T13" fmla="*/ 74 h 145"/>
                <a:gd name="T14" fmla="*/ 126 w 150"/>
                <a:gd name="T15" fmla="*/ 103 h 145"/>
                <a:gd name="T16" fmla="*/ 0 w 150"/>
                <a:gd name="T1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45">
                  <a:moveTo>
                    <a:pt x="0" y="145"/>
                  </a:moveTo>
                  <a:cubicBezTo>
                    <a:pt x="58" y="22"/>
                    <a:pt x="58" y="22"/>
                    <a:pt x="58" y="22"/>
                  </a:cubicBezTo>
                  <a:cubicBezTo>
                    <a:pt x="59" y="19"/>
                    <a:pt x="61" y="17"/>
                    <a:pt x="62" y="14"/>
                  </a:cubicBezTo>
                  <a:cubicBezTo>
                    <a:pt x="62" y="14"/>
                    <a:pt x="62" y="14"/>
                    <a:pt x="62" y="14"/>
                  </a:cubicBezTo>
                  <a:cubicBezTo>
                    <a:pt x="62" y="14"/>
                    <a:pt x="62" y="14"/>
                    <a:pt x="62" y="14"/>
                  </a:cubicBezTo>
                  <a:cubicBezTo>
                    <a:pt x="70" y="3"/>
                    <a:pt x="86" y="0"/>
                    <a:pt x="104" y="8"/>
                  </a:cubicBezTo>
                  <a:cubicBezTo>
                    <a:pt x="130" y="19"/>
                    <a:pt x="150" y="49"/>
                    <a:pt x="150" y="74"/>
                  </a:cubicBezTo>
                  <a:cubicBezTo>
                    <a:pt x="149" y="91"/>
                    <a:pt x="140" y="101"/>
                    <a:pt x="126" y="103"/>
                  </a:cubicBezTo>
                  <a:lnTo>
                    <a:pt x="0" y="145"/>
                  </a:lnTo>
                  <a:close/>
                </a:path>
              </a:pathLst>
            </a:custGeom>
            <a:solidFill>
              <a:srgbClr val="E4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3" name="Freeform 88">
              <a:extLst>
                <a:ext uri="{FF2B5EF4-FFF2-40B4-BE49-F238E27FC236}">
                  <a16:creationId xmlns:a16="http://schemas.microsoft.com/office/drawing/2014/main" id="{78774C75-430F-4239-954C-D6D1139EAB9D}"/>
                </a:ext>
              </a:extLst>
            </p:cNvPr>
            <p:cNvSpPr>
              <a:spLocks/>
            </p:cNvSpPr>
            <p:nvPr/>
          </p:nvSpPr>
          <p:spPr bwMode="auto">
            <a:xfrm>
              <a:off x="11790620" y="2273559"/>
              <a:ext cx="55007" cy="84475"/>
            </a:xfrm>
            <a:custGeom>
              <a:avLst/>
              <a:gdLst>
                <a:gd name="T0" fmla="*/ 3 w 64"/>
                <a:gd name="T1" fmla="*/ 32 h 99"/>
                <a:gd name="T2" fmla="*/ 42 w 64"/>
                <a:gd name="T3" fmla="*/ 0 h 99"/>
                <a:gd name="T4" fmla="*/ 64 w 64"/>
                <a:gd name="T5" fmla="*/ 51 h 99"/>
                <a:gd name="T6" fmla="*/ 0 w 64"/>
                <a:gd name="T7" fmla="*/ 99 h 99"/>
                <a:gd name="T8" fmla="*/ 3 w 64"/>
                <a:gd name="T9" fmla="*/ 32 h 99"/>
              </a:gdLst>
              <a:ahLst/>
              <a:cxnLst>
                <a:cxn ang="0">
                  <a:pos x="T0" y="T1"/>
                </a:cxn>
                <a:cxn ang="0">
                  <a:pos x="T2" y="T3"/>
                </a:cxn>
                <a:cxn ang="0">
                  <a:pos x="T4" y="T5"/>
                </a:cxn>
                <a:cxn ang="0">
                  <a:pos x="T6" y="T7"/>
                </a:cxn>
                <a:cxn ang="0">
                  <a:pos x="T8" y="T9"/>
                </a:cxn>
              </a:cxnLst>
              <a:rect l="0" t="0" r="r" b="b"/>
              <a:pathLst>
                <a:path w="64" h="99">
                  <a:moveTo>
                    <a:pt x="3" y="32"/>
                  </a:moveTo>
                  <a:cubicBezTo>
                    <a:pt x="42" y="0"/>
                    <a:pt x="42" y="0"/>
                    <a:pt x="42" y="0"/>
                  </a:cubicBezTo>
                  <a:cubicBezTo>
                    <a:pt x="61" y="23"/>
                    <a:pt x="64" y="51"/>
                    <a:pt x="64" y="51"/>
                  </a:cubicBezTo>
                  <a:cubicBezTo>
                    <a:pt x="0" y="99"/>
                    <a:pt x="0" y="99"/>
                    <a:pt x="0" y="99"/>
                  </a:cubicBezTo>
                  <a:cubicBezTo>
                    <a:pt x="15" y="80"/>
                    <a:pt x="18" y="49"/>
                    <a:pt x="3" y="32"/>
                  </a:cubicBezTo>
                  <a:close/>
                </a:path>
              </a:pathLst>
            </a:custGeom>
            <a:solidFill>
              <a:srgbClr val="D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4" name="Freeform 89">
              <a:extLst>
                <a:ext uri="{FF2B5EF4-FFF2-40B4-BE49-F238E27FC236}">
                  <a16:creationId xmlns:a16="http://schemas.microsoft.com/office/drawing/2014/main" id="{F26E838B-6E6B-433A-9680-B6A4C23DD402}"/>
                </a:ext>
              </a:extLst>
            </p:cNvPr>
            <p:cNvSpPr>
              <a:spLocks/>
            </p:cNvSpPr>
            <p:nvPr/>
          </p:nvSpPr>
          <p:spPr bwMode="auto">
            <a:xfrm>
              <a:off x="11154112" y="2717543"/>
              <a:ext cx="129659" cy="92334"/>
            </a:xfrm>
            <a:custGeom>
              <a:avLst/>
              <a:gdLst>
                <a:gd name="T0" fmla="*/ 139 w 150"/>
                <a:gd name="T1" fmla="*/ 0 h 105"/>
                <a:gd name="T2" fmla="*/ 150 w 150"/>
                <a:gd name="T3" fmla="*/ 34 h 105"/>
                <a:gd name="T4" fmla="*/ 126 w 150"/>
                <a:gd name="T5" fmla="*/ 63 h 105"/>
                <a:gd name="T6" fmla="*/ 0 w 150"/>
                <a:gd name="T7" fmla="*/ 105 h 105"/>
                <a:gd name="T8" fmla="*/ 139 w 150"/>
                <a:gd name="T9" fmla="*/ 0 h 105"/>
              </a:gdLst>
              <a:ahLst/>
              <a:cxnLst>
                <a:cxn ang="0">
                  <a:pos x="T0" y="T1"/>
                </a:cxn>
                <a:cxn ang="0">
                  <a:pos x="T2" y="T3"/>
                </a:cxn>
                <a:cxn ang="0">
                  <a:pos x="T4" y="T5"/>
                </a:cxn>
                <a:cxn ang="0">
                  <a:pos x="T6" y="T7"/>
                </a:cxn>
                <a:cxn ang="0">
                  <a:pos x="T8" y="T9"/>
                </a:cxn>
              </a:cxnLst>
              <a:rect l="0" t="0" r="r" b="b"/>
              <a:pathLst>
                <a:path w="150" h="105">
                  <a:moveTo>
                    <a:pt x="139" y="0"/>
                  </a:moveTo>
                  <a:cubicBezTo>
                    <a:pt x="146" y="11"/>
                    <a:pt x="150" y="23"/>
                    <a:pt x="150" y="34"/>
                  </a:cubicBezTo>
                  <a:cubicBezTo>
                    <a:pt x="149" y="51"/>
                    <a:pt x="140" y="61"/>
                    <a:pt x="126" y="63"/>
                  </a:cubicBezTo>
                  <a:cubicBezTo>
                    <a:pt x="0" y="105"/>
                    <a:pt x="0" y="105"/>
                    <a:pt x="0" y="105"/>
                  </a:cubicBezTo>
                  <a:lnTo>
                    <a:pt x="139" y="0"/>
                  </a:lnTo>
                  <a:close/>
                </a:path>
              </a:pathLst>
            </a:custGeom>
            <a:solidFill>
              <a:srgbClr val="CBD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5" name="Freeform 90">
              <a:extLst>
                <a:ext uri="{FF2B5EF4-FFF2-40B4-BE49-F238E27FC236}">
                  <a16:creationId xmlns:a16="http://schemas.microsoft.com/office/drawing/2014/main" id="{6993C3A0-21F8-4F70-BC65-D1D9D0C5777F}"/>
                </a:ext>
              </a:extLst>
            </p:cNvPr>
            <p:cNvSpPr>
              <a:spLocks/>
            </p:cNvSpPr>
            <p:nvPr/>
          </p:nvSpPr>
          <p:spPr bwMode="auto">
            <a:xfrm>
              <a:off x="11154112" y="2754869"/>
              <a:ext cx="64830" cy="55007"/>
            </a:xfrm>
            <a:custGeom>
              <a:avLst/>
              <a:gdLst>
                <a:gd name="T0" fmla="*/ 0 w 75"/>
                <a:gd name="T1" fmla="*/ 62 h 62"/>
                <a:gd name="T2" fmla="*/ 29 w 75"/>
                <a:gd name="T3" fmla="*/ 1 h 62"/>
                <a:gd name="T4" fmla="*/ 75 w 75"/>
                <a:gd name="T5" fmla="*/ 37 h 62"/>
                <a:gd name="T6" fmla="*/ 0 w 75"/>
                <a:gd name="T7" fmla="*/ 62 h 62"/>
              </a:gdLst>
              <a:ahLst/>
              <a:cxnLst>
                <a:cxn ang="0">
                  <a:pos x="T0" y="T1"/>
                </a:cxn>
                <a:cxn ang="0">
                  <a:pos x="T2" y="T3"/>
                </a:cxn>
                <a:cxn ang="0">
                  <a:pos x="T4" y="T5"/>
                </a:cxn>
                <a:cxn ang="0">
                  <a:pos x="T6" y="T7"/>
                </a:cxn>
              </a:cxnLst>
              <a:rect l="0" t="0" r="r" b="b"/>
              <a:pathLst>
                <a:path w="75" h="62">
                  <a:moveTo>
                    <a:pt x="0" y="62"/>
                  </a:moveTo>
                  <a:cubicBezTo>
                    <a:pt x="29" y="1"/>
                    <a:pt x="29" y="1"/>
                    <a:pt x="29" y="1"/>
                  </a:cubicBezTo>
                  <a:cubicBezTo>
                    <a:pt x="29" y="1"/>
                    <a:pt x="66" y="0"/>
                    <a:pt x="75" y="37"/>
                  </a:cubicBezTo>
                  <a:lnTo>
                    <a:pt x="0" y="62"/>
                  </a:lnTo>
                  <a:close/>
                </a:path>
              </a:pathLst>
            </a:custGeom>
            <a:solidFill>
              <a:srgbClr val="365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8036866D-B4DE-7B5E-F307-B1BB150BAEDE}"/>
              </a:ext>
            </a:extLst>
          </p:cNvPr>
          <p:cNvGrpSpPr/>
          <p:nvPr/>
        </p:nvGrpSpPr>
        <p:grpSpPr>
          <a:xfrm>
            <a:off x="1" y="2769769"/>
            <a:ext cx="8770454" cy="1923675"/>
            <a:chOff x="1" y="3693025"/>
            <a:chExt cx="11693939" cy="2564900"/>
          </a:xfrm>
        </p:grpSpPr>
        <p:sp>
          <p:nvSpPr>
            <p:cNvPr id="125" name="Freeform: Shape 124">
              <a:extLst>
                <a:ext uri="{FF2B5EF4-FFF2-40B4-BE49-F238E27FC236}">
                  <a16:creationId xmlns:a16="http://schemas.microsoft.com/office/drawing/2014/main" id="{516DF787-372C-4328-A428-366B6F152C32}"/>
                </a:ext>
              </a:extLst>
            </p:cNvPr>
            <p:cNvSpPr/>
            <p:nvPr/>
          </p:nvSpPr>
          <p:spPr>
            <a:xfrm>
              <a:off x="1" y="3693025"/>
              <a:ext cx="4857749" cy="2564900"/>
            </a:xfrm>
            <a:custGeom>
              <a:avLst/>
              <a:gdLst>
                <a:gd name="connsiteX0" fmla="*/ 0 w 4686301"/>
                <a:gd name="connsiteY0" fmla="*/ 0 h 2564900"/>
                <a:gd name="connsiteX1" fmla="*/ 3403851 w 4686301"/>
                <a:gd name="connsiteY1" fmla="*/ 0 h 2564900"/>
                <a:gd name="connsiteX2" fmla="*/ 4686301 w 4686301"/>
                <a:gd name="connsiteY2" fmla="*/ 1282450 h 2564900"/>
                <a:gd name="connsiteX3" fmla="*/ 3403851 w 4686301"/>
                <a:gd name="connsiteY3" fmla="*/ 2564900 h 2564900"/>
                <a:gd name="connsiteX4" fmla="*/ 0 w 4686301"/>
                <a:gd name="connsiteY4" fmla="*/ 2564900 h 256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1" h="2564900">
                  <a:moveTo>
                    <a:pt x="0" y="0"/>
                  </a:moveTo>
                  <a:lnTo>
                    <a:pt x="3403851" y="0"/>
                  </a:lnTo>
                  <a:cubicBezTo>
                    <a:pt x="4112129" y="0"/>
                    <a:pt x="4686301" y="574172"/>
                    <a:pt x="4686301" y="1282450"/>
                  </a:cubicBezTo>
                  <a:cubicBezTo>
                    <a:pt x="4686301" y="1990728"/>
                    <a:pt x="4112129" y="2564900"/>
                    <a:pt x="3403851" y="2564900"/>
                  </a:cubicBezTo>
                  <a:lnTo>
                    <a:pt x="0" y="25649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IN" sz="1200" err="1">
                <a:latin typeface="Arial" panose="020B0604020202020204" pitchFamily="34" charset="0"/>
                <a:cs typeface="Arial" panose="020B0604020202020204" pitchFamily="34" charset="0"/>
              </a:endParaRPr>
            </a:p>
          </p:txBody>
        </p:sp>
        <p:sp>
          <p:nvSpPr>
            <p:cNvPr id="5" name="Google Shape;73;p17">
              <a:extLst>
                <a:ext uri="{FF2B5EF4-FFF2-40B4-BE49-F238E27FC236}">
                  <a16:creationId xmlns:a16="http://schemas.microsoft.com/office/drawing/2014/main" id="{43775BD7-085C-87F9-DB8E-904EF607DC81}"/>
                </a:ext>
              </a:extLst>
            </p:cNvPr>
            <p:cNvSpPr txBox="1"/>
            <p:nvPr/>
          </p:nvSpPr>
          <p:spPr>
            <a:xfrm>
              <a:off x="2943902" y="4652310"/>
              <a:ext cx="1799547" cy="646331"/>
            </a:xfrm>
            <a:prstGeom prst="rect">
              <a:avLst/>
            </a:prstGeom>
            <a:noFill/>
            <a:ln>
              <a:noFill/>
            </a:ln>
          </p:spPr>
          <p:txBody>
            <a:bodyPr spcFirstLastPara="1" wrap="square" lIns="0" tIns="0" rIns="0" bIns="0" anchor="ctr" anchorCtr="0">
              <a:spAutoFit/>
            </a:bodyPr>
            <a:lstStyle/>
            <a:p>
              <a:pPr indent="7144">
                <a:buSzPts val="1100"/>
              </a:pPr>
              <a:r>
                <a:rPr lang="en-US" sz="1050" b="1">
                  <a:solidFill>
                    <a:schemeClr val="bg1"/>
                  </a:solidFill>
                  <a:latin typeface="Arial" panose="020B0604020202020204" pitchFamily="34" charset="0"/>
                  <a:cs typeface="Arial" panose="020B0604020202020204" pitchFamily="34" charset="0"/>
                </a:rPr>
                <a:t>How else can we leverage a DCEA in HTA?</a:t>
              </a:r>
            </a:p>
          </p:txBody>
        </p:sp>
        <p:sp>
          <p:nvSpPr>
            <p:cNvPr id="130" name="AutoShape 92">
              <a:extLst>
                <a:ext uri="{FF2B5EF4-FFF2-40B4-BE49-F238E27FC236}">
                  <a16:creationId xmlns:a16="http://schemas.microsoft.com/office/drawing/2014/main" id="{A2E0E390-98E9-486F-823E-45B6C16F6BB2}"/>
                </a:ext>
              </a:extLst>
            </p:cNvPr>
            <p:cNvSpPr>
              <a:spLocks noChangeAspect="1" noChangeArrowheads="1" noTextEdit="1"/>
            </p:cNvSpPr>
            <p:nvPr/>
          </p:nvSpPr>
          <p:spPr bwMode="auto">
            <a:xfrm>
              <a:off x="111125" y="4100513"/>
              <a:ext cx="25749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2" name="Freeform 95">
              <a:extLst>
                <a:ext uri="{FF2B5EF4-FFF2-40B4-BE49-F238E27FC236}">
                  <a16:creationId xmlns:a16="http://schemas.microsoft.com/office/drawing/2014/main" id="{FAF9AA01-6C6A-4E06-8D86-3305B71806D6}"/>
                </a:ext>
              </a:extLst>
            </p:cNvPr>
            <p:cNvSpPr>
              <a:spLocks/>
            </p:cNvSpPr>
            <p:nvPr/>
          </p:nvSpPr>
          <p:spPr bwMode="auto">
            <a:xfrm>
              <a:off x="28575" y="3816350"/>
              <a:ext cx="2886075" cy="2305050"/>
            </a:xfrm>
            <a:custGeom>
              <a:avLst/>
              <a:gdLst>
                <a:gd name="T0" fmla="*/ 3185 w 3583"/>
                <a:gd name="T1" fmla="*/ 1695 h 2553"/>
                <a:gd name="T2" fmla="*/ 1971 w 3583"/>
                <a:gd name="T3" fmla="*/ 42 h 2553"/>
                <a:gd name="T4" fmla="*/ 1262 w 3583"/>
                <a:gd name="T5" fmla="*/ 533 h 2553"/>
                <a:gd name="T6" fmla="*/ 116 w 3583"/>
                <a:gd name="T7" fmla="*/ 1451 h 2553"/>
                <a:gd name="T8" fmla="*/ 1397 w 3583"/>
                <a:gd name="T9" fmla="*/ 1873 h 2553"/>
                <a:gd name="T10" fmla="*/ 3050 w 3583"/>
                <a:gd name="T11" fmla="*/ 1918 h 2553"/>
                <a:gd name="T12" fmla="*/ 3185 w 3583"/>
                <a:gd name="T13" fmla="*/ 1695 h 2553"/>
              </a:gdLst>
              <a:ahLst/>
              <a:cxnLst>
                <a:cxn ang="0">
                  <a:pos x="T0" y="T1"/>
                </a:cxn>
                <a:cxn ang="0">
                  <a:pos x="T2" y="T3"/>
                </a:cxn>
                <a:cxn ang="0">
                  <a:pos x="T4" y="T5"/>
                </a:cxn>
                <a:cxn ang="0">
                  <a:pos x="T6" y="T7"/>
                </a:cxn>
                <a:cxn ang="0">
                  <a:pos x="T8" y="T9"/>
                </a:cxn>
                <a:cxn ang="0">
                  <a:pos x="T10" y="T11"/>
                </a:cxn>
                <a:cxn ang="0">
                  <a:pos x="T12" y="T13"/>
                </a:cxn>
              </a:cxnLst>
              <a:rect l="0" t="0" r="r" b="b"/>
              <a:pathLst>
                <a:path w="3583" h="2553">
                  <a:moveTo>
                    <a:pt x="3185" y="1695"/>
                  </a:moveTo>
                  <a:cubicBezTo>
                    <a:pt x="3583" y="970"/>
                    <a:pt x="2899" y="0"/>
                    <a:pt x="1971" y="42"/>
                  </a:cubicBezTo>
                  <a:cubicBezTo>
                    <a:pt x="1692" y="55"/>
                    <a:pt x="1462" y="272"/>
                    <a:pt x="1262" y="533"/>
                  </a:cubicBezTo>
                  <a:cubicBezTo>
                    <a:pt x="647" y="1336"/>
                    <a:pt x="232" y="980"/>
                    <a:pt x="116" y="1451"/>
                  </a:cubicBezTo>
                  <a:cubicBezTo>
                    <a:pt x="0" y="1923"/>
                    <a:pt x="682" y="2435"/>
                    <a:pt x="1397" y="1873"/>
                  </a:cubicBezTo>
                  <a:cubicBezTo>
                    <a:pt x="1919" y="1461"/>
                    <a:pt x="2633" y="2553"/>
                    <a:pt x="3050" y="1918"/>
                  </a:cubicBezTo>
                  <a:cubicBezTo>
                    <a:pt x="3101" y="1841"/>
                    <a:pt x="3145" y="1766"/>
                    <a:pt x="3185" y="1695"/>
                  </a:cubicBezTo>
                  <a:close/>
                </a:path>
              </a:pathLst>
            </a:custGeom>
            <a:solidFill>
              <a:srgbClr val="EFF1F7">
                <a:alpha val="94000"/>
              </a:srgb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3" name="Oval 96">
              <a:extLst>
                <a:ext uri="{FF2B5EF4-FFF2-40B4-BE49-F238E27FC236}">
                  <a16:creationId xmlns:a16="http://schemas.microsoft.com/office/drawing/2014/main" id="{80E628AE-E7A7-4ED9-A94B-D41904ECBD4F}"/>
                </a:ext>
              </a:extLst>
            </p:cNvPr>
            <p:cNvSpPr>
              <a:spLocks noChangeArrowheads="1"/>
            </p:cNvSpPr>
            <p:nvPr/>
          </p:nvSpPr>
          <p:spPr bwMode="auto">
            <a:xfrm>
              <a:off x="347663" y="6016625"/>
              <a:ext cx="2320925" cy="119062"/>
            </a:xfrm>
            <a:prstGeom prst="ellipse">
              <a:avLst/>
            </a:prstGeom>
            <a:solidFill>
              <a:srgbClr val="E3E5EB">
                <a:alpha val="14000"/>
              </a:srgb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4" name="Shape1_20230324_133435">
              <a:extLst>
                <a:ext uri="{FF2B5EF4-FFF2-40B4-BE49-F238E27FC236}">
                  <a16:creationId xmlns:a16="http://schemas.microsoft.com/office/drawing/2014/main" id="{EFDC5EE7-900F-4ABD-9853-1FB0CC0C4718}"/>
                </a:ext>
              </a:extLst>
            </p:cNvPr>
            <p:cNvSpPr>
              <a:spLocks/>
            </p:cNvSpPr>
            <p:nvPr/>
          </p:nvSpPr>
          <p:spPr bwMode="auto">
            <a:xfrm>
              <a:off x="2347913" y="5559425"/>
              <a:ext cx="31750" cy="511175"/>
            </a:xfrm>
            <a:custGeom>
              <a:avLst/>
              <a:gdLst>
                <a:gd name="T0" fmla="*/ 23 w 39"/>
                <a:gd name="T1" fmla="*/ 634 h 634"/>
                <a:gd name="T2" fmla="*/ 23 w 39"/>
                <a:gd name="T3" fmla="*/ 634 h 634"/>
                <a:gd name="T4" fmla="*/ 39 w 39"/>
                <a:gd name="T5" fmla="*/ 623 h 634"/>
                <a:gd name="T6" fmla="*/ 32 w 39"/>
                <a:gd name="T7" fmla="*/ 11 h 634"/>
                <a:gd name="T8" fmla="*/ 16 w 39"/>
                <a:gd name="T9" fmla="*/ 0 h 634"/>
                <a:gd name="T10" fmla="*/ 16 w 39"/>
                <a:gd name="T11" fmla="*/ 0 h 634"/>
                <a:gd name="T12" fmla="*/ 0 w 39"/>
                <a:gd name="T13" fmla="*/ 11 h 634"/>
                <a:gd name="T14" fmla="*/ 7 w 39"/>
                <a:gd name="T15" fmla="*/ 623 h 634"/>
                <a:gd name="T16" fmla="*/ 23 w 39"/>
                <a:gd name="T17"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34">
                  <a:moveTo>
                    <a:pt x="23" y="634"/>
                  </a:moveTo>
                  <a:cubicBezTo>
                    <a:pt x="23" y="634"/>
                    <a:pt x="23" y="634"/>
                    <a:pt x="23" y="634"/>
                  </a:cubicBezTo>
                  <a:cubicBezTo>
                    <a:pt x="32" y="634"/>
                    <a:pt x="39" y="629"/>
                    <a:pt x="39" y="623"/>
                  </a:cubicBezTo>
                  <a:cubicBezTo>
                    <a:pt x="32" y="11"/>
                    <a:pt x="32" y="11"/>
                    <a:pt x="32" y="11"/>
                  </a:cubicBezTo>
                  <a:cubicBezTo>
                    <a:pt x="32" y="5"/>
                    <a:pt x="25" y="0"/>
                    <a:pt x="16" y="0"/>
                  </a:cubicBezTo>
                  <a:cubicBezTo>
                    <a:pt x="16" y="0"/>
                    <a:pt x="16" y="0"/>
                    <a:pt x="16" y="0"/>
                  </a:cubicBezTo>
                  <a:cubicBezTo>
                    <a:pt x="7" y="0"/>
                    <a:pt x="0" y="5"/>
                    <a:pt x="0" y="11"/>
                  </a:cubicBezTo>
                  <a:cubicBezTo>
                    <a:pt x="7" y="623"/>
                    <a:pt x="7" y="623"/>
                    <a:pt x="7" y="623"/>
                  </a:cubicBezTo>
                  <a:cubicBezTo>
                    <a:pt x="7" y="629"/>
                    <a:pt x="14" y="634"/>
                    <a:pt x="23" y="634"/>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5" name="Shape2_20230324_133435">
              <a:extLst>
                <a:ext uri="{FF2B5EF4-FFF2-40B4-BE49-F238E27FC236}">
                  <a16:creationId xmlns:a16="http://schemas.microsoft.com/office/drawing/2014/main" id="{A84237C3-DAB6-4B77-8469-FCE0141D6627}"/>
                </a:ext>
              </a:extLst>
            </p:cNvPr>
            <p:cNvSpPr>
              <a:spLocks/>
            </p:cNvSpPr>
            <p:nvPr/>
          </p:nvSpPr>
          <p:spPr bwMode="auto">
            <a:xfrm>
              <a:off x="2490788" y="5589588"/>
              <a:ext cx="71438" cy="468312"/>
            </a:xfrm>
            <a:custGeom>
              <a:avLst/>
              <a:gdLst>
                <a:gd name="T0" fmla="*/ 73 w 90"/>
                <a:gd name="T1" fmla="*/ 582 h 582"/>
                <a:gd name="T2" fmla="*/ 75 w 90"/>
                <a:gd name="T3" fmla="*/ 582 h 582"/>
                <a:gd name="T4" fmla="*/ 89 w 90"/>
                <a:gd name="T5" fmla="*/ 570 h 582"/>
                <a:gd name="T6" fmla="*/ 64 w 90"/>
                <a:gd name="T7" fmla="*/ 325 h 582"/>
                <a:gd name="T8" fmla="*/ 33 w 90"/>
                <a:gd name="T9" fmla="*/ 11 h 582"/>
                <a:gd name="T10" fmla="*/ 16 w 90"/>
                <a:gd name="T11" fmla="*/ 1 h 582"/>
                <a:gd name="T12" fmla="*/ 1 w 90"/>
                <a:gd name="T13" fmla="*/ 12 h 582"/>
                <a:gd name="T14" fmla="*/ 32 w 90"/>
                <a:gd name="T15" fmla="*/ 326 h 582"/>
                <a:gd name="T16" fmla="*/ 57 w 90"/>
                <a:gd name="T17" fmla="*/ 572 h 582"/>
                <a:gd name="T18" fmla="*/ 73 w 90"/>
                <a:gd name="T19"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582">
                  <a:moveTo>
                    <a:pt x="73" y="582"/>
                  </a:moveTo>
                  <a:cubicBezTo>
                    <a:pt x="74" y="582"/>
                    <a:pt x="74" y="582"/>
                    <a:pt x="75" y="582"/>
                  </a:cubicBezTo>
                  <a:cubicBezTo>
                    <a:pt x="83" y="581"/>
                    <a:pt x="90" y="576"/>
                    <a:pt x="89" y="570"/>
                  </a:cubicBezTo>
                  <a:cubicBezTo>
                    <a:pt x="64" y="325"/>
                    <a:pt x="64" y="325"/>
                    <a:pt x="64" y="325"/>
                  </a:cubicBezTo>
                  <a:cubicBezTo>
                    <a:pt x="33" y="11"/>
                    <a:pt x="33" y="11"/>
                    <a:pt x="33" y="11"/>
                  </a:cubicBezTo>
                  <a:cubicBezTo>
                    <a:pt x="32" y="5"/>
                    <a:pt x="25" y="0"/>
                    <a:pt x="16" y="1"/>
                  </a:cubicBezTo>
                  <a:cubicBezTo>
                    <a:pt x="7" y="1"/>
                    <a:pt x="0" y="6"/>
                    <a:pt x="1" y="12"/>
                  </a:cubicBezTo>
                  <a:cubicBezTo>
                    <a:pt x="32" y="326"/>
                    <a:pt x="32" y="326"/>
                    <a:pt x="32" y="326"/>
                  </a:cubicBezTo>
                  <a:cubicBezTo>
                    <a:pt x="57" y="572"/>
                    <a:pt x="57" y="572"/>
                    <a:pt x="57" y="572"/>
                  </a:cubicBezTo>
                  <a:cubicBezTo>
                    <a:pt x="58" y="577"/>
                    <a:pt x="65" y="582"/>
                    <a:pt x="73" y="582"/>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6" name="Shape3_20230324_133435">
              <a:extLst>
                <a:ext uri="{FF2B5EF4-FFF2-40B4-BE49-F238E27FC236}">
                  <a16:creationId xmlns:a16="http://schemas.microsoft.com/office/drawing/2014/main" id="{A3CC7C7C-899C-4997-A5D2-28915D594A41}"/>
                </a:ext>
              </a:extLst>
            </p:cNvPr>
            <p:cNvSpPr>
              <a:spLocks/>
            </p:cNvSpPr>
            <p:nvPr/>
          </p:nvSpPr>
          <p:spPr bwMode="auto">
            <a:xfrm>
              <a:off x="2173288" y="5935663"/>
              <a:ext cx="361950" cy="30162"/>
            </a:xfrm>
            <a:custGeom>
              <a:avLst/>
              <a:gdLst>
                <a:gd name="T0" fmla="*/ 18 w 449"/>
                <a:gd name="T1" fmla="*/ 37 h 37"/>
                <a:gd name="T2" fmla="*/ 18 w 449"/>
                <a:gd name="T3" fmla="*/ 37 h 37"/>
                <a:gd name="T4" fmla="*/ 431 w 449"/>
                <a:gd name="T5" fmla="*/ 32 h 37"/>
                <a:gd name="T6" fmla="*/ 449 w 449"/>
                <a:gd name="T7" fmla="*/ 15 h 37"/>
                <a:gd name="T8" fmla="*/ 431 w 449"/>
                <a:gd name="T9" fmla="*/ 0 h 37"/>
                <a:gd name="T10" fmla="*/ 431 w 449"/>
                <a:gd name="T11" fmla="*/ 0 h 37"/>
                <a:gd name="T12" fmla="*/ 18 w 449"/>
                <a:gd name="T13" fmla="*/ 5 h 37"/>
                <a:gd name="T14" fmla="*/ 0 w 449"/>
                <a:gd name="T15" fmla="*/ 21 h 37"/>
                <a:gd name="T16" fmla="*/ 18 w 449"/>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37">
                  <a:moveTo>
                    <a:pt x="18" y="37"/>
                  </a:moveTo>
                  <a:cubicBezTo>
                    <a:pt x="18" y="37"/>
                    <a:pt x="18" y="37"/>
                    <a:pt x="18" y="37"/>
                  </a:cubicBezTo>
                  <a:cubicBezTo>
                    <a:pt x="431" y="32"/>
                    <a:pt x="431" y="32"/>
                    <a:pt x="431" y="32"/>
                  </a:cubicBezTo>
                  <a:cubicBezTo>
                    <a:pt x="441" y="32"/>
                    <a:pt x="449" y="24"/>
                    <a:pt x="449" y="15"/>
                  </a:cubicBezTo>
                  <a:cubicBezTo>
                    <a:pt x="449" y="7"/>
                    <a:pt x="441" y="0"/>
                    <a:pt x="431" y="0"/>
                  </a:cubicBezTo>
                  <a:cubicBezTo>
                    <a:pt x="431" y="0"/>
                    <a:pt x="431" y="0"/>
                    <a:pt x="431" y="0"/>
                  </a:cubicBezTo>
                  <a:cubicBezTo>
                    <a:pt x="18" y="5"/>
                    <a:pt x="18" y="5"/>
                    <a:pt x="18" y="5"/>
                  </a:cubicBezTo>
                  <a:cubicBezTo>
                    <a:pt x="8" y="5"/>
                    <a:pt x="0" y="13"/>
                    <a:pt x="0" y="21"/>
                  </a:cubicBezTo>
                  <a:cubicBezTo>
                    <a:pt x="0" y="30"/>
                    <a:pt x="8" y="37"/>
                    <a:pt x="18" y="37"/>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7" name="Shape4_20230324_133435">
              <a:extLst>
                <a:ext uri="{FF2B5EF4-FFF2-40B4-BE49-F238E27FC236}">
                  <a16:creationId xmlns:a16="http://schemas.microsoft.com/office/drawing/2014/main" id="{F370D2EC-EF10-455A-B837-91C45C247208}"/>
                </a:ext>
              </a:extLst>
            </p:cNvPr>
            <p:cNvSpPr>
              <a:spLocks/>
            </p:cNvSpPr>
            <p:nvPr/>
          </p:nvSpPr>
          <p:spPr bwMode="auto">
            <a:xfrm>
              <a:off x="2163763" y="5576888"/>
              <a:ext cx="68263" cy="482600"/>
            </a:xfrm>
            <a:custGeom>
              <a:avLst/>
              <a:gdLst>
                <a:gd name="T0" fmla="*/ 16 w 85"/>
                <a:gd name="T1" fmla="*/ 599 h 599"/>
                <a:gd name="T2" fmla="*/ 32 w 85"/>
                <a:gd name="T3" fmla="*/ 589 h 599"/>
                <a:gd name="T4" fmla="*/ 84 w 85"/>
                <a:gd name="T5" fmla="*/ 12 h 599"/>
                <a:gd name="T6" fmla="*/ 69 w 85"/>
                <a:gd name="T7" fmla="*/ 0 h 599"/>
                <a:gd name="T8" fmla="*/ 52 w 85"/>
                <a:gd name="T9" fmla="*/ 11 h 599"/>
                <a:gd name="T10" fmla="*/ 0 w 85"/>
                <a:gd name="T11" fmla="*/ 588 h 599"/>
                <a:gd name="T12" fmla="*/ 15 w 85"/>
                <a:gd name="T13" fmla="*/ 599 h 599"/>
                <a:gd name="T14" fmla="*/ 16 w 85"/>
                <a:gd name="T15" fmla="*/ 599 h 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99">
                  <a:moveTo>
                    <a:pt x="16" y="599"/>
                  </a:moveTo>
                  <a:cubicBezTo>
                    <a:pt x="25" y="599"/>
                    <a:pt x="32" y="595"/>
                    <a:pt x="32" y="589"/>
                  </a:cubicBezTo>
                  <a:cubicBezTo>
                    <a:pt x="84" y="12"/>
                    <a:pt x="84" y="12"/>
                    <a:pt x="84" y="12"/>
                  </a:cubicBezTo>
                  <a:cubicBezTo>
                    <a:pt x="85" y="6"/>
                    <a:pt x="78" y="1"/>
                    <a:pt x="69" y="0"/>
                  </a:cubicBezTo>
                  <a:cubicBezTo>
                    <a:pt x="60" y="0"/>
                    <a:pt x="53" y="5"/>
                    <a:pt x="52" y="11"/>
                  </a:cubicBezTo>
                  <a:cubicBezTo>
                    <a:pt x="0" y="588"/>
                    <a:pt x="0" y="588"/>
                    <a:pt x="0" y="588"/>
                  </a:cubicBezTo>
                  <a:cubicBezTo>
                    <a:pt x="0" y="594"/>
                    <a:pt x="6" y="599"/>
                    <a:pt x="15" y="599"/>
                  </a:cubicBezTo>
                  <a:cubicBezTo>
                    <a:pt x="16" y="599"/>
                    <a:pt x="16" y="599"/>
                    <a:pt x="16" y="599"/>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8" name="Shape5_20230324_133435">
              <a:extLst>
                <a:ext uri="{FF2B5EF4-FFF2-40B4-BE49-F238E27FC236}">
                  <a16:creationId xmlns:a16="http://schemas.microsoft.com/office/drawing/2014/main" id="{439C4983-B087-46BF-AD04-2B93F707AD32}"/>
                </a:ext>
              </a:extLst>
            </p:cNvPr>
            <p:cNvSpPr>
              <a:spLocks/>
            </p:cNvSpPr>
            <p:nvPr/>
          </p:nvSpPr>
          <p:spPr bwMode="auto">
            <a:xfrm>
              <a:off x="2147888" y="5576888"/>
              <a:ext cx="414338" cy="93662"/>
            </a:xfrm>
            <a:custGeom>
              <a:avLst/>
              <a:gdLst>
                <a:gd name="T0" fmla="*/ 0 w 515"/>
                <a:gd name="T1" fmla="*/ 58 h 116"/>
                <a:gd name="T2" fmla="*/ 0 w 515"/>
                <a:gd name="T3" fmla="*/ 58 h 116"/>
                <a:gd name="T4" fmla="*/ 58 w 515"/>
                <a:gd name="T5" fmla="*/ 0 h 116"/>
                <a:gd name="T6" fmla="*/ 457 w 515"/>
                <a:gd name="T7" fmla="*/ 0 h 116"/>
                <a:gd name="T8" fmla="*/ 515 w 515"/>
                <a:gd name="T9" fmla="*/ 58 h 116"/>
                <a:gd name="T10" fmla="*/ 515 w 515"/>
                <a:gd name="T11" fmla="*/ 58 h 116"/>
                <a:gd name="T12" fmla="*/ 457 w 515"/>
                <a:gd name="T13" fmla="*/ 116 h 116"/>
                <a:gd name="T14" fmla="*/ 58 w 515"/>
                <a:gd name="T15" fmla="*/ 116 h 116"/>
                <a:gd name="T16" fmla="*/ 0 w 515"/>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116">
                  <a:moveTo>
                    <a:pt x="0" y="58"/>
                  </a:moveTo>
                  <a:cubicBezTo>
                    <a:pt x="0" y="58"/>
                    <a:pt x="0" y="58"/>
                    <a:pt x="0" y="58"/>
                  </a:cubicBezTo>
                  <a:cubicBezTo>
                    <a:pt x="0" y="26"/>
                    <a:pt x="26" y="0"/>
                    <a:pt x="58" y="0"/>
                  </a:cubicBezTo>
                  <a:cubicBezTo>
                    <a:pt x="457" y="0"/>
                    <a:pt x="457" y="0"/>
                    <a:pt x="457" y="0"/>
                  </a:cubicBezTo>
                  <a:cubicBezTo>
                    <a:pt x="489" y="0"/>
                    <a:pt x="515" y="26"/>
                    <a:pt x="515" y="58"/>
                  </a:cubicBezTo>
                  <a:cubicBezTo>
                    <a:pt x="515" y="58"/>
                    <a:pt x="515" y="58"/>
                    <a:pt x="515" y="58"/>
                  </a:cubicBezTo>
                  <a:cubicBezTo>
                    <a:pt x="515" y="90"/>
                    <a:pt x="489" y="116"/>
                    <a:pt x="457" y="116"/>
                  </a:cubicBezTo>
                  <a:cubicBezTo>
                    <a:pt x="58" y="116"/>
                    <a:pt x="58" y="116"/>
                    <a:pt x="58" y="116"/>
                  </a:cubicBezTo>
                  <a:cubicBezTo>
                    <a:pt x="26" y="116"/>
                    <a:pt x="0" y="90"/>
                    <a:pt x="0" y="58"/>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9" name="Freeform 102">
              <a:extLst>
                <a:ext uri="{FF2B5EF4-FFF2-40B4-BE49-F238E27FC236}">
                  <a16:creationId xmlns:a16="http://schemas.microsoft.com/office/drawing/2014/main" id="{63FAF660-E468-4A61-9B72-F8F8B210DF89}"/>
                </a:ext>
              </a:extLst>
            </p:cNvPr>
            <p:cNvSpPr>
              <a:spLocks/>
            </p:cNvSpPr>
            <p:nvPr/>
          </p:nvSpPr>
          <p:spPr bwMode="auto">
            <a:xfrm>
              <a:off x="1936750" y="5911850"/>
              <a:ext cx="93663" cy="136525"/>
            </a:xfrm>
            <a:custGeom>
              <a:avLst/>
              <a:gdLst>
                <a:gd name="T0" fmla="*/ 115 w 115"/>
                <a:gd name="T1" fmla="*/ 12 h 169"/>
                <a:gd name="T2" fmla="*/ 69 w 115"/>
                <a:gd name="T3" fmla="*/ 116 h 169"/>
                <a:gd name="T4" fmla="*/ 48 w 115"/>
                <a:gd name="T5" fmla="*/ 130 h 169"/>
                <a:gd name="T6" fmla="*/ 2 w 115"/>
                <a:gd name="T7" fmla="*/ 150 h 169"/>
                <a:gd name="T8" fmla="*/ 29 w 115"/>
                <a:gd name="T9" fmla="*/ 0 h 169"/>
                <a:gd name="T10" fmla="*/ 115 w 115"/>
                <a:gd name="T11" fmla="*/ 12 h 169"/>
              </a:gdLst>
              <a:ahLst/>
              <a:cxnLst>
                <a:cxn ang="0">
                  <a:pos x="T0" y="T1"/>
                </a:cxn>
                <a:cxn ang="0">
                  <a:pos x="T2" y="T3"/>
                </a:cxn>
                <a:cxn ang="0">
                  <a:pos x="T4" y="T5"/>
                </a:cxn>
                <a:cxn ang="0">
                  <a:pos x="T6" y="T7"/>
                </a:cxn>
                <a:cxn ang="0">
                  <a:pos x="T8" y="T9"/>
                </a:cxn>
                <a:cxn ang="0">
                  <a:pos x="T10" y="T11"/>
                </a:cxn>
              </a:cxnLst>
              <a:rect l="0" t="0" r="r" b="b"/>
              <a:pathLst>
                <a:path w="115" h="169">
                  <a:moveTo>
                    <a:pt x="115" y="12"/>
                  </a:moveTo>
                  <a:cubicBezTo>
                    <a:pt x="96" y="51"/>
                    <a:pt x="86" y="88"/>
                    <a:pt x="69" y="116"/>
                  </a:cubicBezTo>
                  <a:cubicBezTo>
                    <a:pt x="60" y="133"/>
                    <a:pt x="70" y="123"/>
                    <a:pt x="48" y="130"/>
                  </a:cubicBezTo>
                  <a:cubicBezTo>
                    <a:pt x="20" y="137"/>
                    <a:pt x="0" y="169"/>
                    <a:pt x="2" y="150"/>
                  </a:cubicBezTo>
                  <a:cubicBezTo>
                    <a:pt x="29" y="0"/>
                    <a:pt x="29" y="0"/>
                    <a:pt x="29" y="0"/>
                  </a:cubicBezTo>
                  <a:lnTo>
                    <a:pt x="115" y="12"/>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0" name="Freeform 103">
              <a:extLst>
                <a:ext uri="{FF2B5EF4-FFF2-40B4-BE49-F238E27FC236}">
                  <a16:creationId xmlns:a16="http://schemas.microsoft.com/office/drawing/2014/main" id="{3A1E4914-FF20-4F6C-A7B8-853D0F7C7771}"/>
                </a:ext>
              </a:extLst>
            </p:cNvPr>
            <p:cNvSpPr>
              <a:spLocks/>
            </p:cNvSpPr>
            <p:nvPr/>
          </p:nvSpPr>
          <p:spPr bwMode="auto">
            <a:xfrm>
              <a:off x="1852613" y="6005513"/>
              <a:ext cx="165100" cy="61912"/>
            </a:xfrm>
            <a:custGeom>
              <a:avLst/>
              <a:gdLst>
                <a:gd name="T0" fmla="*/ 112 w 205"/>
                <a:gd name="T1" fmla="*/ 0 h 78"/>
                <a:gd name="T2" fmla="*/ 66 w 205"/>
                <a:gd name="T3" fmla="*/ 35 h 78"/>
                <a:gd name="T4" fmla="*/ 5 w 205"/>
                <a:gd name="T5" fmla="*/ 60 h 78"/>
                <a:gd name="T6" fmla="*/ 5 w 205"/>
                <a:gd name="T7" fmla="*/ 60 h 78"/>
                <a:gd name="T8" fmla="*/ 18 w 205"/>
                <a:gd name="T9" fmla="*/ 78 h 78"/>
                <a:gd name="T10" fmla="*/ 170 w 205"/>
                <a:gd name="T11" fmla="*/ 75 h 78"/>
                <a:gd name="T12" fmla="*/ 174 w 205"/>
                <a:gd name="T13" fmla="*/ 0 h 78"/>
                <a:gd name="T14" fmla="*/ 112 w 205"/>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78">
                  <a:moveTo>
                    <a:pt x="112" y="0"/>
                  </a:moveTo>
                  <a:cubicBezTo>
                    <a:pt x="66" y="35"/>
                    <a:pt x="66" y="35"/>
                    <a:pt x="66" y="35"/>
                  </a:cubicBezTo>
                  <a:cubicBezTo>
                    <a:pt x="57" y="43"/>
                    <a:pt x="5" y="60"/>
                    <a:pt x="5" y="60"/>
                  </a:cubicBezTo>
                  <a:cubicBezTo>
                    <a:pt x="5" y="60"/>
                    <a:pt x="5" y="60"/>
                    <a:pt x="5" y="60"/>
                  </a:cubicBezTo>
                  <a:cubicBezTo>
                    <a:pt x="0" y="71"/>
                    <a:pt x="10" y="77"/>
                    <a:pt x="18" y="78"/>
                  </a:cubicBezTo>
                  <a:cubicBezTo>
                    <a:pt x="170" y="75"/>
                    <a:pt x="170" y="75"/>
                    <a:pt x="170" y="75"/>
                  </a:cubicBezTo>
                  <a:cubicBezTo>
                    <a:pt x="170" y="75"/>
                    <a:pt x="205" y="68"/>
                    <a:pt x="174" y="0"/>
                  </a:cubicBezTo>
                  <a:cubicBezTo>
                    <a:pt x="147" y="12"/>
                    <a:pt x="119" y="21"/>
                    <a:pt x="112" y="0"/>
                  </a:cubicBezTo>
                  <a:close/>
                </a:path>
              </a:pathLst>
            </a:custGeom>
            <a:solidFill>
              <a:srgbClr val="4A2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1" name="Shape1_20230324_133453">
              <a:extLst>
                <a:ext uri="{FF2B5EF4-FFF2-40B4-BE49-F238E27FC236}">
                  <a16:creationId xmlns:a16="http://schemas.microsoft.com/office/drawing/2014/main" id="{9CFE3F87-3B06-4E98-87C3-CB8C452982B1}"/>
                </a:ext>
              </a:extLst>
            </p:cNvPr>
            <p:cNvSpPr>
              <a:spLocks/>
            </p:cNvSpPr>
            <p:nvPr/>
          </p:nvSpPr>
          <p:spPr bwMode="auto">
            <a:xfrm>
              <a:off x="2011363" y="5378450"/>
              <a:ext cx="349250" cy="209550"/>
            </a:xfrm>
            <a:custGeom>
              <a:avLst/>
              <a:gdLst>
                <a:gd name="T0" fmla="*/ 0 w 433"/>
                <a:gd name="T1" fmla="*/ 227 h 261"/>
                <a:gd name="T2" fmla="*/ 104 w 433"/>
                <a:gd name="T3" fmla="*/ 104 h 261"/>
                <a:gd name="T4" fmla="*/ 407 w 433"/>
                <a:gd name="T5" fmla="*/ 12 h 261"/>
                <a:gd name="T6" fmla="*/ 148 w 433"/>
                <a:gd name="T7" fmla="*/ 261 h 261"/>
                <a:gd name="T8" fmla="*/ 0 w 433"/>
                <a:gd name="T9" fmla="*/ 227 h 261"/>
              </a:gdLst>
              <a:ahLst/>
              <a:cxnLst>
                <a:cxn ang="0">
                  <a:pos x="T0" y="T1"/>
                </a:cxn>
                <a:cxn ang="0">
                  <a:pos x="T2" y="T3"/>
                </a:cxn>
                <a:cxn ang="0">
                  <a:pos x="T4" y="T5"/>
                </a:cxn>
                <a:cxn ang="0">
                  <a:pos x="T6" y="T7"/>
                </a:cxn>
                <a:cxn ang="0">
                  <a:pos x="T8" y="T9"/>
                </a:cxn>
              </a:cxnLst>
              <a:rect l="0" t="0" r="r" b="b"/>
              <a:pathLst>
                <a:path w="433" h="261">
                  <a:moveTo>
                    <a:pt x="0" y="227"/>
                  </a:moveTo>
                  <a:cubicBezTo>
                    <a:pt x="0" y="227"/>
                    <a:pt x="9" y="139"/>
                    <a:pt x="104" y="104"/>
                  </a:cubicBezTo>
                  <a:cubicBezTo>
                    <a:pt x="127" y="96"/>
                    <a:pt x="399" y="0"/>
                    <a:pt x="407" y="12"/>
                  </a:cubicBezTo>
                  <a:cubicBezTo>
                    <a:pt x="433" y="51"/>
                    <a:pt x="148" y="261"/>
                    <a:pt x="148" y="261"/>
                  </a:cubicBezTo>
                  <a:lnTo>
                    <a:pt x="0" y="227"/>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2" name="Shape0_20230324_133453">
              <a:extLst>
                <a:ext uri="{FF2B5EF4-FFF2-40B4-BE49-F238E27FC236}">
                  <a16:creationId xmlns:a16="http://schemas.microsoft.com/office/drawing/2014/main" id="{1022C482-37CF-4231-B7A0-31706D92AF0B}"/>
                </a:ext>
              </a:extLst>
            </p:cNvPr>
            <p:cNvSpPr>
              <a:spLocks/>
            </p:cNvSpPr>
            <p:nvPr/>
          </p:nvSpPr>
          <p:spPr bwMode="auto">
            <a:xfrm>
              <a:off x="1935163" y="5540375"/>
              <a:ext cx="274638" cy="434975"/>
            </a:xfrm>
            <a:custGeom>
              <a:avLst/>
              <a:gdLst>
                <a:gd name="T0" fmla="*/ 98 w 341"/>
                <a:gd name="T1" fmla="*/ 16 h 539"/>
                <a:gd name="T2" fmla="*/ 0 w 341"/>
                <a:gd name="T3" fmla="*/ 534 h 539"/>
                <a:gd name="T4" fmla="*/ 110 w 341"/>
                <a:gd name="T5" fmla="*/ 539 h 539"/>
                <a:gd name="T6" fmla="*/ 237 w 341"/>
                <a:gd name="T7" fmla="*/ 62 h 539"/>
                <a:gd name="T8" fmla="*/ 98 w 341"/>
                <a:gd name="T9" fmla="*/ 16 h 539"/>
              </a:gdLst>
              <a:ahLst/>
              <a:cxnLst>
                <a:cxn ang="0">
                  <a:pos x="T0" y="T1"/>
                </a:cxn>
                <a:cxn ang="0">
                  <a:pos x="T2" y="T3"/>
                </a:cxn>
                <a:cxn ang="0">
                  <a:pos x="T4" y="T5"/>
                </a:cxn>
                <a:cxn ang="0">
                  <a:pos x="T6" y="T7"/>
                </a:cxn>
                <a:cxn ang="0">
                  <a:pos x="T8" y="T9"/>
                </a:cxn>
              </a:cxnLst>
              <a:rect l="0" t="0" r="r" b="b"/>
              <a:pathLst>
                <a:path w="341" h="539">
                  <a:moveTo>
                    <a:pt x="98" y="16"/>
                  </a:moveTo>
                  <a:cubicBezTo>
                    <a:pt x="81" y="47"/>
                    <a:pt x="0" y="534"/>
                    <a:pt x="0" y="534"/>
                  </a:cubicBezTo>
                  <a:cubicBezTo>
                    <a:pt x="110" y="539"/>
                    <a:pt x="110" y="539"/>
                    <a:pt x="110" y="539"/>
                  </a:cubicBezTo>
                  <a:cubicBezTo>
                    <a:pt x="110" y="539"/>
                    <a:pt x="341" y="183"/>
                    <a:pt x="237" y="62"/>
                  </a:cubicBezTo>
                  <a:cubicBezTo>
                    <a:pt x="237" y="62"/>
                    <a:pt x="106" y="0"/>
                    <a:pt x="98" y="16"/>
                  </a:cubicBez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3" name="Freeform 106">
              <a:extLst>
                <a:ext uri="{FF2B5EF4-FFF2-40B4-BE49-F238E27FC236}">
                  <a16:creationId xmlns:a16="http://schemas.microsoft.com/office/drawing/2014/main" id="{DA9350CE-87C2-4B90-AA64-8FA76E581AB3}"/>
                </a:ext>
              </a:extLst>
            </p:cNvPr>
            <p:cNvSpPr>
              <a:spLocks/>
            </p:cNvSpPr>
            <p:nvPr/>
          </p:nvSpPr>
          <p:spPr bwMode="auto">
            <a:xfrm>
              <a:off x="2082800" y="5908675"/>
              <a:ext cx="84138" cy="138112"/>
            </a:xfrm>
            <a:custGeom>
              <a:avLst/>
              <a:gdLst>
                <a:gd name="T0" fmla="*/ 106 w 106"/>
                <a:gd name="T1" fmla="*/ 7 h 171"/>
                <a:gd name="T2" fmla="*/ 58 w 106"/>
                <a:gd name="T3" fmla="*/ 128 h 171"/>
                <a:gd name="T4" fmla="*/ 46 w 106"/>
                <a:gd name="T5" fmla="*/ 132 h 171"/>
                <a:gd name="T6" fmla="*/ 0 w 106"/>
                <a:gd name="T7" fmla="*/ 151 h 171"/>
                <a:gd name="T8" fmla="*/ 7 w 106"/>
                <a:gd name="T9" fmla="*/ 0 h 171"/>
                <a:gd name="T10" fmla="*/ 106 w 106"/>
                <a:gd name="T11" fmla="*/ 7 h 171"/>
              </a:gdLst>
              <a:ahLst/>
              <a:cxnLst>
                <a:cxn ang="0">
                  <a:pos x="T0" y="T1"/>
                </a:cxn>
                <a:cxn ang="0">
                  <a:pos x="T2" y="T3"/>
                </a:cxn>
                <a:cxn ang="0">
                  <a:pos x="T4" y="T5"/>
                </a:cxn>
                <a:cxn ang="0">
                  <a:pos x="T6" y="T7"/>
                </a:cxn>
                <a:cxn ang="0">
                  <a:pos x="T8" y="T9"/>
                </a:cxn>
                <a:cxn ang="0">
                  <a:pos x="T10" y="T11"/>
                </a:cxn>
              </a:cxnLst>
              <a:rect l="0" t="0" r="r" b="b"/>
              <a:pathLst>
                <a:path w="106" h="171">
                  <a:moveTo>
                    <a:pt x="106" y="7"/>
                  </a:moveTo>
                  <a:cubicBezTo>
                    <a:pt x="95" y="49"/>
                    <a:pt x="70" y="97"/>
                    <a:pt x="58" y="128"/>
                  </a:cubicBezTo>
                  <a:cubicBezTo>
                    <a:pt x="52" y="146"/>
                    <a:pt x="67" y="125"/>
                    <a:pt x="46" y="132"/>
                  </a:cubicBezTo>
                  <a:cubicBezTo>
                    <a:pt x="20" y="142"/>
                    <a:pt x="1" y="171"/>
                    <a:pt x="0" y="151"/>
                  </a:cubicBezTo>
                  <a:cubicBezTo>
                    <a:pt x="7" y="0"/>
                    <a:pt x="7" y="0"/>
                    <a:pt x="7" y="0"/>
                  </a:cubicBezTo>
                  <a:lnTo>
                    <a:pt x="106" y="7"/>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4" name="Freeform 107">
              <a:extLst>
                <a:ext uri="{FF2B5EF4-FFF2-40B4-BE49-F238E27FC236}">
                  <a16:creationId xmlns:a16="http://schemas.microsoft.com/office/drawing/2014/main" id="{B2E16E74-35F8-49F5-B189-21BDD34530E4}"/>
                </a:ext>
              </a:extLst>
            </p:cNvPr>
            <p:cNvSpPr>
              <a:spLocks/>
            </p:cNvSpPr>
            <p:nvPr/>
          </p:nvSpPr>
          <p:spPr bwMode="auto">
            <a:xfrm>
              <a:off x="2009775" y="6005513"/>
              <a:ext cx="142875" cy="60325"/>
            </a:xfrm>
            <a:custGeom>
              <a:avLst/>
              <a:gdLst>
                <a:gd name="T0" fmla="*/ 90 w 176"/>
                <a:gd name="T1" fmla="*/ 0 h 75"/>
                <a:gd name="T2" fmla="*/ 60 w 176"/>
                <a:gd name="T3" fmla="*/ 33 h 75"/>
                <a:gd name="T4" fmla="*/ 5 w 176"/>
                <a:gd name="T5" fmla="*/ 57 h 75"/>
                <a:gd name="T6" fmla="*/ 5 w 176"/>
                <a:gd name="T7" fmla="*/ 57 h 75"/>
                <a:gd name="T8" fmla="*/ 16 w 176"/>
                <a:gd name="T9" fmla="*/ 75 h 75"/>
                <a:gd name="T10" fmla="*/ 151 w 176"/>
                <a:gd name="T11" fmla="*/ 75 h 75"/>
                <a:gd name="T12" fmla="*/ 150 w 176"/>
                <a:gd name="T13" fmla="*/ 0 h 75"/>
                <a:gd name="T14" fmla="*/ 90 w 17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5">
                  <a:moveTo>
                    <a:pt x="90" y="0"/>
                  </a:moveTo>
                  <a:cubicBezTo>
                    <a:pt x="60" y="33"/>
                    <a:pt x="60" y="33"/>
                    <a:pt x="60" y="33"/>
                  </a:cubicBezTo>
                  <a:cubicBezTo>
                    <a:pt x="51" y="41"/>
                    <a:pt x="5" y="57"/>
                    <a:pt x="5" y="57"/>
                  </a:cubicBezTo>
                  <a:cubicBezTo>
                    <a:pt x="5" y="57"/>
                    <a:pt x="5" y="57"/>
                    <a:pt x="5" y="57"/>
                  </a:cubicBezTo>
                  <a:cubicBezTo>
                    <a:pt x="0" y="68"/>
                    <a:pt x="9" y="74"/>
                    <a:pt x="16" y="75"/>
                  </a:cubicBezTo>
                  <a:cubicBezTo>
                    <a:pt x="151" y="75"/>
                    <a:pt x="151" y="75"/>
                    <a:pt x="151" y="75"/>
                  </a:cubicBezTo>
                  <a:cubicBezTo>
                    <a:pt x="151" y="75"/>
                    <a:pt x="176" y="68"/>
                    <a:pt x="150" y="0"/>
                  </a:cubicBezTo>
                  <a:cubicBezTo>
                    <a:pt x="125" y="12"/>
                    <a:pt x="96" y="21"/>
                    <a:pt x="90" y="0"/>
                  </a:cubicBezTo>
                  <a:close/>
                </a:path>
              </a:pathLst>
            </a:custGeom>
            <a:solidFill>
              <a:srgbClr val="4A2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5" name="Shape0_20230324_133444">
              <a:extLst>
                <a:ext uri="{FF2B5EF4-FFF2-40B4-BE49-F238E27FC236}">
                  <a16:creationId xmlns:a16="http://schemas.microsoft.com/office/drawing/2014/main" id="{3DC04038-B752-474D-B6C8-F23B543CB801}"/>
                </a:ext>
              </a:extLst>
            </p:cNvPr>
            <p:cNvSpPr>
              <a:spLocks/>
            </p:cNvSpPr>
            <p:nvPr/>
          </p:nvSpPr>
          <p:spPr bwMode="auto">
            <a:xfrm>
              <a:off x="2062163" y="5551488"/>
              <a:ext cx="195263" cy="423862"/>
            </a:xfrm>
            <a:custGeom>
              <a:avLst/>
              <a:gdLst>
                <a:gd name="T0" fmla="*/ 21 w 243"/>
                <a:gd name="T1" fmla="*/ 17 h 526"/>
                <a:gd name="T2" fmla="*/ 0 w 243"/>
                <a:gd name="T3" fmla="*/ 526 h 526"/>
                <a:gd name="T4" fmla="*/ 111 w 243"/>
                <a:gd name="T5" fmla="*/ 526 h 526"/>
                <a:gd name="T6" fmla="*/ 165 w 243"/>
                <a:gd name="T7" fmla="*/ 44 h 526"/>
                <a:gd name="T8" fmla="*/ 21 w 243"/>
                <a:gd name="T9" fmla="*/ 17 h 526"/>
              </a:gdLst>
              <a:ahLst/>
              <a:cxnLst>
                <a:cxn ang="0">
                  <a:pos x="T0" y="T1"/>
                </a:cxn>
                <a:cxn ang="0">
                  <a:pos x="T2" y="T3"/>
                </a:cxn>
                <a:cxn ang="0">
                  <a:pos x="T4" y="T5"/>
                </a:cxn>
                <a:cxn ang="0">
                  <a:pos x="T6" y="T7"/>
                </a:cxn>
                <a:cxn ang="0">
                  <a:pos x="T8" y="T9"/>
                </a:cxn>
              </a:cxnLst>
              <a:rect l="0" t="0" r="r" b="b"/>
              <a:pathLst>
                <a:path w="243" h="526">
                  <a:moveTo>
                    <a:pt x="21" y="17"/>
                  </a:moveTo>
                  <a:cubicBezTo>
                    <a:pt x="10" y="48"/>
                    <a:pt x="0" y="526"/>
                    <a:pt x="0" y="526"/>
                  </a:cubicBezTo>
                  <a:cubicBezTo>
                    <a:pt x="111" y="526"/>
                    <a:pt x="111" y="526"/>
                    <a:pt x="111" y="526"/>
                  </a:cubicBezTo>
                  <a:cubicBezTo>
                    <a:pt x="111" y="526"/>
                    <a:pt x="243" y="179"/>
                    <a:pt x="165" y="44"/>
                  </a:cubicBezTo>
                  <a:cubicBezTo>
                    <a:pt x="165" y="44"/>
                    <a:pt x="27" y="0"/>
                    <a:pt x="21" y="17"/>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6" name="Shape1_20230324_133444">
              <a:extLst>
                <a:ext uri="{FF2B5EF4-FFF2-40B4-BE49-F238E27FC236}">
                  <a16:creationId xmlns:a16="http://schemas.microsoft.com/office/drawing/2014/main" id="{44F1E54B-0FAF-4D81-820E-EC21C80C48C5}"/>
                </a:ext>
              </a:extLst>
            </p:cNvPr>
            <p:cNvSpPr>
              <a:spLocks/>
            </p:cNvSpPr>
            <p:nvPr/>
          </p:nvSpPr>
          <p:spPr bwMode="auto">
            <a:xfrm>
              <a:off x="2074863" y="5341938"/>
              <a:ext cx="504825" cy="436562"/>
            </a:xfrm>
            <a:custGeom>
              <a:avLst/>
              <a:gdLst>
                <a:gd name="T0" fmla="*/ 20 w 628"/>
                <a:gd name="T1" fmla="*/ 240 h 543"/>
                <a:gd name="T2" fmla="*/ 85 w 628"/>
                <a:gd name="T3" fmla="*/ 193 h 543"/>
                <a:gd name="T4" fmla="*/ 279 w 628"/>
                <a:gd name="T5" fmla="*/ 119 h 543"/>
                <a:gd name="T6" fmla="*/ 296 w 628"/>
                <a:gd name="T7" fmla="*/ 39 h 543"/>
                <a:gd name="T8" fmla="*/ 328 w 628"/>
                <a:gd name="T9" fmla="*/ 35 h 543"/>
                <a:gd name="T10" fmla="*/ 376 w 628"/>
                <a:gd name="T11" fmla="*/ 6 h 543"/>
                <a:gd name="T12" fmla="*/ 388 w 628"/>
                <a:gd name="T13" fmla="*/ 28 h 543"/>
                <a:gd name="T14" fmla="*/ 614 w 628"/>
                <a:gd name="T15" fmla="*/ 0 h 543"/>
                <a:gd name="T16" fmla="*/ 518 w 628"/>
                <a:gd name="T17" fmla="*/ 293 h 543"/>
                <a:gd name="T18" fmla="*/ 160 w 628"/>
                <a:gd name="T19" fmla="*/ 321 h 543"/>
                <a:gd name="T20" fmla="*/ 1 w 628"/>
                <a:gd name="T21" fmla="*/ 330 h 543"/>
                <a:gd name="T22" fmla="*/ 20 w 628"/>
                <a:gd name="T2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8" h="543">
                  <a:moveTo>
                    <a:pt x="20" y="240"/>
                  </a:moveTo>
                  <a:cubicBezTo>
                    <a:pt x="38" y="211"/>
                    <a:pt x="70" y="201"/>
                    <a:pt x="85" y="193"/>
                  </a:cubicBezTo>
                  <a:cubicBezTo>
                    <a:pt x="279" y="119"/>
                    <a:pt x="279" y="119"/>
                    <a:pt x="279" y="119"/>
                  </a:cubicBezTo>
                  <a:cubicBezTo>
                    <a:pt x="296" y="39"/>
                    <a:pt x="296" y="39"/>
                    <a:pt x="296" y="39"/>
                  </a:cubicBezTo>
                  <a:cubicBezTo>
                    <a:pt x="328" y="35"/>
                    <a:pt x="328" y="35"/>
                    <a:pt x="328" y="35"/>
                  </a:cubicBezTo>
                  <a:cubicBezTo>
                    <a:pt x="376" y="6"/>
                    <a:pt x="376" y="6"/>
                    <a:pt x="376" y="6"/>
                  </a:cubicBezTo>
                  <a:cubicBezTo>
                    <a:pt x="388" y="28"/>
                    <a:pt x="388" y="28"/>
                    <a:pt x="388" y="28"/>
                  </a:cubicBezTo>
                  <a:cubicBezTo>
                    <a:pt x="614" y="0"/>
                    <a:pt x="614" y="0"/>
                    <a:pt x="614" y="0"/>
                  </a:cubicBezTo>
                  <a:cubicBezTo>
                    <a:pt x="614" y="0"/>
                    <a:pt x="628" y="259"/>
                    <a:pt x="518" y="293"/>
                  </a:cubicBezTo>
                  <a:cubicBezTo>
                    <a:pt x="409" y="328"/>
                    <a:pt x="160" y="321"/>
                    <a:pt x="160" y="321"/>
                  </a:cubicBezTo>
                  <a:cubicBezTo>
                    <a:pt x="180" y="543"/>
                    <a:pt x="2" y="363"/>
                    <a:pt x="1" y="330"/>
                  </a:cubicBezTo>
                  <a:cubicBezTo>
                    <a:pt x="1" y="313"/>
                    <a:pt x="0" y="273"/>
                    <a:pt x="20" y="24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7" name="Freeform 110">
              <a:extLst>
                <a:ext uri="{FF2B5EF4-FFF2-40B4-BE49-F238E27FC236}">
                  <a16:creationId xmlns:a16="http://schemas.microsoft.com/office/drawing/2014/main" id="{81845ABF-D551-42BB-9D12-0CCC32AA22F3}"/>
                </a:ext>
              </a:extLst>
            </p:cNvPr>
            <p:cNvSpPr>
              <a:spLocks/>
            </p:cNvSpPr>
            <p:nvPr/>
          </p:nvSpPr>
          <p:spPr bwMode="auto">
            <a:xfrm>
              <a:off x="2108200" y="5270500"/>
              <a:ext cx="150813" cy="800100"/>
            </a:xfrm>
            <a:custGeom>
              <a:avLst/>
              <a:gdLst>
                <a:gd name="T0" fmla="*/ 172 w 187"/>
                <a:gd name="T1" fmla="*/ 993 h 993"/>
                <a:gd name="T2" fmla="*/ 172 w 187"/>
                <a:gd name="T3" fmla="*/ 993 h 993"/>
                <a:gd name="T4" fmla="*/ 186 w 187"/>
                <a:gd name="T5" fmla="*/ 979 h 993"/>
                <a:gd name="T6" fmla="*/ 33 w 187"/>
                <a:gd name="T7" fmla="*/ 14 h 993"/>
                <a:gd name="T8" fmla="*/ 14 w 187"/>
                <a:gd name="T9" fmla="*/ 0 h 993"/>
                <a:gd name="T10" fmla="*/ 14 w 187"/>
                <a:gd name="T11" fmla="*/ 0 h 993"/>
                <a:gd name="T12" fmla="*/ 1 w 187"/>
                <a:gd name="T13" fmla="*/ 14 h 993"/>
                <a:gd name="T14" fmla="*/ 154 w 187"/>
                <a:gd name="T15" fmla="*/ 979 h 993"/>
                <a:gd name="T16" fmla="*/ 172 w 187"/>
                <a:gd name="T17"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993">
                  <a:moveTo>
                    <a:pt x="172" y="993"/>
                  </a:moveTo>
                  <a:cubicBezTo>
                    <a:pt x="172" y="993"/>
                    <a:pt x="172" y="993"/>
                    <a:pt x="172" y="993"/>
                  </a:cubicBezTo>
                  <a:cubicBezTo>
                    <a:pt x="181" y="993"/>
                    <a:pt x="187" y="987"/>
                    <a:pt x="186" y="979"/>
                  </a:cubicBezTo>
                  <a:cubicBezTo>
                    <a:pt x="33" y="14"/>
                    <a:pt x="33" y="14"/>
                    <a:pt x="33" y="14"/>
                  </a:cubicBezTo>
                  <a:cubicBezTo>
                    <a:pt x="31" y="6"/>
                    <a:pt x="23" y="0"/>
                    <a:pt x="14" y="0"/>
                  </a:cubicBezTo>
                  <a:cubicBezTo>
                    <a:pt x="14" y="0"/>
                    <a:pt x="14" y="0"/>
                    <a:pt x="14" y="0"/>
                  </a:cubicBezTo>
                  <a:cubicBezTo>
                    <a:pt x="6" y="0"/>
                    <a:pt x="0" y="6"/>
                    <a:pt x="1" y="14"/>
                  </a:cubicBezTo>
                  <a:cubicBezTo>
                    <a:pt x="154" y="979"/>
                    <a:pt x="154" y="979"/>
                    <a:pt x="154" y="979"/>
                  </a:cubicBezTo>
                  <a:cubicBezTo>
                    <a:pt x="156" y="987"/>
                    <a:pt x="164" y="993"/>
                    <a:pt x="172" y="993"/>
                  </a:cubicBez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8" name="Freeform 111">
              <a:extLst>
                <a:ext uri="{FF2B5EF4-FFF2-40B4-BE49-F238E27FC236}">
                  <a16:creationId xmlns:a16="http://schemas.microsoft.com/office/drawing/2014/main" id="{15F0C195-7069-439D-893D-6DBA002C9732}"/>
                </a:ext>
              </a:extLst>
            </p:cNvPr>
            <p:cNvSpPr>
              <a:spLocks/>
            </p:cNvSpPr>
            <p:nvPr/>
          </p:nvSpPr>
          <p:spPr bwMode="auto">
            <a:xfrm>
              <a:off x="2166938" y="4999038"/>
              <a:ext cx="263525" cy="257175"/>
            </a:xfrm>
            <a:custGeom>
              <a:avLst/>
              <a:gdLst>
                <a:gd name="T0" fmla="*/ 327 w 327"/>
                <a:gd name="T1" fmla="*/ 97 h 319"/>
                <a:gd name="T2" fmla="*/ 51 w 327"/>
                <a:gd name="T3" fmla="*/ 315 h 319"/>
                <a:gd name="T4" fmla="*/ 29 w 327"/>
                <a:gd name="T5" fmla="*/ 217 h 319"/>
                <a:gd name="T6" fmla="*/ 261 w 327"/>
                <a:gd name="T7" fmla="*/ 0 h 319"/>
                <a:gd name="T8" fmla="*/ 327 w 327"/>
                <a:gd name="T9" fmla="*/ 97 h 319"/>
              </a:gdLst>
              <a:ahLst/>
              <a:cxnLst>
                <a:cxn ang="0">
                  <a:pos x="T0" y="T1"/>
                </a:cxn>
                <a:cxn ang="0">
                  <a:pos x="T2" y="T3"/>
                </a:cxn>
                <a:cxn ang="0">
                  <a:pos x="T4" y="T5"/>
                </a:cxn>
                <a:cxn ang="0">
                  <a:pos x="T6" y="T7"/>
                </a:cxn>
                <a:cxn ang="0">
                  <a:pos x="T8" y="T9"/>
                </a:cxn>
              </a:cxnLst>
              <a:rect l="0" t="0" r="r" b="b"/>
              <a:pathLst>
                <a:path w="327" h="319">
                  <a:moveTo>
                    <a:pt x="327" y="97"/>
                  </a:moveTo>
                  <a:cubicBezTo>
                    <a:pt x="327" y="97"/>
                    <a:pt x="102" y="319"/>
                    <a:pt x="51" y="315"/>
                  </a:cubicBezTo>
                  <a:cubicBezTo>
                    <a:pt x="0" y="312"/>
                    <a:pt x="29" y="217"/>
                    <a:pt x="29" y="217"/>
                  </a:cubicBezTo>
                  <a:cubicBezTo>
                    <a:pt x="261" y="0"/>
                    <a:pt x="261" y="0"/>
                    <a:pt x="261" y="0"/>
                  </a:cubicBezTo>
                  <a:lnTo>
                    <a:pt x="327" y="97"/>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9" name="Freeform 112">
              <a:extLst>
                <a:ext uri="{FF2B5EF4-FFF2-40B4-BE49-F238E27FC236}">
                  <a16:creationId xmlns:a16="http://schemas.microsoft.com/office/drawing/2014/main" id="{56EEF618-5EA4-4D01-A9C0-E09836105218}"/>
                </a:ext>
              </a:extLst>
            </p:cNvPr>
            <p:cNvSpPr>
              <a:spLocks/>
            </p:cNvSpPr>
            <p:nvPr/>
          </p:nvSpPr>
          <p:spPr bwMode="auto">
            <a:xfrm>
              <a:off x="2039938" y="5037138"/>
              <a:ext cx="190500" cy="217487"/>
            </a:xfrm>
            <a:custGeom>
              <a:avLst/>
              <a:gdLst>
                <a:gd name="T0" fmla="*/ 236 w 236"/>
                <a:gd name="T1" fmla="*/ 222 h 270"/>
                <a:gd name="T2" fmla="*/ 132 w 236"/>
                <a:gd name="T3" fmla="*/ 231 h 270"/>
                <a:gd name="T4" fmla="*/ 0 w 236"/>
                <a:gd name="T5" fmla="*/ 9 h 270"/>
                <a:gd name="T6" fmla="*/ 53 w 236"/>
                <a:gd name="T7" fmla="*/ 0 h 270"/>
                <a:gd name="T8" fmla="*/ 217 w 236"/>
                <a:gd name="T9" fmla="*/ 168 h 270"/>
                <a:gd name="T10" fmla="*/ 236 w 236"/>
                <a:gd name="T11" fmla="*/ 222 h 270"/>
              </a:gdLst>
              <a:ahLst/>
              <a:cxnLst>
                <a:cxn ang="0">
                  <a:pos x="T0" y="T1"/>
                </a:cxn>
                <a:cxn ang="0">
                  <a:pos x="T2" y="T3"/>
                </a:cxn>
                <a:cxn ang="0">
                  <a:pos x="T4" y="T5"/>
                </a:cxn>
                <a:cxn ang="0">
                  <a:pos x="T6" y="T7"/>
                </a:cxn>
                <a:cxn ang="0">
                  <a:pos x="T8" y="T9"/>
                </a:cxn>
                <a:cxn ang="0">
                  <a:pos x="T10" y="T11"/>
                </a:cxn>
              </a:cxnLst>
              <a:rect l="0" t="0" r="r" b="b"/>
              <a:pathLst>
                <a:path w="236" h="270">
                  <a:moveTo>
                    <a:pt x="236" y="222"/>
                  </a:moveTo>
                  <a:cubicBezTo>
                    <a:pt x="209" y="255"/>
                    <a:pt x="167" y="270"/>
                    <a:pt x="132" y="231"/>
                  </a:cubicBezTo>
                  <a:cubicBezTo>
                    <a:pt x="0" y="9"/>
                    <a:pt x="0" y="9"/>
                    <a:pt x="0" y="9"/>
                  </a:cubicBezTo>
                  <a:cubicBezTo>
                    <a:pt x="53" y="0"/>
                    <a:pt x="53" y="0"/>
                    <a:pt x="53" y="0"/>
                  </a:cubicBezTo>
                  <a:cubicBezTo>
                    <a:pt x="217" y="168"/>
                    <a:pt x="217" y="168"/>
                    <a:pt x="217" y="168"/>
                  </a:cubicBezTo>
                  <a:lnTo>
                    <a:pt x="236" y="222"/>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0" name="Freeform 113">
              <a:extLst>
                <a:ext uri="{FF2B5EF4-FFF2-40B4-BE49-F238E27FC236}">
                  <a16:creationId xmlns:a16="http://schemas.microsoft.com/office/drawing/2014/main" id="{71E824C7-8166-4BBF-A300-3603F5E2CBAB}"/>
                </a:ext>
              </a:extLst>
            </p:cNvPr>
            <p:cNvSpPr>
              <a:spLocks/>
            </p:cNvSpPr>
            <p:nvPr/>
          </p:nvSpPr>
          <p:spPr bwMode="auto">
            <a:xfrm>
              <a:off x="1984375" y="5005388"/>
              <a:ext cx="98425" cy="60325"/>
            </a:xfrm>
            <a:custGeom>
              <a:avLst/>
              <a:gdLst>
                <a:gd name="T0" fmla="*/ 123 w 123"/>
                <a:gd name="T1" fmla="*/ 39 h 74"/>
                <a:gd name="T2" fmla="*/ 87 w 123"/>
                <a:gd name="T3" fmla="*/ 10 h 74"/>
                <a:gd name="T4" fmla="*/ 61 w 123"/>
                <a:gd name="T5" fmla="*/ 1 h 74"/>
                <a:gd name="T6" fmla="*/ 23 w 123"/>
                <a:gd name="T7" fmla="*/ 2 h 74"/>
                <a:gd name="T8" fmla="*/ 5 w 123"/>
                <a:gd name="T9" fmla="*/ 28 h 74"/>
                <a:gd name="T10" fmla="*/ 5 w 123"/>
                <a:gd name="T11" fmla="*/ 28 h 74"/>
                <a:gd name="T12" fmla="*/ 53 w 123"/>
                <a:gd name="T13" fmla="*/ 63 h 74"/>
                <a:gd name="T14" fmla="*/ 92 w 123"/>
                <a:gd name="T15" fmla="*/ 73 h 74"/>
                <a:gd name="T16" fmla="*/ 117 w 123"/>
                <a:gd name="T17" fmla="*/ 71 h 74"/>
                <a:gd name="T18" fmla="*/ 123 w 123"/>
                <a:gd name="T19"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74">
                  <a:moveTo>
                    <a:pt x="123" y="39"/>
                  </a:moveTo>
                  <a:cubicBezTo>
                    <a:pt x="87" y="10"/>
                    <a:pt x="87" y="10"/>
                    <a:pt x="87" y="10"/>
                  </a:cubicBezTo>
                  <a:cubicBezTo>
                    <a:pt x="79" y="4"/>
                    <a:pt x="70" y="0"/>
                    <a:pt x="61" y="1"/>
                  </a:cubicBezTo>
                  <a:cubicBezTo>
                    <a:pt x="23" y="2"/>
                    <a:pt x="23" y="2"/>
                    <a:pt x="23" y="2"/>
                  </a:cubicBezTo>
                  <a:cubicBezTo>
                    <a:pt x="9" y="2"/>
                    <a:pt x="0" y="15"/>
                    <a:pt x="5" y="28"/>
                  </a:cubicBezTo>
                  <a:cubicBezTo>
                    <a:pt x="5" y="28"/>
                    <a:pt x="5" y="28"/>
                    <a:pt x="5" y="28"/>
                  </a:cubicBezTo>
                  <a:cubicBezTo>
                    <a:pt x="53" y="63"/>
                    <a:pt x="53" y="63"/>
                    <a:pt x="53" y="63"/>
                  </a:cubicBezTo>
                  <a:cubicBezTo>
                    <a:pt x="64" y="70"/>
                    <a:pt x="78" y="74"/>
                    <a:pt x="92" y="73"/>
                  </a:cubicBezTo>
                  <a:cubicBezTo>
                    <a:pt x="117" y="71"/>
                    <a:pt x="117" y="71"/>
                    <a:pt x="117" y="71"/>
                  </a:cubicBezTo>
                  <a:lnTo>
                    <a:pt x="123" y="39"/>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1" name="Freeform 114">
              <a:extLst>
                <a:ext uri="{FF2B5EF4-FFF2-40B4-BE49-F238E27FC236}">
                  <a16:creationId xmlns:a16="http://schemas.microsoft.com/office/drawing/2014/main" id="{309970B3-CD0C-4923-9544-D6A806245E45}"/>
                </a:ext>
              </a:extLst>
            </p:cNvPr>
            <p:cNvSpPr>
              <a:spLocks/>
            </p:cNvSpPr>
            <p:nvPr/>
          </p:nvSpPr>
          <p:spPr bwMode="auto">
            <a:xfrm>
              <a:off x="2174875" y="5016500"/>
              <a:ext cx="263525" cy="255587"/>
            </a:xfrm>
            <a:custGeom>
              <a:avLst/>
              <a:gdLst>
                <a:gd name="T0" fmla="*/ 327 w 327"/>
                <a:gd name="T1" fmla="*/ 97 h 319"/>
                <a:gd name="T2" fmla="*/ 51 w 327"/>
                <a:gd name="T3" fmla="*/ 315 h 319"/>
                <a:gd name="T4" fmla="*/ 29 w 327"/>
                <a:gd name="T5" fmla="*/ 217 h 319"/>
                <a:gd name="T6" fmla="*/ 261 w 327"/>
                <a:gd name="T7" fmla="*/ 0 h 319"/>
                <a:gd name="T8" fmla="*/ 327 w 327"/>
                <a:gd name="T9" fmla="*/ 97 h 319"/>
              </a:gdLst>
              <a:ahLst/>
              <a:cxnLst>
                <a:cxn ang="0">
                  <a:pos x="T0" y="T1"/>
                </a:cxn>
                <a:cxn ang="0">
                  <a:pos x="T2" y="T3"/>
                </a:cxn>
                <a:cxn ang="0">
                  <a:pos x="T4" y="T5"/>
                </a:cxn>
                <a:cxn ang="0">
                  <a:pos x="T6" y="T7"/>
                </a:cxn>
                <a:cxn ang="0">
                  <a:pos x="T8" y="T9"/>
                </a:cxn>
              </a:cxnLst>
              <a:rect l="0" t="0" r="r" b="b"/>
              <a:pathLst>
                <a:path w="327" h="319">
                  <a:moveTo>
                    <a:pt x="327" y="97"/>
                  </a:moveTo>
                  <a:cubicBezTo>
                    <a:pt x="327" y="97"/>
                    <a:pt x="102" y="319"/>
                    <a:pt x="51" y="315"/>
                  </a:cubicBezTo>
                  <a:cubicBezTo>
                    <a:pt x="0" y="311"/>
                    <a:pt x="29" y="217"/>
                    <a:pt x="29" y="217"/>
                  </a:cubicBezTo>
                  <a:cubicBezTo>
                    <a:pt x="261" y="0"/>
                    <a:pt x="261" y="0"/>
                    <a:pt x="261" y="0"/>
                  </a:cubicBezTo>
                  <a:lnTo>
                    <a:pt x="327" y="97"/>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2" name="Freeform 115">
              <a:extLst>
                <a:ext uri="{FF2B5EF4-FFF2-40B4-BE49-F238E27FC236}">
                  <a16:creationId xmlns:a16="http://schemas.microsoft.com/office/drawing/2014/main" id="{005A230D-A9AE-40E8-86D4-F529C9E8E158}"/>
                </a:ext>
              </a:extLst>
            </p:cNvPr>
            <p:cNvSpPr>
              <a:spLocks/>
            </p:cNvSpPr>
            <p:nvPr/>
          </p:nvSpPr>
          <p:spPr bwMode="auto">
            <a:xfrm>
              <a:off x="1992313" y="5173663"/>
              <a:ext cx="258763" cy="103187"/>
            </a:xfrm>
            <a:custGeom>
              <a:avLst/>
              <a:gdLst>
                <a:gd name="T0" fmla="*/ 318 w 320"/>
                <a:gd name="T1" fmla="*/ 47 h 129"/>
                <a:gd name="T2" fmla="*/ 246 w 320"/>
                <a:gd name="T3" fmla="*/ 123 h 129"/>
                <a:gd name="T4" fmla="*/ 0 w 320"/>
                <a:gd name="T5" fmla="*/ 42 h 129"/>
                <a:gd name="T6" fmla="*/ 35 w 320"/>
                <a:gd name="T7" fmla="*/ 0 h 129"/>
                <a:gd name="T8" fmla="*/ 268 w 320"/>
                <a:gd name="T9" fmla="*/ 19 h 129"/>
                <a:gd name="T10" fmla="*/ 318 w 320"/>
                <a:gd name="T11" fmla="*/ 47 h 129"/>
              </a:gdLst>
              <a:ahLst/>
              <a:cxnLst>
                <a:cxn ang="0">
                  <a:pos x="T0" y="T1"/>
                </a:cxn>
                <a:cxn ang="0">
                  <a:pos x="T2" y="T3"/>
                </a:cxn>
                <a:cxn ang="0">
                  <a:pos x="T4" y="T5"/>
                </a:cxn>
                <a:cxn ang="0">
                  <a:pos x="T6" y="T7"/>
                </a:cxn>
                <a:cxn ang="0">
                  <a:pos x="T8" y="T9"/>
                </a:cxn>
                <a:cxn ang="0">
                  <a:pos x="T10" y="T11"/>
                </a:cxn>
              </a:cxnLst>
              <a:rect l="0" t="0" r="r" b="b"/>
              <a:pathLst>
                <a:path w="320" h="129">
                  <a:moveTo>
                    <a:pt x="318" y="47"/>
                  </a:moveTo>
                  <a:cubicBezTo>
                    <a:pt x="320" y="90"/>
                    <a:pt x="298" y="129"/>
                    <a:pt x="246" y="123"/>
                  </a:cubicBezTo>
                  <a:cubicBezTo>
                    <a:pt x="0" y="42"/>
                    <a:pt x="0" y="42"/>
                    <a:pt x="0" y="42"/>
                  </a:cubicBezTo>
                  <a:cubicBezTo>
                    <a:pt x="35" y="0"/>
                    <a:pt x="35" y="0"/>
                    <a:pt x="35" y="0"/>
                  </a:cubicBezTo>
                  <a:cubicBezTo>
                    <a:pt x="268" y="19"/>
                    <a:pt x="268" y="19"/>
                    <a:pt x="268" y="19"/>
                  </a:cubicBezTo>
                  <a:lnTo>
                    <a:pt x="318" y="47"/>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3" name="Freeform 116">
              <a:extLst>
                <a:ext uri="{FF2B5EF4-FFF2-40B4-BE49-F238E27FC236}">
                  <a16:creationId xmlns:a16="http://schemas.microsoft.com/office/drawing/2014/main" id="{445452CB-44C7-4B01-8AD6-8698984FBE0A}"/>
                </a:ext>
              </a:extLst>
            </p:cNvPr>
            <p:cNvSpPr>
              <a:spLocks/>
            </p:cNvSpPr>
            <p:nvPr/>
          </p:nvSpPr>
          <p:spPr bwMode="auto">
            <a:xfrm>
              <a:off x="1931988" y="5173663"/>
              <a:ext cx="101600" cy="55562"/>
            </a:xfrm>
            <a:custGeom>
              <a:avLst/>
              <a:gdLst>
                <a:gd name="T0" fmla="*/ 111 w 127"/>
                <a:gd name="T1" fmla="*/ 0 h 69"/>
                <a:gd name="T2" fmla="*/ 64 w 127"/>
                <a:gd name="T3" fmla="*/ 2 h 69"/>
                <a:gd name="T4" fmla="*/ 38 w 127"/>
                <a:gd name="T5" fmla="*/ 12 h 69"/>
                <a:gd name="T6" fmla="*/ 10 w 127"/>
                <a:gd name="T7" fmla="*/ 38 h 69"/>
                <a:gd name="T8" fmla="*/ 14 w 127"/>
                <a:gd name="T9" fmla="*/ 69 h 69"/>
                <a:gd name="T10" fmla="*/ 14 w 127"/>
                <a:gd name="T11" fmla="*/ 69 h 69"/>
                <a:gd name="T12" fmla="*/ 73 w 127"/>
                <a:gd name="T13" fmla="*/ 64 h 69"/>
                <a:gd name="T14" fmla="*/ 110 w 127"/>
                <a:gd name="T15" fmla="*/ 46 h 69"/>
                <a:gd name="T16" fmla="*/ 127 w 127"/>
                <a:gd name="T17" fmla="*/ 29 h 69"/>
                <a:gd name="T18" fmla="*/ 111 w 127"/>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9">
                  <a:moveTo>
                    <a:pt x="111" y="0"/>
                  </a:moveTo>
                  <a:cubicBezTo>
                    <a:pt x="64" y="2"/>
                    <a:pt x="64" y="2"/>
                    <a:pt x="64" y="2"/>
                  </a:cubicBezTo>
                  <a:cubicBezTo>
                    <a:pt x="54" y="2"/>
                    <a:pt x="45" y="6"/>
                    <a:pt x="38" y="12"/>
                  </a:cubicBezTo>
                  <a:cubicBezTo>
                    <a:pt x="10" y="38"/>
                    <a:pt x="10" y="38"/>
                    <a:pt x="10" y="38"/>
                  </a:cubicBezTo>
                  <a:cubicBezTo>
                    <a:pt x="0" y="47"/>
                    <a:pt x="2" y="63"/>
                    <a:pt x="14" y="69"/>
                  </a:cubicBezTo>
                  <a:cubicBezTo>
                    <a:pt x="14" y="69"/>
                    <a:pt x="14" y="69"/>
                    <a:pt x="14" y="69"/>
                  </a:cubicBezTo>
                  <a:cubicBezTo>
                    <a:pt x="73" y="64"/>
                    <a:pt x="73" y="64"/>
                    <a:pt x="73" y="64"/>
                  </a:cubicBezTo>
                  <a:cubicBezTo>
                    <a:pt x="86" y="63"/>
                    <a:pt x="99" y="56"/>
                    <a:pt x="110" y="46"/>
                  </a:cubicBezTo>
                  <a:cubicBezTo>
                    <a:pt x="127" y="29"/>
                    <a:pt x="127" y="29"/>
                    <a:pt x="127" y="29"/>
                  </a:cubicBezTo>
                  <a:lnTo>
                    <a:pt x="111" y="0"/>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4" name="Shape1_20230324_133531">
              <a:extLst>
                <a:ext uri="{FF2B5EF4-FFF2-40B4-BE49-F238E27FC236}">
                  <a16:creationId xmlns:a16="http://schemas.microsoft.com/office/drawing/2014/main" id="{57CD491C-D0A1-4A29-8F52-7EFD7DCEC0B1}"/>
                </a:ext>
              </a:extLst>
            </p:cNvPr>
            <p:cNvSpPr>
              <a:spLocks/>
            </p:cNvSpPr>
            <p:nvPr/>
          </p:nvSpPr>
          <p:spPr bwMode="auto">
            <a:xfrm>
              <a:off x="1820863" y="5237163"/>
              <a:ext cx="287338" cy="23812"/>
            </a:xfrm>
            <a:custGeom>
              <a:avLst/>
              <a:gdLst>
                <a:gd name="T0" fmla="*/ 342 w 357"/>
                <a:gd name="T1" fmla="*/ 30 h 30"/>
                <a:gd name="T2" fmla="*/ 15 w 357"/>
                <a:gd name="T3" fmla="*/ 30 h 30"/>
                <a:gd name="T4" fmla="*/ 0 w 357"/>
                <a:gd name="T5" fmla="*/ 15 h 30"/>
                <a:gd name="T6" fmla="*/ 0 w 357"/>
                <a:gd name="T7" fmla="*/ 15 h 30"/>
                <a:gd name="T8" fmla="*/ 15 w 357"/>
                <a:gd name="T9" fmla="*/ 0 h 30"/>
                <a:gd name="T10" fmla="*/ 342 w 357"/>
                <a:gd name="T11" fmla="*/ 0 h 30"/>
                <a:gd name="T12" fmla="*/ 357 w 357"/>
                <a:gd name="T13" fmla="*/ 15 h 30"/>
                <a:gd name="T14" fmla="*/ 357 w 357"/>
                <a:gd name="T15" fmla="*/ 15 h 30"/>
                <a:gd name="T16" fmla="*/ 342 w 357"/>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0">
                  <a:moveTo>
                    <a:pt x="342" y="30"/>
                  </a:moveTo>
                  <a:cubicBezTo>
                    <a:pt x="15" y="30"/>
                    <a:pt x="15" y="30"/>
                    <a:pt x="15" y="30"/>
                  </a:cubicBezTo>
                  <a:cubicBezTo>
                    <a:pt x="7" y="30"/>
                    <a:pt x="0" y="23"/>
                    <a:pt x="0" y="15"/>
                  </a:cubicBezTo>
                  <a:cubicBezTo>
                    <a:pt x="0" y="15"/>
                    <a:pt x="0" y="15"/>
                    <a:pt x="0" y="15"/>
                  </a:cubicBezTo>
                  <a:cubicBezTo>
                    <a:pt x="0" y="7"/>
                    <a:pt x="7" y="0"/>
                    <a:pt x="15" y="0"/>
                  </a:cubicBezTo>
                  <a:cubicBezTo>
                    <a:pt x="342" y="0"/>
                    <a:pt x="342" y="0"/>
                    <a:pt x="342" y="0"/>
                  </a:cubicBezTo>
                  <a:cubicBezTo>
                    <a:pt x="351" y="0"/>
                    <a:pt x="357" y="7"/>
                    <a:pt x="357" y="15"/>
                  </a:cubicBezTo>
                  <a:cubicBezTo>
                    <a:pt x="357" y="15"/>
                    <a:pt x="357" y="15"/>
                    <a:pt x="357" y="15"/>
                  </a:cubicBezTo>
                  <a:cubicBezTo>
                    <a:pt x="357" y="23"/>
                    <a:pt x="351" y="30"/>
                    <a:pt x="342" y="3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5" name="Shape1_20230324_133422">
              <a:extLst>
                <a:ext uri="{FF2B5EF4-FFF2-40B4-BE49-F238E27FC236}">
                  <a16:creationId xmlns:a16="http://schemas.microsoft.com/office/drawing/2014/main" id="{7B5B0024-ACED-4BEC-A961-6F7062F45391}"/>
                </a:ext>
              </a:extLst>
            </p:cNvPr>
            <p:cNvSpPr>
              <a:spLocks/>
            </p:cNvSpPr>
            <p:nvPr/>
          </p:nvSpPr>
          <p:spPr bwMode="auto">
            <a:xfrm>
              <a:off x="466725" y="5270500"/>
              <a:ext cx="150813" cy="800100"/>
            </a:xfrm>
            <a:custGeom>
              <a:avLst/>
              <a:gdLst>
                <a:gd name="T0" fmla="*/ 15 w 187"/>
                <a:gd name="T1" fmla="*/ 993 h 993"/>
                <a:gd name="T2" fmla="*/ 15 w 187"/>
                <a:gd name="T3" fmla="*/ 993 h 993"/>
                <a:gd name="T4" fmla="*/ 1 w 187"/>
                <a:gd name="T5" fmla="*/ 979 h 993"/>
                <a:gd name="T6" fmla="*/ 154 w 187"/>
                <a:gd name="T7" fmla="*/ 14 h 993"/>
                <a:gd name="T8" fmla="*/ 172 w 187"/>
                <a:gd name="T9" fmla="*/ 0 h 993"/>
                <a:gd name="T10" fmla="*/ 172 w 187"/>
                <a:gd name="T11" fmla="*/ 0 h 993"/>
                <a:gd name="T12" fmla="*/ 186 w 187"/>
                <a:gd name="T13" fmla="*/ 14 h 993"/>
                <a:gd name="T14" fmla="*/ 33 w 187"/>
                <a:gd name="T15" fmla="*/ 979 h 993"/>
                <a:gd name="T16" fmla="*/ 15 w 187"/>
                <a:gd name="T17"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993">
                  <a:moveTo>
                    <a:pt x="15" y="993"/>
                  </a:moveTo>
                  <a:cubicBezTo>
                    <a:pt x="15" y="993"/>
                    <a:pt x="15" y="993"/>
                    <a:pt x="15" y="993"/>
                  </a:cubicBezTo>
                  <a:cubicBezTo>
                    <a:pt x="6" y="993"/>
                    <a:pt x="0" y="987"/>
                    <a:pt x="1" y="979"/>
                  </a:cubicBezTo>
                  <a:cubicBezTo>
                    <a:pt x="154" y="14"/>
                    <a:pt x="154" y="14"/>
                    <a:pt x="154" y="14"/>
                  </a:cubicBezTo>
                  <a:cubicBezTo>
                    <a:pt x="156" y="6"/>
                    <a:pt x="164" y="0"/>
                    <a:pt x="172" y="0"/>
                  </a:cubicBezTo>
                  <a:cubicBezTo>
                    <a:pt x="172" y="0"/>
                    <a:pt x="172" y="0"/>
                    <a:pt x="172" y="0"/>
                  </a:cubicBezTo>
                  <a:cubicBezTo>
                    <a:pt x="181" y="0"/>
                    <a:pt x="187" y="6"/>
                    <a:pt x="186" y="14"/>
                  </a:cubicBezTo>
                  <a:cubicBezTo>
                    <a:pt x="33" y="979"/>
                    <a:pt x="33" y="979"/>
                    <a:pt x="33" y="979"/>
                  </a:cubicBezTo>
                  <a:cubicBezTo>
                    <a:pt x="31" y="987"/>
                    <a:pt x="23" y="993"/>
                    <a:pt x="15" y="993"/>
                  </a:cubicBez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6" name="Shape0_20230324_133422">
              <a:extLst>
                <a:ext uri="{FF2B5EF4-FFF2-40B4-BE49-F238E27FC236}">
                  <a16:creationId xmlns:a16="http://schemas.microsoft.com/office/drawing/2014/main" id="{EBEA1FAE-76F2-4853-A223-09A9F18CF91F}"/>
                </a:ext>
              </a:extLst>
            </p:cNvPr>
            <p:cNvSpPr>
              <a:spLocks/>
            </p:cNvSpPr>
            <p:nvPr/>
          </p:nvSpPr>
          <p:spPr bwMode="auto">
            <a:xfrm>
              <a:off x="515938" y="5260975"/>
              <a:ext cx="1730375" cy="63500"/>
            </a:xfrm>
            <a:custGeom>
              <a:avLst/>
              <a:gdLst>
                <a:gd name="T0" fmla="*/ 2108 w 2148"/>
                <a:gd name="T1" fmla="*/ 79 h 79"/>
                <a:gd name="T2" fmla="*/ 40 w 2148"/>
                <a:gd name="T3" fmla="*/ 79 h 79"/>
                <a:gd name="T4" fmla="*/ 0 w 2148"/>
                <a:gd name="T5" fmla="*/ 40 h 79"/>
                <a:gd name="T6" fmla="*/ 0 w 2148"/>
                <a:gd name="T7" fmla="*/ 40 h 79"/>
                <a:gd name="T8" fmla="*/ 40 w 2148"/>
                <a:gd name="T9" fmla="*/ 0 h 79"/>
                <a:gd name="T10" fmla="*/ 2108 w 2148"/>
                <a:gd name="T11" fmla="*/ 0 h 79"/>
                <a:gd name="T12" fmla="*/ 2148 w 2148"/>
                <a:gd name="T13" fmla="*/ 40 h 79"/>
                <a:gd name="T14" fmla="*/ 2148 w 2148"/>
                <a:gd name="T15" fmla="*/ 40 h 79"/>
                <a:gd name="T16" fmla="*/ 2108 w 2148"/>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8" h="79">
                  <a:moveTo>
                    <a:pt x="2108" y="79"/>
                  </a:moveTo>
                  <a:cubicBezTo>
                    <a:pt x="40" y="79"/>
                    <a:pt x="40" y="79"/>
                    <a:pt x="40" y="79"/>
                  </a:cubicBezTo>
                  <a:cubicBezTo>
                    <a:pt x="18" y="79"/>
                    <a:pt x="0" y="62"/>
                    <a:pt x="0" y="40"/>
                  </a:cubicBezTo>
                  <a:cubicBezTo>
                    <a:pt x="0" y="40"/>
                    <a:pt x="0" y="40"/>
                    <a:pt x="0" y="40"/>
                  </a:cubicBezTo>
                  <a:cubicBezTo>
                    <a:pt x="0" y="18"/>
                    <a:pt x="18" y="0"/>
                    <a:pt x="40" y="0"/>
                  </a:cubicBezTo>
                  <a:cubicBezTo>
                    <a:pt x="2108" y="0"/>
                    <a:pt x="2108" y="0"/>
                    <a:pt x="2108" y="0"/>
                  </a:cubicBezTo>
                  <a:cubicBezTo>
                    <a:pt x="2130" y="0"/>
                    <a:pt x="2148" y="18"/>
                    <a:pt x="2148" y="40"/>
                  </a:cubicBezTo>
                  <a:cubicBezTo>
                    <a:pt x="2148" y="40"/>
                    <a:pt x="2148" y="40"/>
                    <a:pt x="2148" y="40"/>
                  </a:cubicBezTo>
                  <a:cubicBezTo>
                    <a:pt x="2148" y="62"/>
                    <a:pt x="2130" y="79"/>
                    <a:pt x="2108" y="79"/>
                  </a:cubicBez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7" name="Freeform 120">
              <a:extLst>
                <a:ext uri="{FF2B5EF4-FFF2-40B4-BE49-F238E27FC236}">
                  <a16:creationId xmlns:a16="http://schemas.microsoft.com/office/drawing/2014/main" id="{5B80B9A6-830D-4169-AEC3-D52CE5CF2699}"/>
                </a:ext>
              </a:extLst>
            </p:cNvPr>
            <p:cNvSpPr>
              <a:spLocks/>
            </p:cNvSpPr>
            <p:nvPr/>
          </p:nvSpPr>
          <p:spPr bwMode="auto">
            <a:xfrm>
              <a:off x="1273175" y="5040313"/>
              <a:ext cx="403225" cy="220662"/>
            </a:xfrm>
            <a:custGeom>
              <a:avLst/>
              <a:gdLst>
                <a:gd name="T0" fmla="*/ 0 w 501"/>
                <a:gd name="T1" fmla="*/ 273 h 273"/>
                <a:gd name="T2" fmla="*/ 391 w 501"/>
                <a:gd name="T3" fmla="*/ 273 h 273"/>
                <a:gd name="T4" fmla="*/ 499 w 501"/>
                <a:gd name="T5" fmla="*/ 13 h 273"/>
                <a:gd name="T6" fmla="*/ 491 w 501"/>
                <a:gd name="T7" fmla="*/ 0 h 273"/>
                <a:gd name="T8" fmla="*/ 119 w 501"/>
                <a:gd name="T9" fmla="*/ 0 h 273"/>
                <a:gd name="T10" fmla="*/ 111 w 501"/>
                <a:gd name="T11" fmla="*/ 6 h 273"/>
                <a:gd name="T12" fmla="*/ 0 w 501"/>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501" h="273">
                  <a:moveTo>
                    <a:pt x="0" y="273"/>
                  </a:moveTo>
                  <a:cubicBezTo>
                    <a:pt x="391" y="273"/>
                    <a:pt x="391" y="273"/>
                    <a:pt x="391" y="273"/>
                  </a:cubicBezTo>
                  <a:cubicBezTo>
                    <a:pt x="499" y="13"/>
                    <a:pt x="499" y="13"/>
                    <a:pt x="499" y="13"/>
                  </a:cubicBezTo>
                  <a:cubicBezTo>
                    <a:pt x="501" y="7"/>
                    <a:pt x="497" y="0"/>
                    <a:pt x="491" y="0"/>
                  </a:cubicBezTo>
                  <a:cubicBezTo>
                    <a:pt x="119" y="0"/>
                    <a:pt x="119" y="0"/>
                    <a:pt x="119" y="0"/>
                  </a:cubicBezTo>
                  <a:cubicBezTo>
                    <a:pt x="115" y="0"/>
                    <a:pt x="112" y="3"/>
                    <a:pt x="111" y="6"/>
                  </a:cubicBezTo>
                  <a:lnTo>
                    <a:pt x="0" y="273"/>
                  </a:lnTo>
                  <a:close/>
                </a:path>
              </a:pathLst>
            </a:custGeom>
            <a:solidFill>
              <a:srgbClr val="333E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8" name="Freeform 121">
              <a:extLst>
                <a:ext uri="{FF2B5EF4-FFF2-40B4-BE49-F238E27FC236}">
                  <a16:creationId xmlns:a16="http://schemas.microsoft.com/office/drawing/2014/main" id="{1766B49B-E2E8-43A5-A64E-40706FC4920C}"/>
                </a:ext>
              </a:extLst>
            </p:cNvPr>
            <p:cNvSpPr>
              <a:spLocks/>
            </p:cNvSpPr>
            <p:nvPr/>
          </p:nvSpPr>
          <p:spPr bwMode="auto">
            <a:xfrm>
              <a:off x="1292225" y="5053013"/>
              <a:ext cx="360363" cy="195262"/>
            </a:xfrm>
            <a:custGeom>
              <a:avLst/>
              <a:gdLst>
                <a:gd name="T0" fmla="*/ 0 w 449"/>
                <a:gd name="T1" fmla="*/ 243 h 243"/>
                <a:gd name="T2" fmla="*/ 350 w 449"/>
                <a:gd name="T3" fmla="*/ 243 h 243"/>
                <a:gd name="T4" fmla="*/ 447 w 449"/>
                <a:gd name="T5" fmla="*/ 10 h 243"/>
                <a:gd name="T6" fmla="*/ 439 w 449"/>
                <a:gd name="T7" fmla="*/ 0 h 243"/>
                <a:gd name="T8" fmla="*/ 110 w 449"/>
                <a:gd name="T9" fmla="*/ 0 h 243"/>
                <a:gd name="T10" fmla="*/ 98 w 449"/>
                <a:gd name="T11" fmla="*/ 7 h 243"/>
                <a:gd name="T12" fmla="*/ 0 w 449"/>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449" h="243">
                  <a:moveTo>
                    <a:pt x="0" y="243"/>
                  </a:moveTo>
                  <a:cubicBezTo>
                    <a:pt x="350" y="243"/>
                    <a:pt x="350" y="243"/>
                    <a:pt x="350" y="243"/>
                  </a:cubicBezTo>
                  <a:cubicBezTo>
                    <a:pt x="447" y="10"/>
                    <a:pt x="447" y="10"/>
                    <a:pt x="447" y="10"/>
                  </a:cubicBezTo>
                  <a:cubicBezTo>
                    <a:pt x="449" y="5"/>
                    <a:pt x="445" y="0"/>
                    <a:pt x="439" y="0"/>
                  </a:cubicBezTo>
                  <a:cubicBezTo>
                    <a:pt x="110" y="0"/>
                    <a:pt x="110" y="0"/>
                    <a:pt x="110" y="0"/>
                  </a:cubicBezTo>
                  <a:cubicBezTo>
                    <a:pt x="105" y="0"/>
                    <a:pt x="100" y="3"/>
                    <a:pt x="98" y="7"/>
                  </a:cubicBezTo>
                  <a:lnTo>
                    <a:pt x="0" y="24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9" name="Freeform 122">
              <a:extLst>
                <a:ext uri="{FF2B5EF4-FFF2-40B4-BE49-F238E27FC236}">
                  <a16:creationId xmlns:a16="http://schemas.microsoft.com/office/drawing/2014/main" id="{49F4814E-CF58-4341-A256-1F6E6DA72FCB}"/>
                </a:ext>
              </a:extLst>
            </p:cNvPr>
            <p:cNvSpPr>
              <a:spLocks/>
            </p:cNvSpPr>
            <p:nvPr/>
          </p:nvSpPr>
          <p:spPr bwMode="auto">
            <a:xfrm>
              <a:off x="1171575" y="5237163"/>
              <a:ext cx="427038" cy="23812"/>
            </a:xfrm>
            <a:custGeom>
              <a:avLst/>
              <a:gdLst>
                <a:gd name="T0" fmla="*/ 0 w 529"/>
                <a:gd name="T1" fmla="*/ 30 h 30"/>
                <a:gd name="T2" fmla="*/ 517 w 529"/>
                <a:gd name="T3" fmla="*/ 30 h 30"/>
                <a:gd name="T4" fmla="*/ 529 w 529"/>
                <a:gd name="T5" fmla="*/ 0 h 30"/>
                <a:gd name="T6" fmla="*/ 39 w 529"/>
                <a:gd name="T7" fmla="*/ 0 h 30"/>
                <a:gd name="T8" fmla="*/ 0 w 529"/>
                <a:gd name="T9" fmla="*/ 30 h 30"/>
              </a:gdLst>
              <a:ahLst/>
              <a:cxnLst>
                <a:cxn ang="0">
                  <a:pos x="T0" y="T1"/>
                </a:cxn>
                <a:cxn ang="0">
                  <a:pos x="T2" y="T3"/>
                </a:cxn>
                <a:cxn ang="0">
                  <a:pos x="T4" y="T5"/>
                </a:cxn>
                <a:cxn ang="0">
                  <a:pos x="T6" y="T7"/>
                </a:cxn>
                <a:cxn ang="0">
                  <a:pos x="T8" y="T9"/>
                </a:cxn>
              </a:cxnLst>
              <a:rect l="0" t="0" r="r" b="b"/>
              <a:pathLst>
                <a:path w="529" h="30">
                  <a:moveTo>
                    <a:pt x="0" y="30"/>
                  </a:moveTo>
                  <a:cubicBezTo>
                    <a:pt x="517" y="30"/>
                    <a:pt x="517" y="30"/>
                    <a:pt x="517" y="30"/>
                  </a:cubicBezTo>
                  <a:cubicBezTo>
                    <a:pt x="529" y="0"/>
                    <a:pt x="529" y="0"/>
                    <a:pt x="529" y="0"/>
                  </a:cubicBezTo>
                  <a:cubicBezTo>
                    <a:pt x="39" y="0"/>
                    <a:pt x="39" y="0"/>
                    <a:pt x="39" y="0"/>
                  </a:cubicBezTo>
                  <a:cubicBezTo>
                    <a:pt x="18" y="0"/>
                    <a:pt x="0" y="13"/>
                    <a:pt x="0" y="30"/>
                  </a:cubicBezTo>
                  <a:close/>
                </a:path>
              </a:pathLst>
            </a:custGeom>
            <a:solidFill>
              <a:srgbClr val="252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0" name="Freeform 123">
              <a:extLst>
                <a:ext uri="{FF2B5EF4-FFF2-40B4-BE49-F238E27FC236}">
                  <a16:creationId xmlns:a16="http://schemas.microsoft.com/office/drawing/2014/main" id="{B62E75DE-C8F4-4E28-9893-4D9BE7251FB7}"/>
                </a:ext>
              </a:extLst>
            </p:cNvPr>
            <p:cNvSpPr>
              <a:spLocks/>
            </p:cNvSpPr>
            <p:nvPr/>
          </p:nvSpPr>
          <p:spPr bwMode="auto">
            <a:xfrm>
              <a:off x="1425575" y="5878513"/>
              <a:ext cx="90488" cy="141287"/>
            </a:xfrm>
            <a:custGeom>
              <a:avLst/>
              <a:gdLst>
                <a:gd name="T0" fmla="*/ 0 w 111"/>
                <a:gd name="T1" fmla="*/ 50 h 176"/>
                <a:gd name="T2" fmla="*/ 45 w 111"/>
                <a:gd name="T3" fmla="*/ 147 h 176"/>
                <a:gd name="T4" fmla="*/ 68 w 111"/>
                <a:gd name="T5" fmla="*/ 161 h 176"/>
                <a:gd name="T6" fmla="*/ 111 w 111"/>
                <a:gd name="T7" fmla="*/ 155 h 176"/>
                <a:gd name="T8" fmla="*/ 72 w 111"/>
                <a:gd name="T9" fmla="*/ 0 h 176"/>
                <a:gd name="T10" fmla="*/ 0 w 111"/>
                <a:gd name="T11" fmla="*/ 50 h 176"/>
              </a:gdLst>
              <a:ahLst/>
              <a:cxnLst>
                <a:cxn ang="0">
                  <a:pos x="T0" y="T1"/>
                </a:cxn>
                <a:cxn ang="0">
                  <a:pos x="T2" y="T3"/>
                </a:cxn>
                <a:cxn ang="0">
                  <a:pos x="T4" y="T5"/>
                </a:cxn>
                <a:cxn ang="0">
                  <a:pos x="T6" y="T7"/>
                </a:cxn>
                <a:cxn ang="0">
                  <a:pos x="T8" y="T9"/>
                </a:cxn>
                <a:cxn ang="0">
                  <a:pos x="T10" y="T11"/>
                </a:cxn>
              </a:cxnLst>
              <a:rect l="0" t="0" r="r" b="b"/>
              <a:pathLst>
                <a:path w="111" h="176">
                  <a:moveTo>
                    <a:pt x="0" y="50"/>
                  </a:moveTo>
                  <a:cubicBezTo>
                    <a:pt x="14" y="88"/>
                    <a:pt x="32" y="121"/>
                    <a:pt x="45" y="147"/>
                  </a:cubicBezTo>
                  <a:cubicBezTo>
                    <a:pt x="52" y="163"/>
                    <a:pt x="48" y="163"/>
                    <a:pt x="68" y="161"/>
                  </a:cubicBezTo>
                  <a:cubicBezTo>
                    <a:pt x="93" y="159"/>
                    <a:pt x="111" y="176"/>
                    <a:pt x="111" y="155"/>
                  </a:cubicBezTo>
                  <a:cubicBezTo>
                    <a:pt x="72" y="0"/>
                    <a:pt x="72" y="0"/>
                    <a:pt x="72" y="0"/>
                  </a:cubicBezTo>
                  <a:lnTo>
                    <a:pt x="0" y="50"/>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1" name="Freeform 124">
              <a:extLst>
                <a:ext uri="{FF2B5EF4-FFF2-40B4-BE49-F238E27FC236}">
                  <a16:creationId xmlns:a16="http://schemas.microsoft.com/office/drawing/2014/main" id="{8E7F377C-1A77-4D7A-9D43-0D2E945AA100}"/>
                </a:ext>
              </a:extLst>
            </p:cNvPr>
            <p:cNvSpPr>
              <a:spLocks/>
            </p:cNvSpPr>
            <p:nvPr/>
          </p:nvSpPr>
          <p:spPr bwMode="auto">
            <a:xfrm>
              <a:off x="1435100" y="5997575"/>
              <a:ext cx="171450" cy="65087"/>
            </a:xfrm>
            <a:custGeom>
              <a:avLst/>
              <a:gdLst>
                <a:gd name="T0" fmla="*/ 103 w 213"/>
                <a:gd name="T1" fmla="*/ 0 h 80"/>
                <a:gd name="T2" fmla="*/ 148 w 213"/>
                <a:gd name="T3" fmla="*/ 36 h 80"/>
                <a:gd name="T4" fmla="*/ 209 w 213"/>
                <a:gd name="T5" fmla="*/ 60 h 80"/>
                <a:gd name="T6" fmla="*/ 209 w 213"/>
                <a:gd name="T7" fmla="*/ 60 h 80"/>
                <a:gd name="T8" fmla="*/ 194 w 213"/>
                <a:gd name="T9" fmla="*/ 79 h 80"/>
                <a:gd name="T10" fmla="*/ 39 w 213"/>
                <a:gd name="T11" fmla="*/ 80 h 80"/>
                <a:gd name="T12" fmla="*/ 36 w 213"/>
                <a:gd name="T13" fmla="*/ 3 h 80"/>
                <a:gd name="T14" fmla="*/ 103 w 21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80">
                  <a:moveTo>
                    <a:pt x="103" y="0"/>
                  </a:moveTo>
                  <a:cubicBezTo>
                    <a:pt x="148" y="36"/>
                    <a:pt x="148" y="36"/>
                    <a:pt x="148" y="36"/>
                  </a:cubicBezTo>
                  <a:cubicBezTo>
                    <a:pt x="157" y="44"/>
                    <a:pt x="209" y="60"/>
                    <a:pt x="209" y="60"/>
                  </a:cubicBezTo>
                  <a:cubicBezTo>
                    <a:pt x="209" y="60"/>
                    <a:pt x="209" y="60"/>
                    <a:pt x="209" y="60"/>
                  </a:cubicBezTo>
                  <a:cubicBezTo>
                    <a:pt x="213" y="71"/>
                    <a:pt x="202" y="77"/>
                    <a:pt x="194" y="79"/>
                  </a:cubicBezTo>
                  <a:cubicBezTo>
                    <a:pt x="39" y="80"/>
                    <a:pt x="39" y="80"/>
                    <a:pt x="39" y="80"/>
                  </a:cubicBezTo>
                  <a:cubicBezTo>
                    <a:pt x="39" y="80"/>
                    <a:pt x="0" y="73"/>
                    <a:pt x="36" y="3"/>
                  </a:cubicBezTo>
                  <a:cubicBezTo>
                    <a:pt x="64" y="15"/>
                    <a:pt x="94" y="22"/>
                    <a:pt x="103" y="0"/>
                  </a:cubicBezTo>
                  <a:close/>
                </a:path>
              </a:pathLst>
            </a:custGeom>
            <a:solidFill>
              <a:srgbClr val="4A2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2" name="Shape0_20230324_133409">
              <a:extLst>
                <a:ext uri="{FF2B5EF4-FFF2-40B4-BE49-F238E27FC236}">
                  <a16:creationId xmlns:a16="http://schemas.microsoft.com/office/drawing/2014/main" id="{B89EFA38-57D1-42D3-92B4-EA971C5897A0}"/>
                </a:ext>
              </a:extLst>
            </p:cNvPr>
            <p:cNvSpPr>
              <a:spLocks/>
            </p:cNvSpPr>
            <p:nvPr/>
          </p:nvSpPr>
          <p:spPr bwMode="auto">
            <a:xfrm>
              <a:off x="1276350" y="5492750"/>
              <a:ext cx="230188" cy="482600"/>
            </a:xfrm>
            <a:custGeom>
              <a:avLst/>
              <a:gdLst>
                <a:gd name="T0" fmla="*/ 144 w 286"/>
                <a:gd name="T1" fmla="*/ 9 h 599"/>
                <a:gd name="T2" fmla="*/ 286 w 286"/>
                <a:gd name="T3" fmla="*/ 542 h 599"/>
                <a:gd name="T4" fmla="*/ 203 w 286"/>
                <a:gd name="T5" fmla="*/ 599 h 599"/>
                <a:gd name="T6" fmla="*/ 3 w 286"/>
                <a:gd name="T7" fmla="*/ 86 h 599"/>
                <a:gd name="T8" fmla="*/ 144 w 286"/>
                <a:gd name="T9" fmla="*/ 9 h 599"/>
              </a:gdLst>
              <a:ahLst/>
              <a:cxnLst>
                <a:cxn ang="0">
                  <a:pos x="T0" y="T1"/>
                </a:cxn>
                <a:cxn ang="0">
                  <a:pos x="T2" y="T3"/>
                </a:cxn>
                <a:cxn ang="0">
                  <a:pos x="T4" y="T5"/>
                </a:cxn>
                <a:cxn ang="0">
                  <a:pos x="T6" y="T7"/>
                </a:cxn>
                <a:cxn ang="0">
                  <a:pos x="T8" y="T9"/>
                </a:cxn>
              </a:cxnLst>
              <a:rect l="0" t="0" r="r" b="b"/>
              <a:pathLst>
                <a:path w="286" h="599">
                  <a:moveTo>
                    <a:pt x="144" y="9"/>
                  </a:moveTo>
                  <a:cubicBezTo>
                    <a:pt x="161" y="26"/>
                    <a:pt x="286" y="542"/>
                    <a:pt x="286" y="542"/>
                  </a:cubicBezTo>
                  <a:cubicBezTo>
                    <a:pt x="203" y="599"/>
                    <a:pt x="203" y="599"/>
                    <a:pt x="203" y="599"/>
                  </a:cubicBezTo>
                  <a:cubicBezTo>
                    <a:pt x="203" y="599"/>
                    <a:pt x="0" y="365"/>
                    <a:pt x="3" y="86"/>
                  </a:cubicBezTo>
                  <a:cubicBezTo>
                    <a:pt x="3" y="86"/>
                    <a:pt x="136" y="0"/>
                    <a:pt x="144" y="9"/>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3" name="Shape1_20230324_133409">
              <a:extLst>
                <a:ext uri="{FF2B5EF4-FFF2-40B4-BE49-F238E27FC236}">
                  <a16:creationId xmlns:a16="http://schemas.microsoft.com/office/drawing/2014/main" id="{F7DA6057-3CAF-45CD-8C82-17382171E545}"/>
                </a:ext>
              </a:extLst>
            </p:cNvPr>
            <p:cNvSpPr>
              <a:spLocks/>
            </p:cNvSpPr>
            <p:nvPr/>
          </p:nvSpPr>
          <p:spPr bwMode="auto">
            <a:xfrm>
              <a:off x="955675" y="5362575"/>
              <a:ext cx="438150" cy="234950"/>
            </a:xfrm>
            <a:custGeom>
              <a:avLst/>
              <a:gdLst>
                <a:gd name="T0" fmla="*/ 537 w 545"/>
                <a:gd name="T1" fmla="*/ 291 h 291"/>
                <a:gd name="T2" fmla="*/ 0 w 545"/>
                <a:gd name="T3" fmla="*/ 244 h 291"/>
                <a:gd name="T4" fmla="*/ 214 w 545"/>
                <a:gd name="T5" fmla="*/ 0 h 291"/>
                <a:gd name="T6" fmla="*/ 447 w 545"/>
                <a:gd name="T7" fmla="*/ 76 h 291"/>
                <a:gd name="T8" fmla="*/ 544 w 545"/>
                <a:gd name="T9" fmla="*/ 192 h 291"/>
                <a:gd name="T10" fmla="*/ 537 w 545"/>
                <a:gd name="T11" fmla="*/ 291 h 291"/>
              </a:gdLst>
              <a:ahLst/>
              <a:cxnLst>
                <a:cxn ang="0">
                  <a:pos x="T0" y="T1"/>
                </a:cxn>
                <a:cxn ang="0">
                  <a:pos x="T2" y="T3"/>
                </a:cxn>
                <a:cxn ang="0">
                  <a:pos x="T4" y="T5"/>
                </a:cxn>
                <a:cxn ang="0">
                  <a:pos x="T6" y="T7"/>
                </a:cxn>
                <a:cxn ang="0">
                  <a:pos x="T8" y="T9"/>
                </a:cxn>
                <a:cxn ang="0">
                  <a:pos x="T10" y="T11"/>
                </a:cxn>
              </a:cxnLst>
              <a:rect l="0" t="0" r="r" b="b"/>
              <a:pathLst>
                <a:path w="545" h="291">
                  <a:moveTo>
                    <a:pt x="537" y="291"/>
                  </a:moveTo>
                  <a:cubicBezTo>
                    <a:pt x="0" y="244"/>
                    <a:pt x="0" y="244"/>
                    <a:pt x="0" y="244"/>
                  </a:cubicBezTo>
                  <a:cubicBezTo>
                    <a:pt x="214" y="0"/>
                    <a:pt x="214" y="0"/>
                    <a:pt x="214" y="0"/>
                  </a:cubicBezTo>
                  <a:cubicBezTo>
                    <a:pt x="447" y="76"/>
                    <a:pt x="447" y="76"/>
                    <a:pt x="447" y="76"/>
                  </a:cubicBezTo>
                  <a:cubicBezTo>
                    <a:pt x="504" y="85"/>
                    <a:pt x="545" y="135"/>
                    <a:pt x="544" y="192"/>
                  </a:cubicBezTo>
                  <a:lnTo>
                    <a:pt x="537" y="291"/>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4" name="Freeform 127">
              <a:extLst>
                <a:ext uri="{FF2B5EF4-FFF2-40B4-BE49-F238E27FC236}">
                  <a16:creationId xmlns:a16="http://schemas.microsoft.com/office/drawing/2014/main" id="{141EC126-5CCC-45AB-AB5F-6F4B334AAFE8}"/>
                </a:ext>
              </a:extLst>
            </p:cNvPr>
            <p:cNvSpPr>
              <a:spLocks/>
            </p:cNvSpPr>
            <p:nvPr/>
          </p:nvSpPr>
          <p:spPr bwMode="auto">
            <a:xfrm>
              <a:off x="1135063" y="5897563"/>
              <a:ext cx="71438" cy="141287"/>
            </a:xfrm>
            <a:custGeom>
              <a:avLst/>
              <a:gdLst>
                <a:gd name="T0" fmla="*/ 3 w 90"/>
                <a:gd name="T1" fmla="*/ 14 h 176"/>
                <a:gd name="T2" fmla="*/ 5 w 90"/>
                <a:gd name="T3" fmla="*/ 121 h 176"/>
                <a:gd name="T4" fmla="*/ 22 w 90"/>
                <a:gd name="T5" fmla="*/ 135 h 176"/>
                <a:gd name="T6" fmla="*/ 61 w 90"/>
                <a:gd name="T7" fmla="*/ 157 h 176"/>
                <a:gd name="T8" fmla="*/ 90 w 90"/>
                <a:gd name="T9" fmla="*/ 0 h 176"/>
                <a:gd name="T10" fmla="*/ 3 w 90"/>
                <a:gd name="T11" fmla="*/ 14 h 176"/>
              </a:gdLst>
              <a:ahLst/>
              <a:cxnLst>
                <a:cxn ang="0">
                  <a:pos x="T0" y="T1"/>
                </a:cxn>
                <a:cxn ang="0">
                  <a:pos x="T2" y="T3"/>
                </a:cxn>
                <a:cxn ang="0">
                  <a:pos x="T4" y="T5"/>
                </a:cxn>
                <a:cxn ang="0">
                  <a:pos x="T6" y="T7"/>
                </a:cxn>
                <a:cxn ang="0">
                  <a:pos x="T8" y="T9"/>
                </a:cxn>
                <a:cxn ang="0">
                  <a:pos x="T10" y="T11"/>
                </a:cxn>
              </a:cxnLst>
              <a:rect l="0" t="0" r="r" b="b"/>
              <a:pathLst>
                <a:path w="90" h="176">
                  <a:moveTo>
                    <a:pt x="3" y="14"/>
                  </a:moveTo>
                  <a:cubicBezTo>
                    <a:pt x="0" y="55"/>
                    <a:pt x="5" y="92"/>
                    <a:pt x="5" y="121"/>
                  </a:cubicBezTo>
                  <a:cubicBezTo>
                    <a:pt x="5" y="139"/>
                    <a:pt x="3" y="128"/>
                    <a:pt x="22" y="135"/>
                  </a:cubicBezTo>
                  <a:cubicBezTo>
                    <a:pt x="45" y="143"/>
                    <a:pt x="53" y="176"/>
                    <a:pt x="61" y="157"/>
                  </a:cubicBezTo>
                  <a:cubicBezTo>
                    <a:pt x="90" y="0"/>
                    <a:pt x="90" y="0"/>
                    <a:pt x="90" y="0"/>
                  </a:cubicBezTo>
                  <a:lnTo>
                    <a:pt x="3" y="14"/>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5" name="Freeform 128">
              <a:extLst>
                <a:ext uri="{FF2B5EF4-FFF2-40B4-BE49-F238E27FC236}">
                  <a16:creationId xmlns:a16="http://schemas.microsoft.com/office/drawing/2014/main" id="{6E5435BD-47EE-4B4D-A09B-26BBFB9678AC}"/>
                </a:ext>
              </a:extLst>
            </p:cNvPr>
            <p:cNvSpPr>
              <a:spLocks/>
            </p:cNvSpPr>
            <p:nvPr/>
          </p:nvSpPr>
          <p:spPr bwMode="auto">
            <a:xfrm>
              <a:off x="1104900" y="5997575"/>
              <a:ext cx="173038" cy="65087"/>
            </a:xfrm>
            <a:custGeom>
              <a:avLst/>
              <a:gdLst>
                <a:gd name="T0" fmla="*/ 104 w 216"/>
                <a:gd name="T1" fmla="*/ 0 h 81"/>
                <a:gd name="T2" fmla="*/ 150 w 216"/>
                <a:gd name="T3" fmla="*/ 36 h 81"/>
                <a:gd name="T4" fmla="*/ 212 w 216"/>
                <a:gd name="T5" fmla="*/ 61 h 81"/>
                <a:gd name="T6" fmla="*/ 212 w 216"/>
                <a:gd name="T7" fmla="*/ 61 h 81"/>
                <a:gd name="T8" fmla="*/ 196 w 216"/>
                <a:gd name="T9" fmla="*/ 80 h 81"/>
                <a:gd name="T10" fmla="*/ 37 w 216"/>
                <a:gd name="T11" fmla="*/ 81 h 81"/>
                <a:gd name="T12" fmla="*/ 38 w 216"/>
                <a:gd name="T13" fmla="*/ 2 h 81"/>
                <a:gd name="T14" fmla="*/ 104 w 216"/>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81">
                  <a:moveTo>
                    <a:pt x="104" y="0"/>
                  </a:moveTo>
                  <a:cubicBezTo>
                    <a:pt x="150" y="36"/>
                    <a:pt x="150" y="36"/>
                    <a:pt x="150" y="36"/>
                  </a:cubicBezTo>
                  <a:cubicBezTo>
                    <a:pt x="159" y="44"/>
                    <a:pt x="212" y="61"/>
                    <a:pt x="212" y="61"/>
                  </a:cubicBezTo>
                  <a:cubicBezTo>
                    <a:pt x="212" y="61"/>
                    <a:pt x="212" y="61"/>
                    <a:pt x="212" y="61"/>
                  </a:cubicBezTo>
                  <a:cubicBezTo>
                    <a:pt x="216" y="72"/>
                    <a:pt x="205" y="78"/>
                    <a:pt x="196" y="80"/>
                  </a:cubicBezTo>
                  <a:cubicBezTo>
                    <a:pt x="37" y="81"/>
                    <a:pt x="37" y="81"/>
                    <a:pt x="37" y="81"/>
                  </a:cubicBezTo>
                  <a:cubicBezTo>
                    <a:pt x="37" y="81"/>
                    <a:pt x="0" y="74"/>
                    <a:pt x="38" y="2"/>
                  </a:cubicBezTo>
                  <a:cubicBezTo>
                    <a:pt x="66" y="14"/>
                    <a:pt x="95" y="22"/>
                    <a:pt x="104" y="0"/>
                  </a:cubicBezTo>
                  <a:close/>
                </a:path>
              </a:pathLst>
            </a:custGeom>
            <a:solidFill>
              <a:srgbClr val="4A2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6" name="Shape2_20230324_133409">
              <a:extLst>
                <a:ext uri="{FF2B5EF4-FFF2-40B4-BE49-F238E27FC236}">
                  <a16:creationId xmlns:a16="http://schemas.microsoft.com/office/drawing/2014/main" id="{E0473B3B-E7F3-4FBF-A083-6330680682D4}"/>
                </a:ext>
              </a:extLst>
            </p:cNvPr>
            <p:cNvSpPr>
              <a:spLocks/>
            </p:cNvSpPr>
            <p:nvPr/>
          </p:nvSpPr>
          <p:spPr bwMode="auto">
            <a:xfrm>
              <a:off x="1025525" y="5538788"/>
              <a:ext cx="207963" cy="427037"/>
            </a:xfrm>
            <a:custGeom>
              <a:avLst/>
              <a:gdLst>
                <a:gd name="T0" fmla="*/ 247 w 258"/>
                <a:gd name="T1" fmla="*/ 12 h 531"/>
                <a:gd name="T2" fmla="*/ 226 w 258"/>
                <a:gd name="T3" fmla="*/ 531 h 531"/>
                <a:gd name="T4" fmla="*/ 123 w 258"/>
                <a:gd name="T5" fmla="*/ 531 h 531"/>
                <a:gd name="T6" fmla="*/ 125 w 258"/>
                <a:gd name="T7" fmla="*/ 15 h 531"/>
                <a:gd name="T8" fmla="*/ 247 w 258"/>
                <a:gd name="T9" fmla="*/ 12 h 531"/>
              </a:gdLst>
              <a:ahLst/>
              <a:cxnLst>
                <a:cxn ang="0">
                  <a:pos x="T0" y="T1"/>
                </a:cxn>
                <a:cxn ang="0">
                  <a:pos x="T2" y="T3"/>
                </a:cxn>
                <a:cxn ang="0">
                  <a:pos x="T4" y="T5"/>
                </a:cxn>
                <a:cxn ang="0">
                  <a:pos x="T6" y="T7"/>
                </a:cxn>
                <a:cxn ang="0">
                  <a:pos x="T8" y="T9"/>
                </a:cxn>
              </a:cxnLst>
              <a:rect l="0" t="0" r="r" b="b"/>
              <a:pathLst>
                <a:path w="258" h="531">
                  <a:moveTo>
                    <a:pt x="247" y="12"/>
                  </a:moveTo>
                  <a:cubicBezTo>
                    <a:pt x="258" y="36"/>
                    <a:pt x="226" y="531"/>
                    <a:pt x="226" y="531"/>
                  </a:cubicBezTo>
                  <a:cubicBezTo>
                    <a:pt x="123" y="531"/>
                    <a:pt x="123" y="531"/>
                    <a:pt x="123" y="531"/>
                  </a:cubicBezTo>
                  <a:cubicBezTo>
                    <a:pt x="123" y="531"/>
                    <a:pt x="0" y="132"/>
                    <a:pt x="125" y="15"/>
                  </a:cubicBezTo>
                  <a:cubicBezTo>
                    <a:pt x="125" y="15"/>
                    <a:pt x="242" y="0"/>
                    <a:pt x="247" y="12"/>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7" name="Line 130">
              <a:extLst>
                <a:ext uri="{FF2B5EF4-FFF2-40B4-BE49-F238E27FC236}">
                  <a16:creationId xmlns:a16="http://schemas.microsoft.com/office/drawing/2014/main" id="{6225166E-DE96-4F25-BFF0-35DAA4AA4FE5}"/>
                </a:ext>
              </a:extLst>
            </p:cNvPr>
            <p:cNvSpPr>
              <a:spLocks noChangeShapeType="1"/>
            </p:cNvSpPr>
            <p:nvPr/>
          </p:nvSpPr>
          <p:spPr bwMode="auto">
            <a:xfrm>
              <a:off x="876300" y="5500688"/>
              <a:ext cx="0" cy="0"/>
            </a:xfrm>
            <a:prstGeom prst="line">
              <a:avLst/>
            </a:prstGeom>
            <a:noFill/>
            <a:ln w="0" cap="rnd">
              <a:solidFill>
                <a:srgbClr val="A39287"/>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8" name="Shape3_20230324_133409">
              <a:extLst>
                <a:ext uri="{FF2B5EF4-FFF2-40B4-BE49-F238E27FC236}">
                  <a16:creationId xmlns:a16="http://schemas.microsoft.com/office/drawing/2014/main" id="{A1C75304-C959-4E30-B116-D234296730A5}"/>
                </a:ext>
              </a:extLst>
            </p:cNvPr>
            <p:cNvSpPr>
              <a:spLocks/>
            </p:cNvSpPr>
            <p:nvPr/>
          </p:nvSpPr>
          <p:spPr bwMode="auto">
            <a:xfrm>
              <a:off x="771525" y="5207000"/>
              <a:ext cx="387350" cy="354012"/>
            </a:xfrm>
            <a:custGeom>
              <a:avLst/>
              <a:gdLst>
                <a:gd name="T0" fmla="*/ 96 w 480"/>
                <a:gd name="T1" fmla="*/ 0 h 441"/>
                <a:gd name="T2" fmla="*/ 426 w 480"/>
                <a:gd name="T3" fmla="*/ 25 h 441"/>
                <a:gd name="T4" fmla="*/ 446 w 480"/>
                <a:gd name="T5" fmla="*/ 349 h 441"/>
                <a:gd name="T6" fmla="*/ 228 w 480"/>
                <a:gd name="T7" fmla="*/ 438 h 441"/>
                <a:gd name="T8" fmla="*/ 8 w 480"/>
                <a:gd name="T9" fmla="*/ 274 h 441"/>
                <a:gd name="T10" fmla="*/ 96 w 480"/>
                <a:gd name="T11" fmla="*/ 0 h 441"/>
              </a:gdLst>
              <a:ahLst/>
              <a:cxnLst>
                <a:cxn ang="0">
                  <a:pos x="T0" y="T1"/>
                </a:cxn>
                <a:cxn ang="0">
                  <a:pos x="T2" y="T3"/>
                </a:cxn>
                <a:cxn ang="0">
                  <a:pos x="T4" y="T5"/>
                </a:cxn>
                <a:cxn ang="0">
                  <a:pos x="T6" y="T7"/>
                </a:cxn>
                <a:cxn ang="0">
                  <a:pos x="T8" y="T9"/>
                </a:cxn>
                <a:cxn ang="0">
                  <a:pos x="T10" y="T11"/>
                </a:cxn>
              </a:cxnLst>
              <a:rect l="0" t="0" r="r" b="b"/>
              <a:pathLst>
                <a:path w="480" h="441">
                  <a:moveTo>
                    <a:pt x="96" y="0"/>
                  </a:moveTo>
                  <a:cubicBezTo>
                    <a:pt x="426" y="25"/>
                    <a:pt x="426" y="25"/>
                    <a:pt x="426" y="25"/>
                  </a:cubicBezTo>
                  <a:cubicBezTo>
                    <a:pt x="480" y="45"/>
                    <a:pt x="446" y="349"/>
                    <a:pt x="446" y="349"/>
                  </a:cubicBezTo>
                  <a:cubicBezTo>
                    <a:pt x="228" y="438"/>
                    <a:pt x="228" y="438"/>
                    <a:pt x="228" y="438"/>
                  </a:cubicBezTo>
                  <a:cubicBezTo>
                    <a:pt x="21" y="441"/>
                    <a:pt x="13" y="379"/>
                    <a:pt x="8" y="274"/>
                  </a:cubicBezTo>
                  <a:cubicBezTo>
                    <a:pt x="0" y="81"/>
                    <a:pt x="96" y="0"/>
                    <a:pt x="96" y="0"/>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9" name="Freeform 132">
              <a:extLst>
                <a:ext uri="{FF2B5EF4-FFF2-40B4-BE49-F238E27FC236}">
                  <a16:creationId xmlns:a16="http://schemas.microsoft.com/office/drawing/2014/main" id="{B62E4CAA-B125-4EFA-A3FB-A1FE73D75EB5}"/>
                </a:ext>
              </a:extLst>
            </p:cNvPr>
            <p:cNvSpPr>
              <a:spLocks/>
            </p:cNvSpPr>
            <p:nvPr/>
          </p:nvSpPr>
          <p:spPr bwMode="auto">
            <a:xfrm>
              <a:off x="954088" y="4837113"/>
              <a:ext cx="77788" cy="117475"/>
            </a:xfrm>
            <a:custGeom>
              <a:avLst/>
              <a:gdLst>
                <a:gd name="T0" fmla="*/ 96 w 96"/>
                <a:gd name="T1" fmla="*/ 42 h 147"/>
                <a:gd name="T2" fmla="*/ 78 w 96"/>
                <a:gd name="T3" fmla="*/ 123 h 147"/>
                <a:gd name="T4" fmla="*/ 57 w 96"/>
                <a:gd name="T5" fmla="*/ 144 h 147"/>
                <a:gd name="T6" fmla="*/ 25 w 96"/>
                <a:gd name="T7" fmla="*/ 138 h 147"/>
                <a:gd name="T8" fmla="*/ 17 w 96"/>
                <a:gd name="T9" fmla="*/ 132 h 147"/>
                <a:gd name="T10" fmla="*/ 4 w 96"/>
                <a:gd name="T11" fmla="*/ 95 h 147"/>
                <a:gd name="T12" fmla="*/ 38 w 96"/>
                <a:gd name="T13" fmla="*/ 0 h 147"/>
                <a:gd name="T14" fmla="*/ 96 w 96"/>
                <a:gd name="T15" fmla="*/ 42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47">
                  <a:moveTo>
                    <a:pt x="96" y="42"/>
                  </a:moveTo>
                  <a:cubicBezTo>
                    <a:pt x="96" y="42"/>
                    <a:pt x="86" y="86"/>
                    <a:pt x="78" y="123"/>
                  </a:cubicBezTo>
                  <a:cubicBezTo>
                    <a:pt x="76" y="133"/>
                    <a:pt x="68" y="141"/>
                    <a:pt x="57" y="144"/>
                  </a:cubicBezTo>
                  <a:cubicBezTo>
                    <a:pt x="46" y="147"/>
                    <a:pt x="34" y="145"/>
                    <a:pt x="25" y="138"/>
                  </a:cubicBezTo>
                  <a:cubicBezTo>
                    <a:pt x="22" y="136"/>
                    <a:pt x="19" y="134"/>
                    <a:pt x="17" y="132"/>
                  </a:cubicBezTo>
                  <a:cubicBezTo>
                    <a:pt x="5" y="122"/>
                    <a:pt x="0" y="108"/>
                    <a:pt x="4" y="95"/>
                  </a:cubicBezTo>
                  <a:cubicBezTo>
                    <a:pt x="16" y="61"/>
                    <a:pt x="38" y="0"/>
                    <a:pt x="38" y="0"/>
                  </a:cubicBezTo>
                  <a:cubicBezTo>
                    <a:pt x="96" y="42"/>
                    <a:pt x="96" y="42"/>
                    <a:pt x="96" y="42"/>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0" name="Freeform 133">
              <a:extLst>
                <a:ext uri="{FF2B5EF4-FFF2-40B4-BE49-F238E27FC236}">
                  <a16:creationId xmlns:a16="http://schemas.microsoft.com/office/drawing/2014/main" id="{CDBD6243-0E95-407C-B6C3-34E19A6A5CB2}"/>
                </a:ext>
              </a:extLst>
            </p:cNvPr>
            <p:cNvSpPr>
              <a:spLocks/>
            </p:cNvSpPr>
            <p:nvPr/>
          </p:nvSpPr>
          <p:spPr bwMode="auto">
            <a:xfrm>
              <a:off x="1001713" y="4889500"/>
              <a:ext cx="26988" cy="22225"/>
            </a:xfrm>
            <a:custGeom>
              <a:avLst/>
              <a:gdLst>
                <a:gd name="T0" fmla="*/ 17 w 17"/>
                <a:gd name="T1" fmla="*/ 1 h 14"/>
                <a:gd name="T2" fmla="*/ 13 w 17"/>
                <a:gd name="T3" fmla="*/ 14 h 14"/>
                <a:gd name="T4" fmla="*/ 0 w 17"/>
                <a:gd name="T5" fmla="*/ 0 h 14"/>
                <a:gd name="T6" fmla="*/ 17 w 17"/>
                <a:gd name="T7" fmla="*/ 1 h 14"/>
              </a:gdLst>
              <a:ahLst/>
              <a:cxnLst>
                <a:cxn ang="0">
                  <a:pos x="T0" y="T1"/>
                </a:cxn>
                <a:cxn ang="0">
                  <a:pos x="T2" y="T3"/>
                </a:cxn>
                <a:cxn ang="0">
                  <a:pos x="T4" y="T5"/>
                </a:cxn>
                <a:cxn ang="0">
                  <a:pos x="T6" y="T7"/>
                </a:cxn>
              </a:cxnLst>
              <a:rect l="0" t="0" r="r" b="b"/>
              <a:pathLst>
                <a:path w="17" h="14">
                  <a:moveTo>
                    <a:pt x="17" y="1"/>
                  </a:moveTo>
                  <a:lnTo>
                    <a:pt x="13" y="14"/>
                  </a:lnTo>
                  <a:lnTo>
                    <a:pt x="0" y="0"/>
                  </a:lnTo>
                  <a:lnTo>
                    <a:pt x="17" y="1"/>
                  </a:lnTo>
                  <a:close/>
                </a:path>
              </a:pathLst>
            </a:custGeom>
            <a:solidFill>
              <a:srgbClr val="873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1" name="Freeform 134">
              <a:extLst>
                <a:ext uri="{FF2B5EF4-FFF2-40B4-BE49-F238E27FC236}">
                  <a16:creationId xmlns:a16="http://schemas.microsoft.com/office/drawing/2014/main" id="{E71FC496-43B5-4A2B-980C-FDB63139FFB1}"/>
                </a:ext>
              </a:extLst>
            </p:cNvPr>
            <p:cNvSpPr>
              <a:spLocks/>
            </p:cNvSpPr>
            <p:nvPr/>
          </p:nvSpPr>
          <p:spPr bwMode="auto">
            <a:xfrm>
              <a:off x="981075" y="4802188"/>
              <a:ext cx="79375" cy="100012"/>
            </a:xfrm>
            <a:custGeom>
              <a:avLst/>
              <a:gdLst>
                <a:gd name="T0" fmla="*/ 1 w 100"/>
                <a:gd name="T1" fmla="*/ 30 h 125"/>
                <a:gd name="T2" fmla="*/ 24 w 100"/>
                <a:gd name="T3" fmla="*/ 4 h 125"/>
                <a:gd name="T4" fmla="*/ 71 w 100"/>
                <a:gd name="T5" fmla="*/ 1 h 125"/>
                <a:gd name="T6" fmla="*/ 97 w 100"/>
                <a:gd name="T7" fmla="*/ 24 h 125"/>
                <a:gd name="T8" fmla="*/ 97 w 100"/>
                <a:gd name="T9" fmla="*/ 97 h 125"/>
                <a:gd name="T10" fmla="*/ 72 w 100"/>
                <a:gd name="T11" fmla="*/ 124 h 125"/>
                <a:gd name="T12" fmla="*/ 8 w 100"/>
                <a:gd name="T13" fmla="*/ 89 h 125"/>
                <a:gd name="T14" fmla="*/ 1 w 100"/>
                <a:gd name="T15" fmla="*/ 3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25">
                  <a:moveTo>
                    <a:pt x="1" y="30"/>
                  </a:moveTo>
                  <a:cubicBezTo>
                    <a:pt x="0" y="17"/>
                    <a:pt x="10" y="5"/>
                    <a:pt x="24" y="4"/>
                  </a:cubicBezTo>
                  <a:cubicBezTo>
                    <a:pt x="38" y="3"/>
                    <a:pt x="56" y="2"/>
                    <a:pt x="71" y="1"/>
                  </a:cubicBezTo>
                  <a:cubicBezTo>
                    <a:pt x="84" y="0"/>
                    <a:pt x="94" y="10"/>
                    <a:pt x="97" y="24"/>
                  </a:cubicBezTo>
                  <a:cubicBezTo>
                    <a:pt x="100" y="39"/>
                    <a:pt x="100" y="73"/>
                    <a:pt x="97" y="97"/>
                  </a:cubicBezTo>
                  <a:cubicBezTo>
                    <a:pt x="95" y="110"/>
                    <a:pt x="85" y="123"/>
                    <a:pt x="72" y="124"/>
                  </a:cubicBezTo>
                  <a:cubicBezTo>
                    <a:pt x="58" y="125"/>
                    <a:pt x="13" y="114"/>
                    <a:pt x="8" y="89"/>
                  </a:cubicBezTo>
                  <a:cubicBezTo>
                    <a:pt x="3" y="69"/>
                    <a:pt x="2" y="51"/>
                    <a:pt x="1" y="30"/>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2" name="Freeform 135">
              <a:extLst>
                <a:ext uri="{FF2B5EF4-FFF2-40B4-BE49-F238E27FC236}">
                  <a16:creationId xmlns:a16="http://schemas.microsoft.com/office/drawing/2014/main" id="{E1ED6635-7151-4E3D-8A53-3A9CF09096A8}"/>
                </a:ext>
              </a:extLst>
            </p:cNvPr>
            <p:cNvSpPr>
              <a:spLocks/>
            </p:cNvSpPr>
            <p:nvPr/>
          </p:nvSpPr>
          <p:spPr bwMode="auto">
            <a:xfrm>
              <a:off x="944563" y="4770438"/>
              <a:ext cx="109538" cy="114300"/>
            </a:xfrm>
            <a:custGeom>
              <a:avLst/>
              <a:gdLst>
                <a:gd name="T0" fmla="*/ 53 w 137"/>
                <a:gd name="T1" fmla="*/ 142 h 142"/>
                <a:gd name="T2" fmla="*/ 19 w 137"/>
                <a:gd name="T3" fmla="*/ 53 h 142"/>
                <a:gd name="T4" fmla="*/ 33 w 137"/>
                <a:gd name="T5" fmla="*/ 35 h 142"/>
                <a:gd name="T6" fmla="*/ 137 w 137"/>
                <a:gd name="T7" fmla="*/ 38 h 142"/>
                <a:gd name="T8" fmla="*/ 53 w 137"/>
                <a:gd name="T9" fmla="*/ 142 h 142"/>
              </a:gdLst>
              <a:ahLst/>
              <a:cxnLst>
                <a:cxn ang="0">
                  <a:pos x="T0" y="T1"/>
                </a:cxn>
                <a:cxn ang="0">
                  <a:pos x="T2" y="T3"/>
                </a:cxn>
                <a:cxn ang="0">
                  <a:pos x="T4" y="T5"/>
                </a:cxn>
                <a:cxn ang="0">
                  <a:pos x="T6" y="T7"/>
                </a:cxn>
                <a:cxn ang="0">
                  <a:pos x="T8" y="T9"/>
                </a:cxn>
              </a:cxnLst>
              <a:rect l="0" t="0" r="r" b="b"/>
              <a:pathLst>
                <a:path w="137" h="142">
                  <a:moveTo>
                    <a:pt x="53" y="142"/>
                  </a:moveTo>
                  <a:cubicBezTo>
                    <a:pt x="5" y="129"/>
                    <a:pt x="0" y="86"/>
                    <a:pt x="19" y="53"/>
                  </a:cubicBezTo>
                  <a:cubicBezTo>
                    <a:pt x="24" y="45"/>
                    <a:pt x="28" y="39"/>
                    <a:pt x="33" y="35"/>
                  </a:cubicBezTo>
                  <a:cubicBezTo>
                    <a:pt x="62" y="11"/>
                    <a:pt x="100" y="0"/>
                    <a:pt x="137" y="38"/>
                  </a:cubicBezTo>
                  <a:cubicBezTo>
                    <a:pt x="137" y="38"/>
                    <a:pt x="125" y="98"/>
                    <a:pt x="53" y="142"/>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3" name="Freeform 136">
              <a:extLst>
                <a:ext uri="{FF2B5EF4-FFF2-40B4-BE49-F238E27FC236}">
                  <a16:creationId xmlns:a16="http://schemas.microsoft.com/office/drawing/2014/main" id="{B382F3DB-D6E6-4F68-8D3A-D79EA3656CE9}"/>
                </a:ext>
              </a:extLst>
            </p:cNvPr>
            <p:cNvSpPr>
              <a:spLocks/>
            </p:cNvSpPr>
            <p:nvPr/>
          </p:nvSpPr>
          <p:spPr bwMode="auto">
            <a:xfrm>
              <a:off x="1001713" y="4840288"/>
              <a:ext cx="33338" cy="34925"/>
            </a:xfrm>
            <a:custGeom>
              <a:avLst/>
              <a:gdLst>
                <a:gd name="T0" fmla="*/ 5 w 40"/>
                <a:gd name="T1" fmla="*/ 29 h 45"/>
                <a:gd name="T2" fmla="*/ 28 w 40"/>
                <a:gd name="T3" fmla="*/ 41 h 45"/>
                <a:gd name="T4" fmla="*/ 35 w 40"/>
                <a:gd name="T5" fmla="*/ 15 h 45"/>
                <a:gd name="T6" fmla="*/ 12 w 40"/>
                <a:gd name="T7" fmla="*/ 4 h 45"/>
                <a:gd name="T8" fmla="*/ 5 w 40"/>
                <a:gd name="T9" fmla="*/ 29 h 45"/>
              </a:gdLst>
              <a:ahLst/>
              <a:cxnLst>
                <a:cxn ang="0">
                  <a:pos x="T0" y="T1"/>
                </a:cxn>
                <a:cxn ang="0">
                  <a:pos x="T2" y="T3"/>
                </a:cxn>
                <a:cxn ang="0">
                  <a:pos x="T4" y="T5"/>
                </a:cxn>
                <a:cxn ang="0">
                  <a:pos x="T6" y="T7"/>
                </a:cxn>
                <a:cxn ang="0">
                  <a:pos x="T8" y="T9"/>
                </a:cxn>
              </a:cxnLst>
              <a:rect l="0" t="0" r="r" b="b"/>
              <a:pathLst>
                <a:path w="40" h="45">
                  <a:moveTo>
                    <a:pt x="5" y="29"/>
                  </a:moveTo>
                  <a:cubicBezTo>
                    <a:pt x="9" y="39"/>
                    <a:pt x="20" y="45"/>
                    <a:pt x="28" y="41"/>
                  </a:cubicBezTo>
                  <a:cubicBezTo>
                    <a:pt x="36" y="37"/>
                    <a:pt x="40" y="26"/>
                    <a:pt x="35" y="15"/>
                  </a:cubicBezTo>
                  <a:cubicBezTo>
                    <a:pt x="31" y="5"/>
                    <a:pt x="20" y="0"/>
                    <a:pt x="12" y="4"/>
                  </a:cubicBezTo>
                  <a:cubicBezTo>
                    <a:pt x="3" y="7"/>
                    <a:pt x="0" y="19"/>
                    <a:pt x="5" y="29"/>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4" name="Shape2_20230324_133531">
              <a:extLst>
                <a:ext uri="{FF2B5EF4-FFF2-40B4-BE49-F238E27FC236}">
                  <a16:creationId xmlns:a16="http://schemas.microsoft.com/office/drawing/2014/main" id="{EC24A1D5-AF7F-426A-8B36-809B90543D02}"/>
                </a:ext>
              </a:extLst>
            </p:cNvPr>
            <p:cNvSpPr>
              <a:spLocks/>
            </p:cNvSpPr>
            <p:nvPr/>
          </p:nvSpPr>
          <p:spPr bwMode="auto">
            <a:xfrm>
              <a:off x="776288" y="4911725"/>
              <a:ext cx="390525" cy="519112"/>
            </a:xfrm>
            <a:custGeom>
              <a:avLst/>
              <a:gdLst>
                <a:gd name="T0" fmla="*/ 281 w 486"/>
                <a:gd name="T1" fmla="*/ 3 h 645"/>
                <a:gd name="T2" fmla="*/ 236 w 486"/>
                <a:gd name="T3" fmla="*/ 0 h 645"/>
                <a:gd name="T4" fmla="*/ 218 w 486"/>
                <a:gd name="T5" fmla="*/ 1 h 645"/>
                <a:gd name="T6" fmla="*/ 182 w 486"/>
                <a:gd name="T7" fmla="*/ 13 h 645"/>
                <a:gd name="T8" fmla="*/ 70 w 486"/>
                <a:gd name="T9" fmla="*/ 123 h 645"/>
                <a:gd name="T10" fmla="*/ 0 w 486"/>
                <a:gd name="T11" fmla="*/ 584 h 645"/>
                <a:gd name="T12" fmla="*/ 476 w 486"/>
                <a:gd name="T13" fmla="*/ 559 h 645"/>
                <a:gd name="T14" fmla="*/ 466 w 486"/>
                <a:gd name="T15" fmla="*/ 185 h 645"/>
                <a:gd name="T16" fmla="*/ 432 w 486"/>
                <a:gd name="T17" fmla="*/ 72 h 645"/>
                <a:gd name="T18" fmla="*/ 307 w 486"/>
                <a:gd name="T19" fmla="*/ 8 h 645"/>
                <a:gd name="T20" fmla="*/ 281 w 486"/>
                <a:gd name="T21" fmla="*/ 3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645">
                  <a:moveTo>
                    <a:pt x="281" y="3"/>
                  </a:moveTo>
                  <a:cubicBezTo>
                    <a:pt x="236" y="0"/>
                    <a:pt x="236" y="0"/>
                    <a:pt x="236" y="0"/>
                  </a:cubicBezTo>
                  <a:cubicBezTo>
                    <a:pt x="218" y="1"/>
                    <a:pt x="218" y="1"/>
                    <a:pt x="218" y="1"/>
                  </a:cubicBezTo>
                  <a:cubicBezTo>
                    <a:pt x="182" y="13"/>
                    <a:pt x="182" y="13"/>
                    <a:pt x="182" y="13"/>
                  </a:cubicBezTo>
                  <a:cubicBezTo>
                    <a:pt x="130" y="30"/>
                    <a:pt x="88" y="71"/>
                    <a:pt x="70" y="123"/>
                  </a:cubicBezTo>
                  <a:cubicBezTo>
                    <a:pt x="22" y="263"/>
                    <a:pt x="9" y="505"/>
                    <a:pt x="0" y="584"/>
                  </a:cubicBezTo>
                  <a:cubicBezTo>
                    <a:pt x="166" y="645"/>
                    <a:pt x="420" y="635"/>
                    <a:pt x="476" y="559"/>
                  </a:cubicBezTo>
                  <a:cubicBezTo>
                    <a:pt x="476" y="451"/>
                    <a:pt x="486" y="278"/>
                    <a:pt x="466" y="185"/>
                  </a:cubicBezTo>
                  <a:cubicBezTo>
                    <a:pt x="452" y="121"/>
                    <a:pt x="458" y="118"/>
                    <a:pt x="432" y="72"/>
                  </a:cubicBezTo>
                  <a:cubicBezTo>
                    <a:pt x="416" y="43"/>
                    <a:pt x="340" y="19"/>
                    <a:pt x="307" y="8"/>
                  </a:cubicBezTo>
                  <a:cubicBezTo>
                    <a:pt x="299" y="5"/>
                    <a:pt x="290" y="4"/>
                    <a:pt x="281" y="3"/>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5" name="Freeform 138">
              <a:extLst>
                <a:ext uri="{FF2B5EF4-FFF2-40B4-BE49-F238E27FC236}">
                  <a16:creationId xmlns:a16="http://schemas.microsoft.com/office/drawing/2014/main" id="{333BDE41-D540-4040-B96E-7982781DC657}"/>
                </a:ext>
              </a:extLst>
            </p:cNvPr>
            <p:cNvSpPr>
              <a:spLocks/>
            </p:cNvSpPr>
            <p:nvPr/>
          </p:nvSpPr>
          <p:spPr bwMode="auto">
            <a:xfrm>
              <a:off x="1042988" y="4840288"/>
              <a:ext cx="33338" cy="41275"/>
            </a:xfrm>
            <a:custGeom>
              <a:avLst/>
              <a:gdLst>
                <a:gd name="T0" fmla="*/ 17 w 42"/>
                <a:gd name="T1" fmla="*/ 0 h 51"/>
                <a:gd name="T2" fmla="*/ 36 w 42"/>
                <a:gd name="T3" fmla="*/ 29 h 51"/>
                <a:gd name="T4" fmla="*/ 17 w 42"/>
                <a:gd name="T5" fmla="*/ 47 h 51"/>
                <a:gd name="T6" fmla="*/ 0 w 42"/>
                <a:gd name="T7" fmla="*/ 12 h 51"/>
                <a:gd name="T8" fmla="*/ 17 w 42"/>
                <a:gd name="T9" fmla="*/ 0 h 51"/>
              </a:gdLst>
              <a:ahLst/>
              <a:cxnLst>
                <a:cxn ang="0">
                  <a:pos x="T0" y="T1"/>
                </a:cxn>
                <a:cxn ang="0">
                  <a:pos x="T2" y="T3"/>
                </a:cxn>
                <a:cxn ang="0">
                  <a:pos x="T4" y="T5"/>
                </a:cxn>
                <a:cxn ang="0">
                  <a:pos x="T6" y="T7"/>
                </a:cxn>
                <a:cxn ang="0">
                  <a:pos x="T8" y="T9"/>
                </a:cxn>
              </a:cxnLst>
              <a:rect l="0" t="0" r="r" b="b"/>
              <a:pathLst>
                <a:path w="42" h="51">
                  <a:moveTo>
                    <a:pt x="17" y="0"/>
                  </a:moveTo>
                  <a:cubicBezTo>
                    <a:pt x="17" y="1"/>
                    <a:pt x="24" y="12"/>
                    <a:pt x="36" y="29"/>
                  </a:cubicBezTo>
                  <a:cubicBezTo>
                    <a:pt x="42" y="37"/>
                    <a:pt x="25" y="51"/>
                    <a:pt x="17" y="47"/>
                  </a:cubicBezTo>
                  <a:cubicBezTo>
                    <a:pt x="8" y="42"/>
                    <a:pt x="0" y="12"/>
                    <a:pt x="0" y="12"/>
                  </a:cubicBezTo>
                  <a:lnTo>
                    <a:pt x="17" y="0"/>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6" name="Freeform 139">
              <a:extLst>
                <a:ext uri="{FF2B5EF4-FFF2-40B4-BE49-F238E27FC236}">
                  <a16:creationId xmlns:a16="http://schemas.microsoft.com/office/drawing/2014/main" id="{779268FB-AEC6-48EC-B1D7-69728E3F819E}"/>
                </a:ext>
              </a:extLst>
            </p:cNvPr>
            <p:cNvSpPr>
              <a:spLocks/>
            </p:cNvSpPr>
            <p:nvPr/>
          </p:nvSpPr>
          <p:spPr bwMode="auto">
            <a:xfrm>
              <a:off x="1128713" y="5183188"/>
              <a:ext cx="296863" cy="88900"/>
            </a:xfrm>
            <a:custGeom>
              <a:avLst/>
              <a:gdLst>
                <a:gd name="T0" fmla="*/ 0 w 369"/>
                <a:gd name="T1" fmla="*/ 27 h 112"/>
                <a:gd name="T2" fmla="*/ 98 w 369"/>
                <a:gd name="T3" fmla="*/ 110 h 112"/>
                <a:gd name="T4" fmla="*/ 369 w 369"/>
                <a:gd name="T5" fmla="*/ 44 h 112"/>
                <a:gd name="T6" fmla="*/ 320 w 369"/>
                <a:gd name="T7" fmla="*/ 0 h 112"/>
                <a:gd name="T8" fmla="*/ 127 w 369"/>
                <a:gd name="T9" fmla="*/ 13 h 112"/>
                <a:gd name="T10" fmla="*/ 0 w 369"/>
                <a:gd name="T11" fmla="*/ 27 h 112"/>
              </a:gdLst>
              <a:ahLst/>
              <a:cxnLst>
                <a:cxn ang="0">
                  <a:pos x="T0" y="T1"/>
                </a:cxn>
                <a:cxn ang="0">
                  <a:pos x="T2" y="T3"/>
                </a:cxn>
                <a:cxn ang="0">
                  <a:pos x="T4" y="T5"/>
                </a:cxn>
                <a:cxn ang="0">
                  <a:pos x="T6" y="T7"/>
                </a:cxn>
                <a:cxn ang="0">
                  <a:pos x="T8" y="T9"/>
                </a:cxn>
                <a:cxn ang="0">
                  <a:pos x="T10" y="T11"/>
                </a:cxn>
              </a:cxnLst>
              <a:rect l="0" t="0" r="r" b="b"/>
              <a:pathLst>
                <a:path w="369" h="112">
                  <a:moveTo>
                    <a:pt x="0" y="27"/>
                  </a:moveTo>
                  <a:cubicBezTo>
                    <a:pt x="8" y="76"/>
                    <a:pt x="41" y="112"/>
                    <a:pt x="98" y="110"/>
                  </a:cubicBezTo>
                  <a:cubicBezTo>
                    <a:pt x="369" y="44"/>
                    <a:pt x="369" y="44"/>
                    <a:pt x="369" y="44"/>
                  </a:cubicBezTo>
                  <a:cubicBezTo>
                    <a:pt x="320" y="0"/>
                    <a:pt x="320" y="0"/>
                    <a:pt x="320" y="0"/>
                  </a:cubicBezTo>
                  <a:cubicBezTo>
                    <a:pt x="127" y="13"/>
                    <a:pt x="127" y="13"/>
                    <a:pt x="127" y="13"/>
                  </a:cubicBezTo>
                  <a:lnTo>
                    <a:pt x="0" y="27"/>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7" name="Freeform 140">
              <a:extLst>
                <a:ext uri="{FF2B5EF4-FFF2-40B4-BE49-F238E27FC236}">
                  <a16:creationId xmlns:a16="http://schemas.microsoft.com/office/drawing/2014/main" id="{791DCAE4-BD1F-4FBA-B7FF-66FE9694F5D1}"/>
                </a:ext>
              </a:extLst>
            </p:cNvPr>
            <p:cNvSpPr>
              <a:spLocks/>
            </p:cNvSpPr>
            <p:nvPr/>
          </p:nvSpPr>
          <p:spPr bwMode="auto">
            <a:xfrm>
              <a:off x="1374775" y="5180013"/>
              <a:ext cx="109538" cy="55562"/>
            </a:xfrm>
            <a:custGeom>
              <a:avLst/>
              <a:gdLst>
                <a:gd name="T0" fmla="*/ 14 w 137"/>
                <a:gd name="T1" fmla="*/ 3 h 68"/>
                <a:gd name="T2" fmla="*/ 65 w 137"/>
                <a:gd name="T3" fmla="*/ 0 h 68"/>
                <a:gd name="T4" fmla="*/ 93 w 137"/>
                <a:gd name="T5" fmla="*/ 9 h 68"/>
                <a:gd name="T6" fmla="*/ 126 w 137"/>
                <a:gd name="T7" fmla="*/ 34 h 68"/>
                <a:gd name="T8" fmla="*/ 124 w 137"/>
                <a:gd name="T9" fmla="*/ 68 h 68"/>
                <a:gd name="T10" fmla="*/ 124 w 137"/>
                <a:gd name="T11" fmla="*/ 68 h 68"/>
                <a:gd name="T12" fmla="*/ 60 w 137"/>
                <a:gd name="T13" fmla="*/ 68 h 68"/>
                <a:gd name="T14" fmla="*/ 20 w 137"/>
                <a:gd name="T15" fmla="*/ 52 h 68"/>
                <a:gd name="T16" fmla="*/ 0 w 137"/>
                <a:gd name="T17" fmla="*/ 35 h 68"/>
                <a:gd name="T18" fmla="*/ 14 w 137"/>
                <a:gd name="T1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8">
                  <a:moveTo>
                    <a:pt x="14" y="3"/>
                  </a:moveTo>
                  <a:cubicBezTo>
                    <a:pt x="65" y="0"/>
                    <a:pt x="65" y="0"/>
                    <a:pt x="65" y="0"/>
                  </a:cubicBezTo>
                  <a:cubicBezTo>
                    <a:pt x="75" y="0"/>
                    <a:pt x="85" y="3"/>
                    <a:pt x="93" y="9"/>
                  </a:cubicBezTo>
                  <a:cubicBezTo>
                    <a:pt x="126" y="34"/>
                    <a:pt x="126" y="34"/>
                    <a:pt x="126" y="34"/>
                  </a:cubicBezTo>
                  <a:cubicBezTo>
                    <a:pt x="137" y="43"/>
                    <a:pt x="136" y="61"/>
                    <a:pt x="124" y="68"/>
                  </a:cubicBezTo>
                  <a:cubicBezTo>
                    <a:pt x="124" y="68"/>
                    <a:pt x="124" y="68"/>
                    <a:pt x="124" y="68"/>
                  </a:cubicBezTo>
                  <a:cubicBezTo>
                    <a:pt x="60" y="68"/>
                    <a:pt x="60" y="68"/>
                    <a:pt x="60" y="68"/>
                  </a:cubicBezTo>
                  <a:cubicBezTo>
                    <a:pt x="46" y="68"/>
                    <a:pt x="31" y="62"/>
                    <a:pt x="20" y="52"/>
                  </a:cubicBezTo>
                  <a:cubicBezTo>
                    <a:pt x="0" y="35"/>
                    <a:pt x="0" y="35"/>
                    <a:pt x="0" y="35"/>
                  </a:cubicBezTo>
                  <a:lnTo>
                    <a:pt x="14" y="3"/>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8" name="Shape3_20230324_133531">
              <a:extLst>
                <a:ext uri="{FF2B5EF4-FFF2-40B4-BE49-F238E27FC236}">
                  <a16:creationId xmlns:a16="http://schemas.microsoft.com/office/drawing/2014/main" id="{B962BE55-1B13-495A-AD64-98B2B5DD786E}"/>
                </a:ext>
              </a:extLst>
            </p:cNvPr>
            <p:cNvSpPr>
              <a:spLocks/>
            </p:cNvSpPr>
            <p:nvPr/>
          </p:nvSpPr>
          <p:spPr bwMode="auto">
            <a:xfrm>
              <a:off x="995363" y="4937125"/>
              <a:ext cx="365125" cy="349250"/>
            </a:xfrm>
            <a:custGeom>
              <a:avLst/>
              <a:gdLst>
                <a:gd name="T0" fmla="*/ 454 w 454"/>
                <a:gd name="T1" fmla="*/ 299 h 433"/>
                <a:gd name="T2" fmla="*/ 454 w 454"/>
                <a:gd name="T3" fmla="*/ 370 h 433"/>
                <a:gd name="T4" fmla="*/ 264 w 454"/>
                <a:gd name="T5" fmla="*/ 431 h 433"/>
                <a:gd name="T6" fmla="*/ 171 w 454"/>
                <a:gd name="T7" fmla="*/ 390 h 433"/>
                <a:gd name="T8" fmla="*/ 78 w 454"/>
                <a:gd name="T9" fmla="*/ 92 h 433"/>
                <a:gd name="T10" fmla="*/ 106 w 454"/>
                <a:gd name="T11" fmla="*/ 15 h 433"/>
                <a:gd name="T12" fmla="*/ 287 w 454"/>
                <a:gd name="T13" fmla="*/ 299 h 433"/>
                <a:gd name="T14" fmla="*/ 454 w 454"/>
                <a:gd name="T15" fmla="*/ 299 h 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433">
                  <a:moveTo>
                    <a:pt x="454" y="299"/>
                  </a:moveTo>
                  <a:cubicBezTo>
                    <a:pt x="454" y="370"/>
                    <a:pt x="454" y="370"/>
                    <a:pt x="454" y="370"/>
                  </a:cubicBezTo>
                  <a:cubicBezTo>
                    <a:pt x="454" y="370"/>
                    <a:pt x="287" y="429"/>
                    <a:pt x="264" y="431"/>
                  </a:cubicBezTo>
                  <a:cubicBezTo>
                    <a:pt x="242" y="433"/>
                    <a:pt x="198" y="424"/>
                    <a:pt x="171" y="390"/>
                  </a:cubicBezTo>
                  <a:cubicBezTo>
                    <a:pt x="143" y="355"/>
                    <a:pt x="78" y="92"/>
                    <a:pt x="78" y="92"/>
                  </a:cubicBezTo>
                  <a:cubicBezTo>
                    <a:pt x="78" y="92"/>
                    <a:pt x="0" y="37"/>
                    <a:pt x="106" y="15"/>
                  </a:cubicBezTo>
                  <a:cubicBezTo>
                    <a:pt x="180" y="0"/>
                    <a:pt x="287" y="299"/>
                    <a:pt x="287" y="299"/>
                  </a:cubicBezTo>
                  <a:lnTo>
                    <a:pt x="454" y="29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79" name="Freeform 142">
              <a:extLst>
                <a:ext uri="{FF2B5EF4-FFF2-40B4-BE49-F238E27FC236}">
                  <a16:creationId xmlns:a16="http://schemas.microsoft.com/office/drawing/2014/main" id="{8AD312B2-B937-4DB2-83E9-E53F4BC8C1FE}"/>
                </a:ext>
              </a:extLst>
            </p:cNvPr>
            <p:cNvSpPr>
              <a:spLocks/>
            </p:cNvSpPr>
            <p:nvPr/>
          </p:nvSpPr>
          <p:spPr bwMode="auto">
            <a:xfrm>
              <a:off x="1055688" y="5062538"/>
              <a:ext cx="69850" cy="179387"/>
            </a:xfrm>
            <a:custGeom>
              <a:avLst/>
              <a:gdLst>
                <a:gd name="T0" fmla="*/ 0 w 44"/>
                <a:gd name="T1" fmla="*/ 0 h 113"/>
                <a:gd name="T2" fmla="*/ 6 w 44"/>
                <a:gd name="T3" fmla="*/ 8 h 113"/>
                <a:gd name="T4" fmla="*/ 44 w 44"/>
                <a:gd name="T5" fmla="*/ 113 h 113"/>
              </a:gdLst>
              <a:ahLst/>
              <a:cxnLst>
                <a:cxn ang="0">
                  <a:pos x="T0" y="T1"/>
                </a:cxn>
                <a:cxn ang="0">
                  <a:pos x="T2" y="T3"/>
                </a:cxn>
                <a:cxn ang="0">
                  <a:pos x="T4" y="T5"/>
                </a:cxn>
              </a:cxnLst>
              <a:rect l="0" t="0" r="r" b="b"/>
              <a:pathLst>
                <a:path w="44" h="113">
                  <a:moveTo>
                    <a:pt x="0" y="0"/>
                  </a:moveTo>
                  <a:lnTo>
                    <a:pt x="6" y="8"/>
                  </a:lnTo>
                  <a:lnTo>
                    <a:pt x="44" y="113"/>
                  </a:lnTo>
                </a:path>
              </a:pathLst>
            </a:custGeom>
            <a:noFill/>
            <a:ln w="6350" cap="rnd">
              <a:solidFill>
                <a:srgbClr val="7B81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0" name="Shape6_20230324_133435">
              <a:extLst>
                <a:ext uri="{FF2B5EF4-FFF2-40B4-BE49-F238E27FC236}">
                  <a16:creationId xmlns:a16="http://schemas.microsoft.com/office/drawing/2014/main" id="{5E7BF7AB-B766-49DA-87E2-730EF401B445}"/>
                </a:ext>
              </a:extLst>
            </p:cNvPr>
            <p:cNvSpPr>
              <a:spLocks/>
            </p:cNvSpPr>
            <p:nvPr/>
          </p:nvSpPr>
          <p:spPr bwMode="auto">
            <a:xfrm>
              <a:off x="925513" y="5586413"/>
              <a:ext cx="31750" cy="511175"/>
            </a:xfrm>
            <a:custGeom>
              <a:avLst/>
              <a:gdLst>
                <a:gd name="T0" fmla="*/ 23 w 39"/>
                <a:gd name="T1" fmla="*/ 634 h 634"/>
                <a:gd name="T2" fmla="*/ 23 w 39"/>
                <a:gd name="T3" fmla="*/ 634 h 634"/>
                <a:gd name="T4" fmla="*/ 39 w 39"/>
                <a:gd name="T5" fmla="*/ 623 h 634"/>
                <a:gd name="T6" fmla="*/ 32 w 39"/>
                <a:gd name="T7" fmla="*/ 11 h 634"/>
                <a:gd name="T8" fmla="*/ 16 w 39"/>
                <a:gd name="T9" fmla="*/ 0 h 634"/>
                <a:gd name="T10" fmla="*/ 16 w 39"/>
                <a:gd name="T11" fmla="*/ 0 h 634"/>
                <a:gd name="T12" fmla="*/ 0 w 39"/>
                <a:gd name="T13" fmla="*/ 11 h 634"/>
                <a:gd name="T14" fmla="*/ 7 w 39"/>
                <a:gd name="T15" fmla="*/ 623 h 634"/>
                <a:gd name="T16" fmla="*/ 23 w 39"/>
                <a:gd name="T17"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34">
                  <a:moveTo>
                    <a:pt x="23" y="634"/>
                  </a:moveTo>
                  <a:cubicBezTo>
                    <a:pt x="23" y="634"/>
                    <a:pt x="23" y="634"/>
                    <a:pt x="23" y="634"/>
                  </a:cubicBezTo>
                  <a:cubicBezTo>
                    <a:pt x="32" y="634"/>
                    <a:pt x="39" y="629"/>
                    <a:pt x="39" y="623"/>
                  </a:cubicBezTo>
                  <a:cubicBezTo>
                    <a:pt x="32" y="11"/>
                    <a:pt x="32" y="11"/>
                    <a:pt x="32" y="11"/>
                  </a:cubicBezTo>
                  <a:cubicBezTo>
                    <a:pt x="32" y="5"/>
                    <a:pt x="25" y="0"/>
                    <a:pt x="16" y="0"/>
                  </a:cubicBezTo>
                  <a:cubicBezTo>
                    <a:pt x="16" y="0"/>
                    <a:pt x="16" y="0"/>
                    <a:pt x="16" y="0"/>
                  </a:cubicBezTo>
                  <a:cubicBezTo>
                    <a:pt x="7" y="0"/>
                    <a:pt x="0" y="5"/>
                    <a:pt x="0" y="11"/>
                  </a:cubicBezTo>
                  <a:cubicBezTo>
                    <a:pt x="7" y="623"/>
                    <a:pt x="7" y="623"/>
                    <a:pt x="7" y="623"/>
                  </a:cubicBezTo>
                  <a:cubicBezTo>
                    <a:pt x="7" y="629"/>
                    <a:pt x="14" y="634"/>
                    <a:pt x="23" y="634"/>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1" name="Shape7_20230324_133435">
              <a:extLst>
                <a:ext uri="{FF2B5EF4-FFF2-40B4-BE49-F238E27FC236}">
                  <a16:creationId xmlns:a16="http://schemas.microsoft.com/office/drawing/2014/main" id="{97F91E94-4155-4655-9D01-E653B98C70AC}"/>
                </a:ext>
              </a:extLst>
            </p:cNvPr>
            <p:cNvSpPr>
              <a:spLocks/>
            </p:cNvSpPr>
            <p:nvPr/>
          </p:nvSpPr>
          <p:spPr bwMode="auto">
            <a:xfrm>
              <a:off x="1068388" y="5616575"/>
              <a:ext cx="71438" cy="468312"/>
            </a:xfrm>
            <a:custGeom>
              <a:avLst/>
              <a:gdLst>
                <a:gd name="T0" fmla="*/ 73 w 90"/>
                <a:gd name="T1" fmla="*/ 582 h 582"/>
                <a:gd name="T2" fmla="*/ 75 w 90"/>
                <a:gd name="T3" fmla="*/ 582 h 582"/>
                <a:gd name="T4" fmla="*/ 89 w 90"/>
                <a:gd name="T5" fmla="*/ 570 h 582"/>
                <a:gd name="T6" fmla="*/ 64 w 90"/>
                <a:gd name="T7" fmla="*/ 325 h 582"/>
                <a:gd name="T8" fmla="*/ 33 w 90"/>
                <a:gd name="T9" fmla="*/ 11 h 582"/>
                <a:gd name="T10" fmla="*/ 16 w 90"/>
                <a:gd name="T11" fmla="*/ 0 h 582"/>
                <a:gd name="T12" fmla="*/ 1 w 90"/>
                <a:gd name="T13" fmla="*/ 12 h 582"/>
                <a:gd name="T14" fmla="*/ 32 w 90"/>
                <a:gd name="T15" fmla="*/ 326 h 582"/>
                <a:gd name="T16" fmla="*/ 57 w 90"/>
                <a:gd name="T17" fmla="*/ 571 h 582"/>
                <a:gd name="T18" fmla="*/ 73 w 90"/>
                <a:gd name="T19"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582">
                  <a:moveTo>
                    <a:pt x="73" y="582"/>
                  </a:moveTo>
                  <a:cubicBezTo>
                    <a:pt x="74" y="582"/>
                    <a:pt x="74" y="582"/>
                    <a:pt x="75" y="582"/>
                  </a:cubicBezTo>
                  <a:cubicBezTo>
                    <a:pt x="83" y="581"/>
                    <a:pt x="90" y="576"/>
                    <a:pt x="89" y="570"/>
                  </a:cubicBezTo>
                  <a:cubicBezTo>
                    <a:pt x="64" y="325"/>
                    <a:pt x="64" y="325"/>
                    <a:pt x="64" y="325"/>
                  </a:cubicBezTo>
                  <a:cubicBezTo>
                    <a:pt x="33" y="11"/>
                    <a:pt x="33" y="11"/>
                    <a:pt x="33" y="11"/>
                  </a:cubicBezTo>
                  <a:cubicBezTo>
                    <a:pt x="32" y="5"/>
                    <a:pt x="25" y="0"/>
                    <a:pt x="16" y="0"/>
                  </a:cubicBezTo>
                  <a:cubicBezTo>
                    <a:pt x="7" y="1"/>
                    <a:pt x="0" y="6"/>
                    <a:pt x="1" y="12"/>
                  </a:cubicBezTo>
                  <a:cubicBezTo>
                    <a:pt x="32" y="326"/>
                    <a:pt x="32" y="326"/>
                    <a:pt x="32" y="326"/>
                  </a:cubicBezTo>
                  <a:cubicBezTo>
                    <a:pt x="57" y="571"/>
                    <a:pt x="57" y="571"/>
                    <a:pt x="57" y="571"/>
                  </a:cubicBezTo>
                  <a:cubicBezTo>
                    <a:pt x="58" y="577"/>
                    <a:pt x="65" y="582"/>
                    <a:pt x="73" y="582"/>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2" name="Shape8_20230324_133435">
              <a:extLst>
                <a:ext uri="{FF2B5EF4-FFF2-40B4-BE49-F238E27FC236}">
                  <a16:creationId xmlns:a16="http://schemas.microsoft.com/office/drawing/2014/main" id="{B12F7EAD-77FC-412A-A21D-E9C87959C193}"/>
                </a:ext>
              </a:extLst>
            </p:cNvPr>
            <p:cNvSpPr>
              <a:spLocks/>
            </p:cNvSpPr>
            <p:nvPr/>
          </p:nvSpPr>
          <p:spPr bwMode="auto">
            <a:xfrm>
              <a:off x="750888" y="5962650"/>
              <a:ext cx="361950" cy="28575"/>
            </a:xfrm>
            <a:custGeom>
              <a:avLst/>
              <a:gdLst>
                <a:gd name="T0" fmla="*/ 18 w 449"/>
                <a:gd name="T1" fmla="*/ 37 h 37"/>
                <a:gd name="T2" fmla="*/ 18 w 449"/>
                <a:gd name="T3" fmla="*/ 37 h 37"/>
                <a:gd name="T4" fmla="*/ 431 w 449"/>
                <a:gd name="T5" fmla="*/ 32 h 37"/>
                <a:gd name="T6" fmla="*/ 449 w 449"/>
                <a:gd name="T7" fmla="*/ 15 h 37"/>
                <a:gd name="T8" fmla="*/ 431 w 449"/>
                <a:gd name="T9" fmla="*/ 0 h 37"/>
                <a:gd name="T10" fmla="*/ 431 w 449"/>
                <a:gd name="T11" fmla="*/ 0 h 37"/>
                <a:gd name="T12" fmla="*/ 18 w 449"/>
                <a:gd name="T13" fmla="*/ 5 h 37"/>
                <a:gd name="T14" fmla="*/ 0 w 449"/>
                <a:gd name="T15" fmla="*/ 21 h 37"/>
                <a:gd name="T16" fmla="*/ 18 w 449"/>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37">
                  <a:moveTo>
                    <a:pt x="18" y="37"/>
                  </a:moveTo>
                  <a:cubicBezTo>
                    <a:pt x="18" y="37"/>
                    <a:pt x="18" y="37"/>
                    <a:pt x="18" y="37"/>
                  </a:cubicBezTo>
                  <a:cubicBezTo>
                    <a:pt x="431" y="32"/>
                    <a:pt x="431" y="32"/>
                    <a:pt x="431" y="32"/>
                  </a:cubicBezTo>
                  <a:cubicBezTo>
                    <a:pt x="441" y="31"/>
                    <a:pt x="449" y="24"/>
                    <a:pt x="449" y="15"/>
                  </a:cubicBezTo>
                  <a:cubicBezTo>
                    <a:pt x="449" y="7"/>
                    <a:pt x="441" y="0"/>
                    <a:pt x="431" y="0"/>
                  </a:cubicBezTo>
                  <a:cubicBezTo>
                    <a:pt x="431" y="0"/>
                    <a:pt x="431" y="0"/>
                    <a:pt x="431" y="0"/>
                  </a:cubicBezTo>
                  <a:cubicBezTo>
                    <a:pt x="18" y="5"/>
                    <a:pt x="18" y="5"/>
                    <a:pt x="18" y="5"/>
                  </a:cubicBezTo>
                  <a:cubicBezTo>
                    <a:pt x="8" y="5"/>
                    <a:pt x="0" y="12"/>
                    <a:pt x="0" y="21"/>
                  </a:cubicBezTo>
                  <a:cubicBezTo>
                    <a:pt x="0" y="30"/>
                    <a:pt x="8" y="37"/>
                    <a:pt x="18" y="37"/>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3" name="Shape9_20230324_133435">
              <a:extLst>
                <a:ext uri="{FF2B5EF4-FFF2-40B4-BE49-F238E27FC236}">
                  <a16:creationId xmlns:a16="http://schemas.microsoft.com/office/drawing/2014/main" id="{1AA86226-A136-4303-B823-732D3B9AD831}"/>
                </a:ext>
              </a:extLst>
            </p:cNvPr>
            <p:cNvSpPr>
              <a:spLocks/>
            </p:cNvSpPr>
            <p:nvPr/>
          </p:nvSpPr>
          <p:spPr bwMode="auto">
            <a:xfrm>
              <a:off x="741363" y="5603875"/>
              <a:ext cx="68263" cy="482600"/>
            </a:xfrm>
            <a:custGeom>
              <a:avLst/>
              <a:gdLst>
                <a:gd name="T0" fmla="*/ 16 w 85"/>
                <a:gd name="T1" fmla="*/ 599 h 599"/>
                <a:gd name="T2" fmla="*/ 32 w 85"/>
                <a:gd name="T3" fmla="*/ 589 h 599"/>
                <a:gd name="T4" fmla="*/ 84 w 85"/>
                <a:gd name="T5" fmla="*/ 12 h 599"/>
                <a:gd name="T6" fmla="*/ 69 w 85"/>
                <a:gd name="T7" fmla="*/ 0 h 599"/>
                <a:gd name="T8" fmla="*/ 52 w 85"/>
                <a:gd name="T9" fmla="*/ 10 h 599"/>
                <a:gd name="T10" fmla="*/ 0 w 85"/>
                <a:gd name="T11" fmla="*/ 588 h 599"/>
                <a:gd name="T12" fmla="*/ 15 w 85"/>
                <a:gd name="T13" fmla="*/ 599 h 599"/>
                <a:gd name="T14" fmla="*/ 16 w 85"/>
                <a:gd name="T15" fmla="*/ 599 h 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99">
                  <a:moveTo>
                    <a:pt x="16" y="599"/>
                  </a:moveTo>
                  <a:cubicBezTo>
                    <a:pt x="25" y="599"/>
                    <a:pt x="32" y="595"/>
                    <a:pt x="32" y="589"/>
                  </a:cubicBezTo>
                  <a:cubicBezTo>
                    <a:pt x="84" y="12"/>
                    <a:pt x="84" y="12"/>
                    <a:pt x="84" y="12"/>
                  </a:cubicBezTo>
                  <a:cubicBezTo>
                    <a:pt x="85" y="6"/>
                    <a:pt x="78" y="1"/>
                    <a:pt x="69" y="0"/>
                  </a:cubicBezTo>
                  <a:cubicBezTo>
                    <a:pt x="60" y="0"/>
                    <a:pt x="53" y="4"/>
                    <a:pt x="52" y="10"/>
                  </a:cubicBezTo>
                  <a:cubicBezTo>
                    <a:pt x="0" y="588"/>
                    <a:pt x="0" y="588"/>
                    <a:pt x="0" y="588"/>
                  </a:cubicBezTo>
                  <a:cubicBezTo>
                    <a:pt x="0" y="593"/>
                    <a:pt x="6" y="599"/>
                    <a:pt x="15" y="599"/>
                  </a:cubicBezTo>
                  <a:cubicBezTo>
                    <a:pt x="16" y="599"/>
                    <a:pt x="16" y="599"/>
                    <a:pt x="16" y="599"/>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4" name="Shape0_20230324_133435">
              <a:extLst>
                <a:ext uri="{FF2B5EF4-FFF2-40B4-BE49-F238E27FC236}">
                  <a16:creationId xmlns:a16="http://schemas.microsoft.com/office/drawing/2014/main" id="{0A7D75DF-D626-4AE3-877B-CD1D75DBC895}"/>
                </a:ext>
              </a:extLst>
            </p:cNvPr>
            <p:cNvSpPr>
              <a:spLocks/>
            </p:cNvSpPr>
            <p:nvPr/>
          </p:nvSpPr>
          <p:spPr bwMode="auto">
            <a:xfrm>
              <a:off x="723900" y="5556250"/>
              <a:ext cx="415925" cy="107950"/>
            </a:xfrm>
            <a:custGeom>
              <a:avLst/>
              <a:gdLst>
                <a:gd name="T0" fmla="*/ 0 w 515"/>
                <a:gd name="T1" fmla="*/ 71 h 134"/>
                <a:gd name="T2" fmla="*/ 0 w 515"/>
                <a:gd name="T3" fmla="*/ 62 h 134"/>
                <a:gd name="T4" fmla="*/ 63 w 515"/>
                <a:gd name="T5" fmla="*/ 0 h 134"/>
                <a:gd name="T6" fmla="*/ 452 w 515"/>
                <a:gd name="T7" fmla="*/ 0 h 134"/>
                <a:gd name="T8" fmla="*/ 515 w 515"/>
                <a:gd name="T9" fmla="*/ 62 h 134"/>
                <a:gd name="T10" fmla="*/ 515 w 515"/>
                <a:gd name="T11" fmla="*/ 71 h 134"/>
                <a:gd name="T12" fmla="*/ 452 w 515"/>
                <a:gd name="T13" fmla="*/ 134 h 134"/>
                <a:gd name="T14" fmla="*/ 63 w 515"/>
                <a:gd name="T15" fmla="*/ 134 h 134"/>
                <a:gd name="T16" fmla="*/ 0 w 515"/>
                <a:gd name="T17" fmla="*/ 7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134">
                  <a:moveTo>
                    <a:pt x="0" y="71"/>
                  </a:moveTo>
                  <a:cubicBezTo>
                    <a:pt x="0" y="62"/>
                    <a:pt x="0" y="62"/>
                    <a:pt x="0" y="62"/>
                  </a:cubicBezTo>
                  <a:cubicBezTo>
                    <a:pt x="0" y="28"/>
                    <a:pt x="28" y="0"/>
                    <a:pt x="63" y="0"/>
                  </a:cubicBezTo>
                  <a:cubicBezTo>
                    <a:pt x="452" y="0"/>
                    <a:pt x="452" y="0"/>
                    <a:pt x="452" y="0"/>
                  </a:cubicBezTo>
                  <a:cubicBezTo>
                    <a:pt x="487" y="0"/>
                    <a:pt x="515" y="28"/>
                    <a:pt x="515" y="62"/>
                  </a:cubicBezTo>
                  <a:cubicBezTo>
                    <a:pt x="515" y="71"/>
                    <a:pt x="515" y="71"/>
                    <a:pt x="515" y="71"/>
                  </a:cubicBezTo>
                  <a:cubicBezTo>
                    <a:pt x="515" y="106"/>
                    <a:pt x="487" y="134"/>
                    <a:pt x="452" y="134"/>
                  </a:cubicBezTo>
                  <a:cubicBezTo>
                    <a:pt x="63" y="134"/>
                    <a:pt x="63" y="134"/>
                    <a:pt x="63" y="134"/>
                  </a:cubicBezTo>
                  <a:cubicBezTo>
                    <a:pt x="28" y="134"/>
                    <a:pt x="0" y="106"/>
                    <a:pt x="0" y="71"/>
                  </a:cubicBezTo>
                  <a:close/>
                </a:path>
              </a:pathLst>
            </a:custGeom>
            <a:solidFill>
              <a:schemeClr val="tx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5" name="Line 148">
              <a:extLst>
                <a:ext uri="{FF2B5EF4-FFF2-40B4-BE49-F238E27FC236}">
                  <a16:creationId xmlns:a16="http://schemas.microsoft.com/office/drawing/2014/main" id="{9E12BEC7-D22C-4FF1-96AF-F761492DBF56}"/>
                </a:ext>
              </a:extLst>
            </p:cNvPr>
            <p:cNvSpPr>
              <a:spLocks noChangeShapeType="1"/>
            </p:cNvSpPr>
            <p:nvPr/>
          </p:nvSpPr>
          <p:spPr bwMode="auto">
            <a:xfrm flipH="1" flipV="1">
              <a:off x="1162050" y="5573713"/>
              <a:ext cx="115888" cy="14287"/>
            </a:xfrm>
            <a:prstGeom prst="line">
              <a:avLst/>
            </a:prstGeom>
            <a:noFill/>
            <a:ln w="6350" cap="rnd">
              <a:solidFill>
                <a:srgbClr val="3B428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6" name="Freeform 149">
              <a:extLst>
                <a:ext uri="{FF2B5EF4-FFF2-40B4-BE49-F238E27FC236}">
                  <a16:creationId xmlns:a16="http://schemas.microsoft.com/office/drawing/2014/main" id="{79ACC880-534C-4E0C-83A7-43EEE7C54444}"/>
                </a:ext>
              </a:extLst>
            </p:cNvPr>
            <p:cNvSpPr>
              <a:spLocks/>
            </p:cNvSpPr>
            <p:nvPr/>
          </p:nvSpPr>
          <p:spPr bwMode="auto">
            <a:xfrm>
              <a:off x="1041400" y="4878388"/>
              <a:ext cx="11113" cy="12700"/>
            </a:xfrm>
            <a:custGeom>
              <a:avLst/>
              <a:gdLst>
                <a:gd name="T0" fmla="*/ 14 w 14"/>
                <a:gd name="T1" fmla="*/ 2 h 16"/>
                <a:gd name="T2" fmla="*/ 2 w 14"/>
                <a:gd name="T3" fmla="*/ 0 h 16"/>
                <a:gd name="T4" fmla="*/ 10 w 14"/>
                <a:gd name="T5" fmla="*/ 16 h 16"/>
                <a:gd name="T6" fmla="*/ 14 w 14"/>
                <a:gd name="T7" fmla="*/ 2 h 16"/>
              </a:gdLst>
              <a:ahLst/>
              <a:cxnLst>
                <a:cxn ang="0">
                  <a:pos x="T0" y="T1"/>
                </a:cxn>
                <a:cxn ang="0">
                  <a:pos x="T2" y="T3"/>
                </a:cxn>
                <a:cxn ang="0">
                  <a:pos x="T4" y="T5"/>
                </a:cxn>
                <a:cxn ang="0">
                  <a:pos x="T6" y="T7"/>
                </a:cxn>
              </a:cxnLst>
              <a:rect l="0" t="0" r="r" b="b"/>
              <a:pathLst>
                <a:path w="14" h="16">
                  <a:moveTo>
                    <a:pt x="14" y="2"/>
                  </a:moveTo>
                  <a:cubicBezTo>
                    <a:pt x="2" y="0"/>
                    <a:pt x="2" y="0"/>
                    <a:pt x="2" y="0"/>
                  </a:cubicBezTo>
                  <a:cubicBezTo>
                    <a:pt x="2" y="0"/>
                    <a:pt x="0" y="16"/>
                    <a:pt x="10" y="16"/>
                  </a:cubicBezTo>
                  <a:cubicBezTo>
                    <a:pt x="14" y="16"/>
                    <a:pt x="14" y="2"/>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88" name="Oval 151">
              <a:extLst>
                <a:ext uri="{FF2B5EF4-FFF2-40B4-BE49-F238E27FC236}">
                  <a16:creationId xmlns:a16="http://schemas.microsoft.com/office/drawing/2014/main" id="{1E20AEEA-3D9A-4954-9BD4-4CE345813EE0}"/>
                </a:ext>
              </a:extLst>
            </p:cNvPr>
            <p:cNvSpPr>
              <a:spLocks noChangeArrowheads="1"/>
            </p:cNvSpPr>
            <p:nvPr/>
          </p:nvSpPr>
          <p:spPr bwMode="auto">
            <a:xfrm>
              <a:off x="915988" y="4316413"/>
              <a:ext cx="44450" cy="46037"/>
            </a:xfrm>
            <a:prstGeom prst="ellipse">
              <a:avLst/>
            </a:prstGeom>
            <a:noFill/>
            <a:ln w="6350" cap="rnd">
              <a:solidFill>
                <a:srgbClr val="2D4E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0" name="Freeform 153">
              <a:extLst>
                <a:ext uri="{FF2B5EF4-FFF2-40B4-BE49-F238E27FC236}">
                  <a16:creationId xmlns:a16="http://schemas.microsoft.com/office/drawing/2014/main" id="{7D2890F6-2177-470A-A1E3-D9190F9FDF28}"/>
                </a:ext>
              </a:extLst>
            </p:cNvPr>
            <p:cNvSpPr>
              <a:spLocks/>
            </p:cNvSpPr>
            <p:nvPr/>
          </p:nvSpPr>
          <p:spPr bwMode="auto">
            <a:xfrm>
              <a:off x="2330450" y="4803775"/>
              <a:ext cx="274638" cy="273050"/>
            </a:xfrm>
            <a:custGeom>
              <a:avLst/>
              <a:gdLst>
                <a:gd name="T0" fmla="*/ 295 w 340"/>
                <a:gd name="T1" fmla="*/ 214 h 339"/>
                <a:gd name="T2" fmla="*/ 293 w 340"/>
                <a:gd name="T3" fmla="*/ 185 h 339"/>
                <a:gd name="T4" fmla="*/ 175 w 340"/>
                <a:gd name="T5" fmla="*/ 79 h 339"/>
                <a:gd name="T6" fmla="*/ 88 w 340"/>
                <a:gd name="T7" fmla="*/ 2 h 339"/>
                <a:gd name="T8" fmla="*/ 5 w 340"/>
                <a:gd name="T9" fmla="*/ 39 h 339"/>
                <a:gd name="T10" fmla="*/ 31 w 340"/>
                <a:gd name="T11" fmla="*/ 98 h 339"/>
                <a:gd name="T12" fmla="*/ 84 w 340"/>
                <a:gd name="T13" fmla="*/ 162 h 339"/>
                <a:gd name="T14" fmla="*/ 150 w 340"/>
                <a:gd name="T15" fmla="*/ 301 h 339"/>
                <a:gd name="T16" fmla="*/ 340 w 340"/>
                <a:gd name="T17" fmla="*/ 228 h 339"/>
                <a:gd name="T18" fmla="*/ 295 w 340"/>
                <a:gd name="T19" fmla="*/ 21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39">
                  <a:moveTo>
                    <a:pt x="295" y="214"/>
                  </a:moveTo>
                  <a:cubicBezTo>
                    <a:pt x="290" y="205"/>
                    <a:pt x="290" y="194"/>
                    <a:pt x="293" y="185"/>
                  </a:cubicBezTo>
                  <a:cubicBezTo>
                    <a:pt x="321" y="107"/>
                    <a:pt x="210" y="91"/>
                    <a:pt x="175" y="79"/>
                  </a:cubicBezTo>
                  <a:cubicBezTo>
                    <a:pt x="139" y="66"/>
                    <a:pt x="158" y="4"/>
                    <a:pt x="88" y="2"/>
                  </a:cubicBezTo>
                  <a:cubicBezTo>
                    <a:pt x="19" y="0"/>
                    <a:pt x="8" y="39"/>
                    <a:pt x="5" y="39"/>
                  </a:cubicBezTo>
                  <a:cubicBezTo>
                    <a:pt x="0" y="39"/>
                    <a:pt x="31" y="98"/>
                    <a:pt x="31" y="98"/>
                  </a:cubicBezTo>
                  <a:cubicBezTo>
                    <a:pt x="31" y="98"/>
                    <a:pt x="66" y="99"/>
                    <a:pt x="84" y="162"/>
                  </a:cubicBezTo>
                  <a:cubicBezTo>
                    <a:pt x="103" y="225"/>
                    <a:pt x="96" y="263"/>
                    <a:pt x="150" y="301"/>
                  </a:cubicBezTo>
                  <a:cubicBezTo>
                    <a:pt x="204" y="339"/>
                    <a:pt x="340" y="228"/>
                    <a:pt x="340" y="228"/>
                  </a:cubicBezTo>
                  <a:cubicBezTo>
                    <a:pt x="314" y="236"/>
                    <a:pt x="301" y="225"/>
                    <a:pt x="295" y="214"/>
                  </a:cubicBezTo>
                  <a:close/>
                </a:path>
              </a:pathLst>
            </a:custGeom>
            <a:solidFill>
              <a:srgbClr val="5C3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1" name="Shape0_20230324_133500">
              <a:extLst>
                <a:ext uri="{FF2B5EF4-FFF2-40B4-BE49-F238E27FC236}">
                  <a16:creationId xmlns:a16="http://schemas.microsoft.com/office/drawing/2014/main" id="{3A44CD28-0F0E-49E0-B693-AB57164F603A}"/>
                </a:ext>
              </a:extLst>
            </p:cNvPr>
            <p:cNvSpPr>
              <a:spLocks/>
            </p:cNvSpPr>
            <p:nvPr/>
          </p:nvSpPr>
          <p:spPr bwMode="auto">
            <a:xfrm>
              <a:off x="2271713" y="4956175"/>
              <a:ext cx="317500" cy="484187"/>
            </a:xfrm>
            <a:custGeom>
              <a:avLst/>
              <a:gdLst>
                <a:gd name="T0" fmla="*/ 96 w 394"/>
                <a:gd name="T1" fmla="*/ 9 h 602"/>
                <a:gd name="T2" fmla="*/ 141 w 394"/>
                <a:gd name="T3" fmla="*/ 5 h 602"/>
                <a:gd name="T4" fmla="*/ 290 w 394"/>
                <a:gd name="T5" fmla="*/ 157 h 602"/>
                <a:gd name="T6" fmla="*/ 383 w 394"/>
                <a:gd name="T7" fmla="*/ 507 h 602"/>
                <a:gd name="T8" fmla="*/ 252 w 394"/>
                <a:gd name="T9" fmla="*/ 533 h 602"/>
                <a:gd name="T10" fmla="*/ 17 w 394"/>
                <a:gd name="T11" fmla="*/ 569 h 602"/>
                <a:gd name="T12" fmla="*/ 35 w 394"/>
                <a:gd name="T13" fmla="*/ 501 h 602"/>
                <a:gd name="T14" fmla="*/ 21 w 394"/>
                <a:gd name="T15" fmla="*/ 289 h 602"/>
                <a:gd name="T16" fmla="*/ 51 w 394"/>
                <a:gd name="T17" fmla="*/ 63 h 602"/>
                <a:gd name="T18" fmla="*/ 96 w 394"/>
                <a:gd name="T19" fmla="*/ 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02">
                  <a:moveTo>
                    <a:pt x="96" y="9"/>
                  </a:moveTo>
                  <a:cubicBezTo>
                    <a:pt x="110" y="1"/>
                    <a:pt x="126" y="0"/>
                    <a:pt x="141" y="5"/>
                  </a:cubicBezTo>
                  <a:cubicBezTo>
                    <a:pt x="177" y="18"/>
                    <a:pt x="233" y="53"/>
                    <a:pt x="290" y="157"/>
                  </a:cubicBezTo>
                  <a:cubicBezTo>
                    <a:pt x="370" y="304"/>
                    <a:pt x="372" y="490"/>
                    <a:pt x="383" y="507"/>
                  </a:cubicBezTo>
                  <a:cubicBezTo>
                    <a:pt x="394" y="524"/>
                    <a:pt x="282" y="526"/>
                    <a:pt x="252" y="533"/>
                  </a:cubicBezTo>
                  <a:cubicBezTo>
                    <a:pt x="80" y="577"/>
                    <a:pt x="54" y="602"/>
                    <a:pt x="17" y="569"/>
                  </a:cubicBezTo>
                  <a:cubicBezTo>
                    <a:pt x="6" y="559"/>
                    <a:pt x="17" y="525"/>
                    <a:pt x="35" y="501"/>
                  </a:cubicBezTo>
                  <a:cubicBezTo>
                    <a:pt x="53" y="477"/>
                    <a:pt x="50" y="359"/>
                    <a:pt x="21" y="289"/>
                  </a:cubicBezTo>
                  <a:cubicBezTo>
                    <a:pt x="0" y="239"/>
                    <a:pt x="2" y="223"/>
                    <a:pt x="51" y="63"/>
                  </a:cubicBezTo>
                  <a:cubicBezTo>
                    <a:pt x="59" y="37"/>
                    <a:pt x="68" y="26"/>
                    <a:pt x="96" y="9"/>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2" name="Freeform 155">
              <a:extLst>
                <a:ext uri="{FF2B5EF4-FFF2-40B4-BE49-F238E27FC236}">
                  <a16:creationId xmlns:a16="http://schemas.microsoft.com/office/drawing/2014/main" id="{A3DAEE20-0658-4194-826C-2943FE58F81E}"/>
                </a:ext>
              </a:extLst>
            </p:cNvPr>
            <p:cNvSpPr>
              <a:spLocks/>
            </p:cNvSpPr>
            <p:nvPr/>
          </p:nvSpPr>
          <p:spPr bwMode="auto">
            <a:xfrm>
              <a:off x="2306638" y="4921250"/>
              <a:ext cx="71438" cy="71437"/>
            </a:xfrm>
            <a:custGeom>
              <a:avLst/>
              <a:gdLst>
                <a:gd name="T0" fmla="*/ 80 w 88"/>
                <a:gd name="T1" fmla="*/ 38 h 89"/>
                <a:gd name="T2" fmla="*/ 55 w 88"/>
                <a:gd name="T3" fmla="*/ 0 h 89"/>
                <a:gd name="T4" fmla="*/ 0 w 88"/>
                <a:gd name="T5" fmla="*/ 31 h 89"/>
                <a:gd name="T6" fmla="*/ 21 w 88"/>
                <a:gd name="T7" fmla="*/ 78 h 89"/>
                <a:gd name="T8" fmla="*/ 42 w 88"/>
                <a:gd name="T9" fmla="*/ 86 h 89"/>
                <a:gd name="T10" fmla="*/ 80 w 88"/>
                <a:gd name="T11" fmla="*/ 38 h 89"/>
              </a:gdLst>
              <a:ahLst/>
              <a:cxnLst>
                <a:cxn ang="0">
                  <a:pos x="T0" y="T1"/>
                </a:cxn>
                <a:cxn ang="0">
                  <a:pos x="T2" y="T3"/>
                </a:cxn>
                <a:cxn ang="0">
                  <a:pos x="T4" y="T5"/>
                </a:cxn>
                <a:cxn ang="0">
                  <a:pos x="T6" y="T7"/>
                </a:cxn>
                <a:cxn ang="0">
                  <a:pos x="T8" y="T9"/>
                </a:cxn>
                <a:cxn ang="0">
                  <a:pos x="T10" y="T11"/>
                </a:cxn>
              </a:cxnLst>
              <a:rect l="0" t="0" r="r" b="b"/>
              <a:pathLst>
                <a:path w="88" h="89">
                  <a:moveTo>
                    <a:pt x="80" y="38"/>
                  </a:moveTo>
                  <a:cubicBezTo>
                    <a:pt x="55" y="0"/>
                    <a:pt x="55" y="0"/>
                    <a:pt x="55" y="0"/>
                  </a:cubicBezTo>
                  <a:cubicBezTo>
                    <a:pt x="0" y="31"/>
                    <a:pt x="0" y="31"/>
                    <a:pt x="0" y="31"/>
                  </a:cubicBezTo>
                  <a:cubicBezTo>
                    <a:pt x="21" y="78"/>
                    <a:pt x="21" y="78"/>
                    <a:pt x="21" y="78"/>
                  </a:cubicBezTo>
                  <a:cubicBezTo>
                    <a:pt x="25" y="86"/>
                    <a:pt x="34" y="89"/>
                    <a:pt x="42" y="86"/>
                  </a:cubicBezTo>
                  <a:cubicBezTo>
                    <a:pt x="42" y="86"/>
                    <a:pt x="88" y="58"/>
                    <a:pt x="80" y="38"/>
                  </a:cubicBez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3" name="Freeform 156">
              <a:extLst>
                <a:ext uri="{FF2B5EF4-FFF2-40B4-BE49-F238E27FC236}">
                  <a16:creationId xmlns:a16="http://schemas.microsoft.com/office/drawing/2014/main" id="{BD755BAF-1EC5-4448-94C2-5684E43C5EC6}"/>
                </a:ext>
              </a:extLst>
            </p:cNvPr>
            <p:cNvSpPr>
              <a:spLocks/>
            </p:cNvSpPr>
            <p:nvPr/>
          </p:nvSpPr>
          <p:spPr bwMode="auto">
            <a:xfrm>
              <a:off x="2311400" y="4938713"/>
              <a:ext cx="14288" cy="33337"/>
            </a:xfrm>
            <a:custGeom>
              <a:avLst/>
              <a:gdLst>
                <a:gd name="T0" fmla="*/ 0 w 18"/>
                <a:gd name="T1" fmla="*/ 20 h 40"/>
                <a:gd name="T2" fmla="*/ 18 w 18"/>
                <a:gd name="T3" fmla="*/ 0 h 40"/>
                <a:gd name="T4" fmla="*/ 9 w 18"/>
                <a:gd name="T5" fmla="*/ 40 h 40"/>
                <a:gd name="T6" fmla="*/ 0 w 18"/>
                <a:gd name="T7" fmla="*/ 20 h 40"/>
              </a:gdLst>
              <a:ahLst/>
              <a:cxnLst>
                <a:cxn ang="0">
                  <a:pos x="T0" y="T1"/>
                </a:cxn>
                <a:cxn ang="0">
                  <a:pos x="T2" y="T3"/>
                </a:cxn>
                <a:cxn ang="0">
                  <a:pos x="T4" y="T5"/>
                </a:cxn>
                <a:cxn ang="0">
                  <a:pos x="T6" y="T7"/>
                </a:cxn>
              </a:cxnLst>
              <a:rect l="0" t="0" r="r" b="b"/>
              <a:pathLst>
                <a:path w="18" h="40">
                  <a:moveTo>
                    <a:pt x="0" y="20"/>
                  </a:moveTo>
                  <a:cubicBezTo>
                    <a:pt x="18" y="0"/>
                    <a:pt x="18" y="0"/>
                    <a:pt x="18" y="0"/>
                  </a:cubicBezTo>
                  <a:cubicBezTo>
                    <a:pt x="18" y="0"/>
                    <a:pt x="18" y="32"/>
                    <a:pt x="9" y="40"/>
                  </a:cubicBezTo>
                  <a:lnTo>
                    <a:pt x="0" y="20"/>
                  </a:lnTo>
                  <a:close/>
                </a:path>
              </a:pathLst>
            </a:custGeom>
            <a:solidFill>
              <a:srgbClr val="9446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4" name="Shape1_20230324_133500">
              <a:extLst>
                <a:ext uri="{FF2B5EF4-FFF2-40B4-BE49-F238E27FC236}">
                  <a16:creationId xmlns:a16="http://schemas.microsoft.com/office/drawing/2014/main" id="{78DB3D0D-F576-4BFE-9EAE-F076104209F1}"/>
                </a:ext>
              </a:extLst>
            </p:cNvPr>
            <p:cNvSpPr>
              <a:spLocks/>
            </p:cNvSpPr>
            <p:nvPr/>
          </p:nvSpPr>
          <p:spPr bwMode="auto">
            <a:xfrm>
              <a:off x="2251075" y="4997450"/>
              <a:ext cx="238125" cy="223837"/>
            </a:xfrm>
            <a:custGeom>
              <a:avLst/>
              <a:gdLst>
                <a:gd name="T0" fmla="*/ 292 w 295"/>
                <a:gd name="T1" fmla="*/ 114 h 278"/>
                <a:gd name="T2" fmla="*/ 58 w 295"/>
                <a:gd name="T3" fmla="*/ 269 h 278"/>
                <a:gd name="T4" fmla="*/ 4 w 295"/>
                <a:gd name="T5" fmla="*/ 134 h 278"/>
                <a:gd name="T6" fmla="*/ 92 w 295"/>
                <a:gd name="T7" fmla="*/ 0 h 278"/>
                <a:gd name="T8" fmla="*/ 292 w 295"/>
                <a:gd name="T9" fmla="*/ 114 h 278"/>
              </a:gdLst>
              <a:ahLst/>
              <a:cxnLst>
                <a:cxn ang="0">
                  <a:pos x="T0" y="T1"/>
                </a:cxn>
                <a:cxn ang="0">
                  <a:pos x="T2" y="T3"/>
                </a:cxn>
                <a:cxn ang="0">
                  <a:pos x="T4" y="T5"/>
                </a:cxn>
                <a:cxn ang="0">
                  <a:pos x="T6" y="T7"/>
                </a:cxn>
                <a:cxn ang="0">
                  <a:pos x="T8" y="T9"/>
                </a:cxn>
              </a:cxnLst>
              <a:rect l="0" t="0" r="r" b="b"/>
              <a:pathLst>
                <a:path w="295" h="278">
                  <a:moveTo>
                    <a:pt x="292" y="114"/>
                  </a:moveTo>
                  <a:cubicBezTo>
                    <a:pt x="292" y="114"/>
                    <a:pt x="69" y="278"/>
                    <a:pt x="58" y="269"/>
                  </a:cubicBezTo>
                  <a:cubicBezTo>
                    <a:pt x="47" y="261"/>
                    <a:pt x="0" y="175"/>
                    <a:pt x="4" y="134"/>
                  </a:cubicBezTo>
                  <a:cubicBezTo>
                    <a:pt x="92" y="0"/>
                    <a:pt x="92" y="0"/>
                    <a:pt x="92" y="0"/>
                  </a:cubicBezTo>
                  <a:cubicBezTo>
                    <a:pt x="92" y="0"/>
                    <a:pt x="295" y="23"/>
                    <a:pt x="292" y="114"/>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5" name="Freeform 158">
              <a:extLst>
                <a:ext uri="{FF2B5EF4-FFF2-40B4-BE49-F238E27FC236}">
                  <a16:creationId xmlns:a16="http://schemas.microsoft.com/office/drawing/2014/main" id="{F81A46E6-3AEF-48E5-B6B8-CA408CAC2002}"/>
                </a:ext>
              </a:extLst>
            </p:cNvPr>
            <p:cNvSpPr>
              <a:spLocks/>
            </p:cNvSpPr>
            <p:nvPr/>
          </p:nvSpPr>
          <p:spPr bwMode="auto">
            <a:xfrm>
              <a:off x="2325688" y="5129213"/>
              <a:ext cx="101600" cy="71437"/>
            </a:xfrm>
            <a:custGeom>
              <a:avLst/>
              <a:gdLst>
                <a:gd name="T0" fmla="*/ 0 w 64"/>
                <a:gd name="T1" fmla="*/ 45 h 45"/>
                <a:gd name="T2" fmla="*/ 47 w 64"/>
                <a:gd name="T3" fmla="*/ 2 h 45"/>
                <a:gd name="T4" fmla="*/ 64 w 64"/>
                <a:gd name="T5" fmla="*/ 0 h 45"/>
              </a:gdLst>
              <a:ahLst/>
              <a:cxnLst>
                <a:cxn ang="0">
                  <a:pos x="T0" y="T1"/>
                </a:cxn>
                <a:cxn ang="0">
                  <a:pos x="T2" y="T3"/>
                </a:cxn>
                <a:cxn ang="0">
                  <a:pos x="T4" y="T5"/>
                </a:cxn>
              </a:cxnLst>
              <a:rect l="0" t="0" r="r" b="b"/>
              <a:pathLst>
                <a:path w="64" h="45">
                  <a:moveTo>
                    <a:pt x="0" y="45"/>
                  </a:moveTo>
                  <a:lnTo>
                    <a:pt x="47" y="2"/>
                  </a:lnTo>
                  <a:lnTo>
                    <a:pt x="64" y="0"/>
                  </a:lnTo>
                </a:path>
              </a:pathLst>
            </a:custGeom>
            <a:noFill/>
            <a:ln w="4763" cap="rnd">
              <a:solidFill>
                <a:schemeClr val="accent3">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6" name="Freeform 159">
              <a:extLst>
                <a:ext uri="{FF2B5EF4-FFF2-40B4-BE49-F238E27FC236}">
                  <a16:creationId xmlns:a16="http://schemas.microsoft.com/office/drawing/2014/main" id="{D75E5843-0CA9-46DA-89CE-86459CBD318F}"/>
                </a:ext>
              </a:extLst>
            </p:cNvPr>
            <p:cNvSpPr>
              <a:spLocks/>
            </p:cNvSpPr>
            <p:nvPr/>
          </p:nvSpPr>
          <p:spPr bwMode="auto">
            <a:xfrm>
              <a:off x="2257425" y="4838700"/>
              <a:ext cx="114300" cy="146050"/>
            </a:xfrm>
            <a:custGeom>
              <a:avLst/>
              <a:gdLst>
                <a:gd name="T0" fmla="*/ 23 w 142"/>
                <a:gd name="T1" fmla="*/ 24 h 181"/>
                <a:gd name="T2" fmla="*/ 20 w 142"/>
                <a:gd name="T3" fmla="*/ 124 h 181"/>
                <a:gd name="T4" fmla="*/ 113 w 142"/>
                <a:gd name="T5" fmla="*/ 122 h 181"/>
                <a:gd name="T6" fmla="*/ 85 w 142"/>
                <a:gd name="T7" fmla="*/ 10 h 181"/>
                <a:gd name="T8" fmla="*/ 23 w 142"/>
                <a:gd name="T9" fmla="*/ 24 h 181"/>
              </a:gdLst>
              <a:ahLst/>
              <a:cxnLst>
                <a:cxn ang="0">
                  <a:pos x="T0" y="T1"/>
                </a:cxn>
                <a:cxn ang="0">
                  <a:pos x="T2" y="T3"/>
                </a:cxn>
                <a:cxn ang="0">
                  <a:pos x="T4" y="T5"/>
                </a:cxn>
                <a:cxn ang="0">
                  <a:pos x="T6" y="T7"/>
                </a:cxn>
                <a:cxn ang="0">
                  <a:pos x="T8" y="T9"/>
                </a:cxn>
              </a:cxnLst>
              <a:rect l="0" t="0" r="r" b="b"/>
              <a:pathLst>
                <a:path w="142" h="181">
                  <a:moveTo>
                    <a:pt x="23" y="24"/>
                  </a:moveTo>
                  <a:cubicBezTo>
                    <a:pt x="23" y="24"/>
                    <a:pt x="0" y="67"/>
                    <a:pt x="20" y="124"/>
                  </a:cubicBezTo>
                  <a:cubicBezTo>
                    <a:pt x="41" y="181"/>
                    <a:pt x="97" y="133"/>
                    <a:pt x="113" y="122"/>
                  </a:cubicBezTo>
                  <a:cubicBezTo>
                    <a:pt x="129" y="111"/>
                    <a:pt x="142" y="0"/>
                    <a:pt x="85" y="10"/>
                  </a:cubicBezTo>
                  <a:cubicBezTo>
                    <a:pt x="28" y="20"/>
                    <a:pt x="23" y="24"/>
                    <a:pt x="23" y="24"/>
                  </a:cubicBez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7" name="Freeform 160">
              <a:extLst>
                <a:ext uri="{FF2B5EF4-FFF2-40B4-BE49-F238E27FC236}">
                  <a16:creationId xmlns:a16="http://schemas.microsoft.com/office/drawing/2014/main" id="{9F14C329-B090-4075-B6BC-E51B52BC205C}"/>
                </a:ext>
              </a:extLst>
            </p:cNvPr>
            <p:cNvSpPr>
              <a:spLocks/>
            </p:cNvSpPr>
            <p:nvPr/>
          </p:nvSpPr>
          <p:spPr bwMode="auto">
            <a:xfrm>
              <a:off x="2268538" y="4813300"/>
              <a:ext cx="119063" cy="119062"/>
            </a:xfrm>
            <a:custGeom>
              <a:avLst/>
              <a:gdLst>
                <a:gd name="T0" fmla="*/ 111 w 148"/>
                <a:gd name="T1" fmla="*/ 141 h 149"/>
                <a:gd name="T2" fmla="*/ 129 w 148"/>
                <a:gd name="T3" fmla="*/ 57 h 149"/>
                <a:gd name="T4" fmla="*/ 110 w 148"/>
                <a:gd name="T5" fmla="*/ 35 h 149"/>
                <a:gd name="T6" fmla="*/ 0 w 148"/>
                <a:gd name="T7" fmla="*/ 60 h 149"/>
                <a:gd name="T8" fmla="*/ 112 w 148"/>
                <a:gd name="T9" fmla="*/ 149 h 149"/>
                <a:gd name="T10" fmla="*/ 111 w 148"/>
                <a:gd name="T11" fmla="*/ 141 h 149"/>
              </a:gdLst>
              <a:ahLst/>
              <a:cxnLst>
                <a:cxn ang="0">
                  <a:pos x="T0" y="T1"/>
                </a:cxn>
                <a:cxn ang="0">
                  <a:pos x="T2" y="T3"/>
                </a:cxn>
                <a:cxn ang="0">
                  <a:pos x="T4" y="T5"/>
                </a:cxn>
                <a:cxn ang="0">
                  <a:pos x="T6" y="T7"/>
                </a:cxn>
                <a:cxn ang="0">
                  <a:pos x="T8" y="T9"/>
                </a:cxn>
                <a:cxn ang="0">
                  <a:pos x="T10" y="T11"/>
                </a:cxn>
              </a:cxnLst>
              <a:rect l="0" t="0" r="r" b="b"/>
              <a:pathLst>
                <a:path w="148" h="149">
                  <a:moveTo>
                    <a:pt x="111" y="141"/>
                  </a:moveTo>
                  <a:cubicBezTo>
                    <a:pt x="143" y="127"/>
                    <a:pt x="148" y="87"/>
                    <a:pt x="129" y="57"/>
                  </a:cubicBezTo>
                  <a:cubicBezTo>
                    <a:pt x="123" y="48"/>
                    <a:pt x="116" y="40"/>
                    <a:pt x="110" y="35"/>
                  </a:cubicBezTo>
                  <a:cubicBezTo>
                    <a:pt x="78" y="14"/>
                    <a:pt x="37" y="0"/>
                    <a:pt x="0" y="60"/>
                  </a:cubicBezTo>
                  <a:cubicBezTo>
                    <a:pt x="0" y="60"/>
                    <a:pt x="37" y="112"/>
                    <a:pt x="112" y="149"/>
                  </a:cubicBezTo>
                  <a:lnTo>
                    <a:pt x="111" y="141"/>
                  </a:lnTo>
                  <a:close/>
                </a:path>
              </a:pathLst>
            </a:custGeom>
            <a:solidFill>
              <a:srgbClr val="5C3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8" name="Freeform 161">
              <a:extLst>
                <a:ext uri="{FF2B5EF4-FFF2-40B4-BE49-F238E27FC236}">
                  <a16:creationId xmlns:a16="http://schemas.microsoft.com/office/drawing/2014/main" id="{F944AE30-0D1D-45EF-8ACD-E2CC08D278B2}"/>
                </a:ext>
              </a:extLst>
            </p:cNvPr>
            <p:cNvSpPr>
              <a:spLocks/>
            </p:cNvSpPr>
            <p:nvPr/>
          </p:nvSpPr>
          <p:spPr bwMode="auto">
            <a:xfrm>
              <a:off x="2305050" y="4889500"/>
              <a:ext cx="31750" cy="34925"/>
            </a:xfrm>
            <a:custGeom>
              <a:avLst/>
              <a:gdLst>
                <a:gd name="T0" fmla="*/ 35 w 39"/>
                <a:gd name="T1" fmla="*/ 27 h 44"/>
                <a:gd name="T2" fmla="*/ 13 w 39"/>
                <a:gd name="T3" fmla="*/ 41 h 44"/>
                <a:gd name="T4" fmla="*/ 4 w 39"/>
                <a:gd name="T5" fmla="*/ 16 h 44"/>
                <a:gd name="T6" fmla="*/ 26 w 39"/>
                <a:gd name="T7" fmla="*/ 3 h 44"/>
                <a:gd name="T8" fmla="*/ 35 w 39"/>
                <a:gd name="T9" fmla="*/ 27 h 44"/>
              </a:gdLst>
              <a:ahLst/>
              <a:cxnLst>
                <a:cxn ang="0">
                  <a:pos x="T0" y="T1"/>
                </a:cxn>
                <a:cxn ang="0">
                  <a:pos x="T2" y="T3"/>
                </a:cxn>
                <a:cxn ang="0">
                  <a:pos x="T4" y="T5"/>
                </a:cxn>
                <a:cxn ang="0">
                  <a:pos x="T6" y="T7"/>
                </a:cxn>
                <a:cxn ang="0">
                  <a:pos x="T8" y="T9"/>
                </a:cxn>
              </a:cxnLst>
              <a:rect l="0" t="0" r="r" b="b"/>
              <a:pathLst>
                <a:path w="39" h="44">
                  <a:moveTo>
                    <a:pt x="35" y="27"/>
                  </a:moveTo>
                  <a:cubicBezTo>
                    <a:pt x="32" y="38"/>
                    <a:pt x="22" y="44"/>
                    <a:pt x="13" y="41"/>
                  </a:cubicBezTo>
                  <a:cubicBezTo>
                    <a:pt x="4" y="38"/>
                    <a:pt x="0" y="27"/>
                    <a:pt x="4" y="16"/>
                  </a:cubicBezTo>
                  <a:cubicBezTo>
                    <a:pt x="7" y="6"/>
                    <a:pt x="17" y="0"/>
                    <a:pt x="26" y="3"/>
                  </a:cubicBezTo>
                  <a:cubicBezTo>
                    <a:pt x="34" y="6"/>
                    <a:pt x="39" y="17"/>
                    <a:pt x="35" y="27"/>
                  </a:cubicBez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99" name="Freeform 162">
              <a:extLst>
                <a:ext uri="{FF2B5EF4-FFF2-40B4-BE49-F238E27FC236}">
                  <a16:creationId xmlns:a16="http://schemas.microsoft.com/office/drawing/2014/main" id="{858BDD1C-E25D-4DBC-AA4F-C32FE89C330D}"/>
                </a:ext>
              </a:extLst>
            </p:cNvPr>
            <p:cNvSpPr>
              <a:spLocks/>
            </p:cNvSpPr>
            <p:nvPr/>
          </p:nvSpPr>
          <p:spPr bwMode="auto">
            <a:xfrm>
              <a:off x="2341563" y="4832350"/>
              <a:ext cx="17463" cy="14287"/>
            </a:xfrm>
            <a:custGeom>
              <a:avLst/>
              <a:gdLst>
                <a:gd name="T0" fmla="*/ 0 w 21"/>
                <a:gd name="T1" fmla="*/ 0 h 17"/>
                <a:gd name="T2" fmla="*/ 20 w 21"/>
                <a:gd name="T3" fmla="*/ 17 h 17"/>
              </a:gdLst>
              <a:ahLst/>
              <a:cxnLst>
                <a:cxn ang="0">
                  <a:pos x="T0" y="T1"/>
                </a:cxn>
                <a:cxn ang="0">
                  <a:pos x="T2" y="T3"/>
                </a:cxn>
              </a:cxnLst>
              <a:rect l="0" t="0" r="r" b="b"/>
              <a:pathLst>
                <a:path w="21" h="17">
                  <a:moveTo>
                    <a:pt x="0" y="0"/>
                  </a:moveTo>
                  <a:cubicBezTo>
                    <a:pt x="8" y="6"/>
                    <a:pt x="21" y="15"/>
                    <a:pt x="20" y="17"/>
                  </a:cubicBezTo>
                </a:path>
              </a:pathLst>
            </a:custGeom>
            <a:noFill/>
            <a:ln w="6350" cap="rnd">
              <a:solidFill>
                <a:srgbClr val="BFAB9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0" name="Freeform 163">
              <a:extLst>
                <a:ext uri="{FF2B5EF4-FFF2-40B4-BE49-F238E27FC236}">
                  <a16:creationId xmlns:a16="http://schemas.microsoft.com/office/drawing/2014/main" id="{972920A1-913E-473D-9197-34735966D206}"/>
                </a:ext>
              </a:extLst>
            </p:cNvPr>
            <p:cNvSpPr>
              <a:spLocks/>
            </p:cNvSpPr>
            <p:nvPr/>
          </p:nvSpPr>
          <p:spPr bwMode="auto">
            <a:xfrm>
              <a:off x="2257425" y="4908550"/>
              <a:ext cx="22225" cy="33337"/>
            </a:xfrm>
            <a:custGeom>
              <a:avLst/>
              <a:gdLst>
                <a:gd name="T0" fmla="*/ 13 w 28"/>
                <a:gd name="T1" fmla="*/ 0 h 42"/>
                <a:gd name="T2" fmla="*/ 3 w 28"/>
                <a:gd name="T3" fmla="*/ 26 h 42"/>
                <a:gd name="T4" fmla="*/ 22 w 28"/>
                <a:gd name="T5" fmla="*/ 37 h 42"/>
                <a:gd name="T6" fmla="*/ 28 w 28"/>
                <a:gd name="T7" fmla="*/ 6 h 42"/>
                <a:gd name="T8" fmla="*/ 13 w 28"/>
                <a:gd name="T9" fmla="*/ 0 h 42"/>
              </a:gdLst>
              <a:ahLst/>
              <a:cxnLst>
                <a:cxn ang="0">
                  <a:pos x="T0" y="T1"/>
                </a:cxn>
                <a:cxn ang="0">
                  <a:pos x="T2" y="T3"/>
                </a:cxn>
                <a:cxn ang="0">
                  <a:pos x="T4" y="T5"/>
                </a:cxn>
                <a:cxn ang="0">
                  <a:pos x="T6" y="T7"/>
                </a:cxn>
                <a:cxn ang="0">
                  <a:pos x="T8" y="T9"/>
                </a:cxn>
              </a:cxnLst>
              <a:rect l="0" t="0" r="r" b="b"/>
              <a:pathLst>
                <a:path w="28" h="42">
                  <a:moveTo>
                    <a:pt x="13" y="0"/>
                  </a:moveTo>
                  <a:cubicBezTo>
                    <a:pt x="13" y="0"/>
                    <a:pt x="9" y="11"/>
                    <a:pt x="3" y="26"/>
                  </a:cubicBezTo>
                  <a:cubicBezTo>
                    <a:pt x="0" y="33"/>
                    <a:pt x="16" y="42"/>
                    <a:pt x="22" y="37"/>
                  </a:cubicBezTo>
                  <a:cubicBezTo>
                    <a:pt x="28" y="32"/>
                    <a:pt x="28" y="6"/>
                    <a:pt x="28" y="6"/>
                  </a:cubicBezTo>
                  <a:lnTo>
                    <a:pt x="13" y="0"/>
                  </a:lnTo>
                  <a:close/>
                </a:path>
              </a:pathLst>
            </a:custGeom>
            <a:solidFill>
              <a:srgbClr val="855439"/>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1" name="Freeform 164">
              <a:extLst>
                <a:ext uri="{FF2B5EF4-FFF2-40B4-BE49-F238E27FC236}">
                  <a16:creationId xmlns:a16="http://schemas.microsoft.com/office/drawing/2014/main" id="{F07AAC63-BCFE-4C05-8568-EB20ABE589AC}"/>
                </a:ext>
              </a:extLst>
            </p:cNvPr>
            <p:cNvSpPr>
              <a:spLocks/>
            </p:cNvSpPr>
            <p:nvPr/>
          </p:nvSpPr>
          <p:spPr bwMode="auto">
            <a:xfrm>
              <a:off x="2279650" y="4938713"/>
              <a:ext cx="12700" cy="11112"/>
            </a:xfrm>
            <a:custGeom>
              <a:avLst/>
              <a:gdLst>
                <a:gd name="T0" fmla="*/ 0 w 16"/>
                <a:gd name="T1" fmla="*/ 4 h 14"/>
                <a:gd name="T2" fmla="*/ 10 w 16"/>
                <a:gd name="T3" fmla="*/ 0 h 14"/>
                <a:gd name="T4" fmla="*/ 6 w 16"/>
                <a:gd name="T5" fmla="*/ 14 h 14"/>
                <a:gd name="T6" fmla="*/ 0 w 16"/>
                <a:gd name="T7" fmla="*/ 4 h 14"/>
              </a:gdLst>
              <a:ahLst/>
              <a:cxnLst>
                <a:cxn ang="0">
                  <a:pos x="T0" y="T1"/>
                </a:cxn>
                <a:cxn ang="0">
                  <a:pos x="T2" y="T3"/>
                </a:cxn>
                <a:cxn ang="0">
                  <a:pos x="T4" y="T5"/>
                </a:cxn>
                <a:cxn ang="0">
                  <a:pos x="T6" y="T7"/>
                </a:cxn>
              </a:cxnLst>
              <a:rect l="0" t="0" r="r" b="b"/>
              <a:pathLst>
                <a:path w="16" h="14">
                  <a:moveTo>
                    <a:pt x="0" y="4"/>
                  </a:moveTo>
                  <a:cubicBezTo>
                    <a:pt x="10" y="0"/>
                    <a:pt x="10" y="0"/>
                    <a:pt x="10" y="0"/>
                  </a:cubicBezTo>
                  <a:cubicBezTo>
                    <a:pt x="10" y="0"/>
                    <a:pt x="16" y="14"/>
                    <a:pt x="6" y="14"/>
                  </a:cubicBezTo>
                  <a:cubicBezTo>
                    <a:pt x="4" y="14"/>
                    <a:pt x="0" y="4"/>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2" name="Shape0_20230324_133531">
              <a:extLst>
                <a:ext uri="{FF2B5EF4-FFF2-40B4-BE49-F238E27FC236}">
                  <a16:creationId xmlns:a16="http://schemas.microsoft.com/office/drawing/2014/main" id="{52067E30-4974-4ABF-AF62-F0F6E1CAEE70}"/>
                </a:ext>
              </a:extLst>
            </p:cNvPr>
            <p:cNvSpPr>
              <a:spLocks/>
            </p:cNvSpPr>
            <p:nvPr/>
          </p:nvSpPr>
          <p:spPr bwMode="auto">
            <a:xfrm>
              <a:off x="1758950" y="5038725"/>
              <a:ext cx="84138" cy="207962"/>
            </a:xfrm>
            <a:custGeom>
              <a:avLst/>
              <a:gdLst>
                <a:gd name="T0" fmla="*/ 105 w 105"/>
                <a:gd name="T1" fmla="*/ 249 h 258"/>
                <a:gd name="T2" fmla="*/ 80 w 105"/>
                <a:gd name="T3" fmla="*/ 258 h 258"/>
                <a:gd name="T4" fmla="*/ 3 w 105"/>
                <a:gd name="T5" fmla="*/ 23 h 258"/>
                <a:gd name="T6" fmla="*/ 9 w 105"/>
                <a:gd name="T7" fmla="*/ 2 h 258"/>
                <a:gd name="T8" fmla="*/ 9 w 105"/>
                <a:gd name="T9" fmla="*/ 2 h 258"/>
                <a:gd name="T10" fmla="*/ 27 w 105"/>
                <a:gd name="T11" fmla="*/ 15 h 258"/>
                <a:gd name="T12" fmla="*/ 105 w 105"/>
                <a:gd name="T13" fmla="*/ 249 h 258"/>
              </a:gdLst>
              <a:ahLst/>
              <a:cxnLst>
                <a:cxn ang="0">
                  <a:pos x="T0" y="T1"/>
                </a:cxn>
                <a:cxn ang="0">
                  <a:pos x="T2" y="T3"/>
                </a:cxn>
                <a:cxn ang="0">
                  <a:pos x="T4" y="T5"/>
                </a:cxn>
                <a:cxn ang="0">
                  <a:pos x="T6" y="T7"/>
                </a:cxn>
                <a:cxn ang="0">
                  <a:pos x="T8" y="T9"/>
                </a:cxn>
                <a:cxn ang="0">
                  <a:pos x="T10" y="T11"/>
                </a:cxn>
                <a:cxn ang="0">
                  <a:pos x="T12" y="T13"/>
                </a:cxn>
              </a:cxnLst>
              <a:rect l="0" t="0" r="r" b="b"/>
              <a:pathLst>
                <a:path w="105" h="258">
                  <a:moveTo>
                    <a:pt x="105" y="249"/>
                  </a:moveTo>
                  <a:cubicBezTo>
                    <a:pt x="80" y="258"/>
                    <a:pt x="80" y="258"/>
                    <a:pt x="80" y="258"/>
                  </a:cubicBezTo>
                  <a:cubicBezTo>
                    <a:pt x="3" y="23"/>
                    <a:pt x="3" y="23"/>
                    <a:pt x="3" y="23"/>
                  </a:cubicBezTo>
                  <a:cubicBezTo>
                    <a:pt x="0" y="14"/>
                    <a:pt x="3" y="4"/>
                    <a:pt x="9" y="2"/>
                  </a:cubicBezTo>
                  <a:cubicBezTo>
                    <a:pt x="9" y="2"/>
                    <a:pt x="9" y="2"/>
                    <a:pt x="9" y="2"/>
                  </a:cubicBezTo>
                  <a:cubicBezTo>
                    <a:pt x="16" y="0"/>
                    <a:pt x="24" y="6"/>
                    <a:pt x="27" y="15"/>
                  </a:cubicBezTo>
                  <a:lnTo>
                    <a:pt x="105" y="24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3" name="Line 166">
              <a:extLst>
                <a:ext uri="{FF2B5EF4-FFF2-40B4-BE49-F238E27FC236}">
                  <a16:creationId xmlns:a16="http://schemas.microsoft.com/office/drawing/2014/main" id="{233FE0D7-B162-4B57-B8F7-D9E73840ED8A}"/>
                </a:ext>
              </a:extLst>
            </p:cNvPr>
            <p:cNvSpPr>
              <a:spLocks noChangeShapeType="1"/>
            </p:cNvSpPr>
            <p:nvPr/>
          </p:nvSpPr>
          <p:spPr bwMode="auto">
            <a:xfrm flipV="1">
              <a:off x="2266950" y="5026025"/>
              <a:ext cx="58738" cy="79375"/>
            </a:xfrm>
            <a:prstGeom prst="line">
              <a:avLst/>
            </a:prstGeom>
            <a:noFill/>
            <a:ln w="4763" cap="rnd">
              <a:solidFill>
                <a:schemeClr val="accent3">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4" name="Freeform 167">
              <a:extLst>
                <a:ext uri="{FF2B5EF4-FFF2-40B4-BE49-F238E27FC236}">
                  <a16:creationId xmlns:a16="http://schemas.microsoft.com/office/drawing/2014/main" id="{3CA84B98-7BB6-47AA-AE07-A68008C40E90}"/>
                </a:ext>
              </a:extLst>
            </p:cNvPr>
            <p:cNvSpPr>
              <a:spLocks/>
            </p:cNvSpPr>
            <p:nvPr/>
          </p:nvSpPr>
          <p:spPr bwMode="auto">
            <a:xfrm>
              <a:off x="1662113" y="4821238"/>
              <a:ext cx="93663" cy="104775"/>
            </a:xfrm>
            <a:custGeom>
              <a:avLst/>
              <a:gdLst>
                <a:gd name="T0" fmla="*/ 30 w 59"/>
                <a:gd name="T1" fmla="*/ 0 h 66"/>
                <a:gd name="T2" fmla="*/ 0 w 59"/>
                <a:gd name="T3" fmla="*/ 66 h 66"/>
                <a:gd name="T4" fmla="*/ 59 w 59"/>
                <a:gd name="T5" fmla="*/ 66 h 66"/>
                <a:gd name="T6" fmla="*/ 30 w 59"/>
                <a:gd name="T7" fmla="*/ 0 h 66"/>
              </a:gdLst>
              <a:ahLst/>
              <a:cxnLst>
                <a:cxn ang="0">
                  <a:pos x="T0" y="T1"/>
                </a:cxn>
                <a:cxn ang="0">
                  <a:pos x="T2" y="T3"/>
                </a:cxn>
                <a:cxn ang="0">
                  <a:pos x="T4" y="T5"/>
                </a:cxn>
                <a:cxn ang="0">
                  <a:pos x="T6" y="T7"/>
                </a:cxn>
              </a:cxnLst>
              <a:rect l="0" t="0" r="r" b="b"/>
              <a:pathLst>
                <a:path w="59" h="66">
                  <a:moveTo>
                    <a:pt x="30" y="0"/>
                  </a:moveTo>
                  <a:lnTo>
                    <a:pt x="0" y="66"/>
                  </a:lnTo>
                  <a:lnTo>
                    <a:pt x="59" y="66"/>
                  </a:lnTo>
                  <a:lnTo>
                    <a:pt x="3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5" name="Freeform 168">
              <a:extLst>
                <a:ext uri="{FF2B5EF4-FFF2-40B4-BE49-F238E27FC236}">
                  <a16:creationId xmlns:a16="http://schemas.microsoft.com/office/drawing/2014/main" id="{3CF12879-5606-4115-A5B4-9F3CF58CCC68}"/>
                </a:ext>
              </a:extLst>
            </p:cNvPr>
            <p:cNvSpPr>
              <a:spLocks/>
            </p:cNvSpPr>
            <p:nvPr/>
          </p:nvSpPr>
          <p:spPr bwMode="auto">
            <a:xfrm>
              <a:off x="1752600" y="4716463"/>
              <a:ext cx="144463" cy="209550"/>
            </a:xfrm>
            <a:custGeom>
              <a:avLst/>
              <a:gdLst>
                <a:gd name="T0" fmla="*/ 46 w 91"/>
                <a:gd name="T1" fmla="*/ 0 h 132"/>
                <a:gd name="T2" fmla="*/ 0 w 91"/>
                <a:gd name="T3" fmla="*/ 132 h 132"/>
                <a:gd name="T4" fmla="*/ 91 w 91"/>
                <a:gd name="T5" fmla="*/ 132 h 132"/>
                <a:gd name="T6" fmla="*/ 46 w 91"/>
                <a:gd name="T7" fmla="*/ 0 h 132"/>
              </a:gdLst>
              <a:ahLst/>
              <a:cxnLst>
                <a:cxn ang="0">
                  <a:pos x="T0" y="T1"/>
                </a:cxn>
                <a:cxn ang="0">
                  <a:pos x="T2" y="T3"/>
                </a:cxn>
                <a:cxn ang="0">
                  <a:pos x="T4" y="T5"/>
                </a:cxn>
                <a:cxn ang="0">
                  <a:pos x="T6" y="T7"/>
                </a:cxn>
              </a:cxnLst>
              <a:rect l="0" t="0" r="r" b="b"/>
              <a:pathLst>
                <a:path w="91" h="132">
                  <a:moveTo>
                    <a:pt x="46" y="0"/>
                  </a:moveTo>
                  <a:lnTo>
                    <a:pt x="0" y="132"/>
                  </a:lnTo>
                  <a:lnTo>
                    <a:pt x="91" y="132"/>
                  </a:lnTo>
                  <a:lnTo>
                    <a:pt x="46"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6" name="Freeform 169">
              <a:extLst>
                <a:ext uri="{FF2B5EF4-FFF2-40B4-BE49-F238E27FC236}">
                  <a16:creationId xmlns:a16="http://schemas.microsoft.com/office/drawing/2014/main" id="{7A627255-9128-47E1-BBD1-70DEFAEB78A1}"/>
                </a:ext>
              </a:extLst>
            </p:cNvPr>
            <p:cNvSpPr>
              <a:spLocks/>
            </p:cNvSpPr>
            <p:nvPr/>
          </p:nvSpPr>
          <p:spPr bwMode="auto">
            <a:xfrm>
              <a:off x="1889125" y="4641851"/>
              <a:ext cx="144463" cy="284162"/>
            </a:xfrm>
            <a:custGeom>
              <a:avLst/>
              <a:gdLst>
                <a:gd name="T0" fmla="*/ 46 w 91"/>
                <a:gd name="T1" fmla="*/ 0 h 179"/>
                <a:gd name="T2" fmla="*/ 0 w 91"/>
                <a:gd name="T3" fmla="*/ 179 h 179"/>
                <a:gd name="T4" fmla="*/ 91 w 91"/>
                <a:gd name="T5" fmla="*/ 179 h 179"/>
                <a:gd name="T6" fmla="*/ 46 w 91"/>
                <a:gd name="T7" fmla="*/ 0 h 179"/>
              </a:gdLst>
              <a:ahLst/>
              <a:cxnLst>
                <a:cxn ang="0">
                  <a:pos x="T0" y="T1"/>
                </a:cxn>
                <a:cxn ang="0">
                  <a:pos x="T2" y="T3"/>
                </a:cxn>
                <a:cxn ang="0">
                  <a:pos x="T4" y="T5"/>
                </a:cxn>
                <a:cxn ang="0">
                  <a:pos x="T6" y="T7"/>
                </a:cxn>
              </a:cxnLst>
              <a:rect l="0" t="0" r="r" b="b"/>
              <a:pathLst>
                <a:path w="91" h="179">
                  <a:moveTo>
                    <a:pt x="46" y="0"/>
                  </a:moveTo>
                  <a:lnTo>
                    <a:pt x="0" y="179"/>
                  </a:lnTo>
                  <a:lnTo>
                    <a:pt x="91" y="179"/>
                  </a:lnTo>
                  <a:lnTo>
                    <a:pt x="46"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7" name="Freeform 170">
              <a:extLst>
                <a:ext uri="{FF2B5EF4-FFF2-40B4-BE49-F238E27FC236}">
                  <a16:creationId xmlns:a16="http://schemas.microsoft.com/office/drawing/2014/main" id="{BAFE9353-1BFD-4344-BE50-7F4BDEFFC2E9}"/>
                </a:ext>
              </a:extLst>
            </p:cNvPr>
            <p:cNvSpPr>
              <a:spLocks/>
            </p:cNvSpPr>
            <p:nvPr/>
          </p:nvSpPr>
          <p:spPr bwMode="auto">
            <a:xfrm>
              <a:off x="1652588" y="4627563"/>
              <a:ext cx="412750" cy="298450"/>
            </a:xfrm>
            <a:custGeom>
              <a:avLst/>
              <a:gdLst>
                <a:gd name="T0" fmla="*/ 0 w 260"/>
                <a:gd name="T1" fmla="*/ 0 h 188"/>
                <a:gd name="T2" fmla="*/ 0 w 260"/>
                <a:gd name="T3" fmla="*/ 188 h 188"/>
                <a:gd name="T4" fmla="*/ 260 w 260"/>
                <a:gd name="T5" fmla="*/ 188 h 188"/>
              </a:gdLst>
              <a:ahLst/>
              <a:cxnLst>
                <a:cxn ang="0">
                  <a:pos x="T0" y="T1"/>
                </a:cxn>
                <a:cxn ang="0">
                  <a:pos x="T2" y="T3"/>
                </a:cxn>
                <a:cxn ang="0">
                  <a:pos x="T4" y="T5"/>
                </a:cxn>
              </a:cxnLst>
              <a:rect l="0" t="0" r="r" b="b"/>
              <a:pathLst>
                <a:path w="260" h="188">
                  <a:moveTo>
                    <a:pt x="0" y="0"/>
                  </a:moveTo>
                  <a:lnTo>
                    <a:pt x="0" y="188"/>
                  </a:lnTo>
                  <a:lnTo>
                    <a:pt x="260" y="188"/>
                  </a:lnTo>
                </a:path>
              </a:pathLst>
            </a:custGeom>
            <a:noFill/>
            <a:ln w="3175"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8" name="Freeform 171">
              <a:extLst>
                <a:ext uri="{FF2B5EF4-FFF2-40B4-BE49-F238E27FC236}">
                  <a16:creationId xmlns:a16="http://schemas.microsoft.com/office/drawing/2014/main" id="{7EAEEE6B-0DD7-421D-ABF6-F50A7478C455}"/>
                </a:ext>
              </a:extLst>
            </p:cNvPr>
            <p:cNvSpPr>
              <a:spLocks/>
            </p:cNvSpPr>
            <p:nvPr/>
          </p:nvSpPr>
          <p:spPr bwMode="auto">
            <a:xfrm>
              <a:off x="1641475" y="4625975"/>
              <a:ext cx="20638" cy="20637"/>
            </a:xfrm>
            <a:custGeom>
              <a:avLst/>
              <a:gdLst>
                <a:gd name="T0" fmla="*/ 0 w 13"/>
                <a:gd name="T1" fmla="*/ 13 h 13"/>
                <a:gd name="T2" fmla="*/ 7 w 13"/>
                <a:gd name="T3" fmla="*/ 0 h 13"/>
                <a:gd name="T4" fmla="*/ 13 w 13"/>
                <a:gd name="T5" fmla="*/ 13 h 13"/>
              </a:gdLst>
              <a:ahLst/>
              <a:cxnLst>
                <a:cxn ang="0">
                  <a:pos x="T0" y="T1"/>
                </a:cxn>
                <a:cxn ang="0">
                  <a:pos x="T2" y="T3"/>
                </a:cxn>
                <a:cxn ang="0">
                  <a:pos x="T4" y="T5"/>
                </a:cxn>
              </a:cxnLst>
              <a:rect l="0" t="0" r="r" b="b"/>
              <a:pathLst>
                <a:path w="13" h="13">
                  <a:moveTo>
                    <a:pt x="0" y="13"/>
                  </a:moveTo>
                  <a:lnTo>
                    <a:pt x="7" y="0"/>
                  </a:lnTo>
                  <a:lnTo>
                    <a:pt x="13" y="13"/>
                  </a:lnTo>
                </a:path>
              </a:pathLst>
            </a:custGeom>
            <a:noFill/>
            <a:ln w="3175"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09" name="Freeform 172">
              <a:extLst>
                <a:ext uri="{FF2B5EF4-FFF2-40B4-BE49-F238E27FC236}">
                  <a16:creationId xmlns:a16="http://schemas.microsoft.com/office/drawing/2014/main" id="{234E62D5-087B-4391-8BF5-8B91BA99B316}"/>
                </a:ext>
              </a:extLst>
            </p:cNvPr>
            <p:cNvSpPr>
              <a:spLocks/>
            </p:cNvSpPr>
            <p:nvPr/>
          </p:nvSpPr>
          <p:spPr bwMode="auto">
            <a:xfrm>
              <a:off x="2047875" y="4916488"/>
              <a:ext cx="22225" cy="20637"/>
            </a:xfrm>
            <a:custGeom>
              <a:avLst/>
              <a:gdLst>
                <a:gd name="T0" fmla="*/ 0 w 14"/>
                <a:gd name="T1" fmla="*/ 0 h 13"/>
                <a:gd name="T2" fmla="*/ 14 w 14"/>
                <a:gd name="T3" fmla="*/ 6 h 13"/>
                <a:gd name="T4" fmla="*/ 0 w 14"/>
                <a:gd name="T5" fmla="*/ 13 h 13"/>
              </a:gdLst>
              <a:ahLst/>
              <a:cxnLst>
                <a:cxn ang="0">
                  <a:pos x="T0" y="T1"/>
                </a:cxn>
                <a:cxn ang="0">
                  <a:pos x="T2" y="T3"/>
                </a:cxn>
                <a:cxn ang="0">
                  <a:pos x="T4" y="T5"/>
                </a:cxn>
              </a:cxnLst>
              <a:rect l="0" t="0" r="r" b="b"/>
              <a:pathLst>
                <a:path w="14" h="13">
                  <a:moveTo>
                    <a:pt x="0" y="0"/>
                  </a:moveTo>
                  <a:lnTo>
                    <a:pt x="14" y="6"/>
                  </a:lnTo>
                  <a:lnTo>
                    <a:pt x="0" y="13"/>
                  </a:lnTo>
                </a:path>
              </a:pathLst>
            </a:custGeom>
            <a:noFill/>
            <a:ln w="3175"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0" name="Freeform 173">
              <a:extLst>
                <a:ext uri="{FF2B5EF4-FFF2-40B4-BE49-F238E27FC236}">
                  <a16:creationId xmlns:a16="http://schemas.microsoft.com/office/drawing/2014/main" id="{4AF970D5-BEA1-4AEA-B57F-48822EBA50F0}"/>
                </a:ext>
              </a:extLst>
            </p:cNvPr>
            <p:cNvSpPr>
              <a:spLocks/>
            </p:cNvSpPr>
            <p:nvPr/>
          </p:nvSpPr>
          <p:spPr bwMode="auto">
            <a:xfrm>
              <a:off x="1274763" y="4799013"/>
              <a:ext cx="152400" cy="152400"/>
            </a:xfrm>
            <a:custGeom>
              <a:avLst/>
              <a:gdLst>
                <a:gd name="T0" fmla="*/ 186 w 189"/>
                <a:gd name="T1" fmla="*/ 90 h 189"/>
                <a:gd name="T2" fmla="*/ 98 w 189"/>
                <a:gd name="T3" fmla="*/ 186 h 189"/>
                <a:gd name="T4" fmla="*/ 2 w 189"/>
                <a:gd name="T5" fmla="*/ 98 h 189"/>
                <a:gd name="T6" fmla="*/ 90 w 189"/>
                <a:gd name="T7" fmla="*/ 2 h 189"/>
                <a:gd name="T8" fmla="*/ 186 w 189"/>
                <a:gd name="T9" fmla="*/ 90 h 189"/>
              </a:gdLst>
              <a:ahLst/>
              <a:cxnLst>
                <a:cxn ang="0">
                  <a:pos x="T0" y="T1"/>
                </a:cxn>
                <a:cxn ang="0">
                  <a:pos x="T2" y="T3"/>
                </a:cxn>
                <a:cxn ang="0">
                  <a:pos x="T4" y="T5"/>
                </a:cxn>
                <a:cxn ang="0">
                  <a:pos x="T6" y="T7"/>
                </a:cxn>
                <a:cxn ang="0">
                  <a:pos x="T8" y="T9"/>
                </a:cxn>
              </a:cxnLst>
              <a:rect l="0" t="0" r="r" b="b"/>
              <a:pathLst>
                <a:path w="189" h="189">
                  <a:moveTo>
                    <a:pt x="186" y="90"/>
                  </a:moveTo>
                  <a:cubicBezTo>
                    <a:pt x="189" y="141"/>
                    <a:pt x="149" y="184"/>
                    <a:pt x="98" y="186"/>
                  </a:cubicBezTo>
                  <a:cubicBezTo>
                    <a:pt x="48" y="189"/>
                    <a:pt x="5" y="149"/>
                    <a:pt x="2" y="98"/>
                  </a:cubicBezTo>
                  <a:cubicBezTo>
                    <a:pt x="0" y="47"/>
                    <a:pt x="39" y="4"/>
                    <a:pt x="90" y="2"/>
                  </a:cubicBezTo>
                  <a:cubicBezTo>
                    <a:pt x="141" y="0"/>
                    <a:pt x="184" y="39"/>
                    <a:pt x="186" y="9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1" name="Freeform 174">
              <a:extLst>
                <a:ext uri="{FF2B5EF4-FFF2-40B4-BE49-F238E27FC236}">
                  <a16:creationId xmlns:a16="http://schemas.microsoft.com/office/drawing/2014/main" id="{75DF4124-603D-4E2B-8F6F-333F993E511D}"/>
                </a:ext>
              </a:extLst>
            </p:cNvPr>
            <p:cNvSpPr>
              <a:spLocks/>
            </p:cNvSpPr>
            <p:nvPr/>
          </p:nvSpPr>
          <p:spPr bwMode="auto">
            <a:xfrm>
              <a:off x="1338263" y="4846638"/>
              <a:ext cx="42863" cy="57150"/>
            </a:xfrm>
            <a:custGeom>
              <a:avLst/>
              <a:gdLst>
                <a:gd name="T0" fmla="*/ 0 w 27"/>
                <a:gd name="T1" fmla="*/ 25 h 36"/>
                <a:gd name="T2" fmla="*/ 7 w 27"/>
                <a:gd name="T3" fmla="*/ 36 h 36"/>
                <a:gd name="T4" fmla="*/ 27 w 27"/>
                <a:gd name="T5" fmla="*/ 0 h 36"/>
              </a:gdLst>
              <a:ahLst/>
              <a:cxnLst>
                <a:cxn ang="0">
                  <a:pos x="T0" y="T1"/>
                </a:cxn>
                <a:cxn ang="0">
                  <a:pos x="T2" y="T3"/>
                </a:cxn>
                <a:cxn ang="0">
                  <a:pos x="T4" y="T5"/>
                </a:cxn>
              </a:cxnLst>
              <a:rect l="0" t="0" r="r" b="b"/>
              <a:pathLst>
                <a:path w="27" h="36">
                  <a:moveTo>
                    <a:pt x="0" y="25"/>
                  </a:moveTo>
                  <a:lnTo>
                    <a:pt x="7" y="36"/>
                  </a:lnTo>
                  <a:lnTo>
                    <a:pt x="27" y="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2" name="Oval 175">
              <a:extLst>
                <a:ext uri="{FF2B5EF4-FFF2-40B4-BE49-F238E27FC236}">
                  <a16:creationId xmlns:a16="http://schemas.microsoft.com/office/drawing/2014/main" id="{3259626D-F411-4332-A7F6-43DD41E2395D}"/>
                </a:ext>
              </a:extLst>
            </p:cNvPr>
            <p:cNvSpPr>
              <a:spLocks noChangeArrowheads="1"/>
            </p:cNvSpPr>
            <p:nvPr/>
          </p:nvSpPr>
          <p:spPr bwMode="auto">
            <a:xfrm>
              <a:off x="1281113" y="4627563"/>
              <a:ext cx="139700" cy="13970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3" name="Freeform 176">
              <a:extLst>
                <a:ext uri="{FF2B5EF4-FFF2-40B4-BE49-F238E27FC236}">
                  <a16:creationId xmlns:a16="http://schemas.microsoft.com/office/drawing/2014/main" id="{7CF1AE66-4EBC-4583-A3F1-BF2526FD589F}"/>
                </a:ext>
              </a:extLst>
            </p:cNvPr>
            <p:cNvSpPr>
              <a:spLocks/>
            </p:cNvSpPr>
            <p:nvPr/>
          </p:nvSpPr>
          <p:spPr bwMode="auto">
            <a:xfrm>
              <a:off x="1331913" y="4652963"/>
              <a:ext cx="39688" cy="88900"/>
            </a:xfrm>
            <a:custGeom>
              <a:avLst/>
              <a:gdLst>
                <a:gd name="T0" fmla="*/ 22 w 49"/>
                <a:gd name="T1" fmla="*/ 98 h 111"/>
                <a:gd name="T2" fmla="*/ 0 w 49"/>
                <a:gd name="T3" fmla="*/ 89 h 111"/>
                <a:gd name="T4" fmla="*/ 4 w 49"/>
                <a:gd name="T5" fmla="*/ 81 h 111"/>
                <a:gd name="T6" fmla="*/ 24 w 49"/>
                <a:gd name="T7" fmla="*/ 90 h 111"/>
                <a:gd name="T8" fmla="*/ 39 w 49"/>
                <a:gd name="T9" fmla="*/ 76 h 111"/>
                <a:gd name="T10" fmla="*/ 2 w 49"/>
                <a:gd name="T11" fmla="*/ 35 h 111"/>
                <a:gd name="T12" fmla="*/ 21 w 49"/>
                <a:gd name="T13" fmla="*/ 13 h 111"/>
                <a:gd name="T14" fmla="*/ 21 w 49"/>
                <a:gd name="T15" fmla="*/ 0 h 111"/>
                <a:gd name="T16" fmla="*/ 28 w 49"/>
                <a:gd name="T17" fmla="*/ 0 h 111"/>
                <a:gd name="T18" fmla="*/ 28 w 49"/>
                <a:gd name="T19" fmla="*/ 13 h 111"/>
                <a:gd name="T20" fmla="*/ 47 w 49"/>
                <a:gd name="T21" fmla="*/ 23 h 111"/>
                <a:gd name="T22" fmla="*/ 41 w 49"/>
                <a:gd name="T23" fmla="*/ 29 h 111"/>
                <a:gd name="T24" fmla="*/ 25 w 49"/>
                <a:gd name="T25" fmla="*/ 22 h 111"/>
                <a:gd name="T26" fmla="*/ 13 w 49"/>
                <a:gd name="T27" fmla="*/ 34 h 111"/>
                <a:gd name="T28" fmla="*/ 49 w 49"/>
                <a:gd name="T29" fmla="*/ 75 h 111"/>
                <a:gd name="T30" fmla="*/ 29 w 49"/>
                <a:gd name="T31" fmla="*/ 98 h 111"/>
                <a:gd name="T32" fmla="*/ 29 w 49"/>
                <a:gd name="T33" fmla="*/ 111 h 111"/>
                <a:gd name="T34" fmla="*/ 22 w 49"/>
                <a:gd name="T35" fmla="*/ 111 h 111"/>
                <a:gd name="T36" fmla="*/ 22 w 49"/>
                <a:gd name="T3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11">
                  <a:moveTo>
                    <a:pt x="22" y="98"/>
                  </a:moveTo>
                  <a:cubicBezTo>
                    <a:pt x="13" y="98"/>
                    <a:pt x="5" y="93"/>
                    <a:pt x="0" y="89"/>
                  </a:cubicBezTo>
                  <a:cubicBezTo>
                    <a:pt x="4" y="81"/>
                    <a:pt x="4" y="81"/>
                    <a:pt x="4" y="81"/>
                  </a:cubicBezTo>
                  <a:cubicBezTo>
                    <a:pt x="10" y="86"/>
                    <a:pt x="17" y="90"/>
                    <a:pt x="24" y="90"/>
                  </a:cubicBezTo>
                  <a:cubicBezTo>
                    <a:pt x="34" y="89"/>
                    <a:pt x="39" y="84"/>
                    <a:pt x="39" y="76"/>
                  </a:cubicBezTo>
                  <a:cubicBezTo>
                    <a:pt x="38" y="55"/>
                    <a:pt x="3" y="60"/>
                    <a:pt x="2" y="35"/>
                  </a:cubicBezTo>
                  <a:cubicBezTo>
                    <a:pt x="2" y="24"/>
                    <a:pt x="10" y="15"/>
                    <a:pt x="21" y="13"/>
                  </a:cubicBezTo>
                  <a:cubicBezTo>
                    <a:pt x="21" y="0"/>
                    <a:pt x="21" y="0"/>
                    <a:pt x="21" y="0"/>
                  </a:cubicBezTo>
                  <a:cubicBezTo>
                    <a:pt x="28" y="0"/>
                    <a:pt x="28" y="0"/>
                    <a:pt x="28" y="0"/>
                  </a:cubicBezTo>
                  <a:cubicBezTo>
                    <a:pt x="28" y="13"/>
                    <a:pt x="28" y="13"/>
                    <a:pt x="28" y="13"/>
                  </a:cubicBezTo>
                  <a:cubicBezTo>
                    <a:pt x="37" y="14"/>
                    <a:pt x="42" y="18"/>
                    <a:pt x="47" y="23"/>
                  </a:cubicBezTo>
                  <a:cubicBezTo>
                    <a:pt x="41" y="29"/>
                    <a:pt x="41" y="29"/>
                    <a:pt x="41" y="29"/>
                  </a:cubicBezTo>
                  <a:cubicBezTo>
                    <a:pt x="36" y="24"/>
                    <a:pt x="32" y="22"/>
                    <a:pt x="25" y="22"/>
                  </a:cubicBezTo>
                  <a:cubicBezTo>
                    <a:pt x="18" y="22"/>
                    <a:pt x="13" y="27"/>
                    <a:pt x="13" y="34"/>
                  </a:cubicBezTo>
                  <a:cubicBezTo>
                    <a:pt x="13" y="53"/>
                    <a:pt x="49" y="48"/>
                    <a:pt x="49" y="75"/>
                  </a:cubicBezTo>
                  <a:cubicBezTo>
                    <a:pt x="49" y="87"/>
                    <a:pt x="42" y="96"/>
                    <a:pt x="29" y="98"/>
                  </a:cubicBezTo>
                  <a:cubicBezTo>
                    <a:pt x="29" y="111"/>
                    <a:pt x="29" y="111"/>
                    <a:pt x="29" y="111"/>
                  </a:cubicBezTo>
                  <a:cubicBezTo>
                    <a:pt x="22" y="111"/>
                    <a:pt x="22" y="111"/>
                    <a:pt x="22" y="111"/>
                  </a:cubicBezTo>
                  <a:lnTo>
                    <a:pt x="22"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4" name="Line 177">
              <a:extLst>
                <a:ext uri="{FF2B5EF4-FFF2-40B4-BE49-F238E27FC236}">
                  <a16:creationId xmlns:a16="http://schemas.microsoft.com/office/drawing/2014/main" id="{B4F55207-0CD7-4C5F-8687-C5CA57707540}"/>
                </a:ext>
              </a:extLst>
            </p:cNvPr>
            <p:cNvSpPr>
              <a:spLocks noChangeShapeType="1"/>
            </p:cNvSpPr>
            <p:nvPr/>
          </p:nvSpPr>
          <p:spPr bwMode="auto">
            <a:xfrm>
              <a:off x="1457325" y="4859338"/>
              <a:ext cx="112713" cy="0"/>
            </a:xfrm>
            <a:prstGeom prst="line">
              <a:avLst/>
            </a:prstGeom>
            <a:noFill/>
            <a:ln w="3175"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5" name="Line 178">
              <a:extLst>
                <a:ext uri="{FF2B5EF4-FFF2-40B4-BE49-F238E27FC236}">
                  <a16:creationId xmlns:a16="http://schemas.microsoft.com/office/drawing/2014/main" id="{1A7FC1F2-FADB-4157-9E7F-A48905E7CAAD}"/>
                </a:ext>
              </a:extLst>
            </p:cNvPr>
            <p:cNvSpPr>
              <a:spLocks noChangeShapeType="1"/>
            </p:cNvSpPr>
            <p:nvPr/>
          </p:nvSpPr>
          <p:spPr bwMode="auto">
            <a:xfrm>
              <a:off x="1457325" y="4921250"/>
              <a:ext cx="55563" cy="0"/>
            </a:xfrm>
            <a:prstGeom prst="line">
              <a:avLst/>
            </a:prstGeom>
            <a:noFill/>
            <a:ln w="3175"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6" name="Line 179">
              <a:extLst>
                <a:ext uri="{FF2B5EF4-FFF2-40B4-BE49-F238E27FC236}">
                  <a16:creationId xmlns:a16="http://schemas.microsoft.com/office/drawing/2014/main" id="{25334FA8-09BA-4BCD-AD2E-CF7A49989F4E}"/>
                </a:ext>
              </a:extLst>
            </p:cNvPr>
            <p:cNvSpPr>
              <a:spLocks noChangeShapeType="1"/>
            </p:cNvSpPr>
            <p:nvPr/>
          </p:nvSpPr>
          <p:spPr bwMode="auto">
            <a:xfrm>
              <a:off x="1460500" y="4667250"/>
              <a:ext cx="114300" cy="0"/>
            </a:xfrm>
            <a:prstGeom prst="line">
              <a:avLst/>
            </a:prstGeom>
            <a:noFill/>
            <a:ln w="3175"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7" name="Line 180">
              <a:extLst>
                <a:ext uri="{FF2B5EF4-FFF2-40B4-BE49-F238E27FC236}">
                  <a16:creationId xmlns:a16="http://schemas.microsoft.com/office/drawing/2014/main" id="{62A28165-38F4-4D70-910C-9717BF745601}"/>
                </a:ext>
              </a:extLst>
            </p:cNvPr>
            <p:cNvSpPr>
              <a:spLocks noChangeShapeType="1"/>
            </p:cNvSpPr>
            <p:nvPr/>
          </p:nvSpPr>
          <p:spPr bwMode="auto">
            <a:xfrm>
              <a:off x="1460500" y="4729163"/>
              <a:ext cx="57150" cy="0"/>
            </a:xfrm>
            <a:prstGeom prst="line">
              <a:avLst/>
            </a:prstGeom>
            <a:noFill/>
            <a:ln w="3175"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18" name="Line 181">
              <a:extLst>
                <a:ext uri="{FF2B5EF4-FFF2-40B4-BE49-F238E27FC236}">
                  <a16:creationId xmlns:a16="http://schemas.microsoft.com/office/drawing/2014/main" id="{708A0FFA-8051-4DC4-99A3-31E845920454}"/>
                </a:ext>
              </a:extLst>
            </p:cNvPr>
            <p:cNvSpPr>
              <a:spLocks noChangeShapeType="1"/>
            </p:cNvSpPr>
            <p:nvPr/>
          </p:nvSpPr>
          <p:spPr bwMode="auto">
            <a:xfrm>
              <a:off x="1874838" y="4951413"/>
              <a:ext cx="0" cy="101600"/>
            </a:xfrm>
            <a:prstGeom prst="line">
              <a:avLst/>
            </a:prstGeom>
            <a:noFill/>
            <a:ln w="3175"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nvGrpSpPr>
            <p:cNvPr id="230" name="Group 229">
              <a:extLst>
                <a:ext uri="{FF2B5EF4-FFF2-40B4-BE49-F238E27FC236}">
                  <a16:creationId xmlns:a16="http://schemas.microsoft.com/office/drawing/2014/main" id="{4E881E6F-49D1-4C06-BC82-3F7610429435}"/>
                </a:ext>
              </a:extLst>
            </p:cNvPr>
            <p:cNvGrpSpPr/>
            <p:nvPr/>
          </p:nvGrpSpPr>
          <p:grpSpPr>
            <a:xfrm>
              <a:off x="1524001" y="3965575"/>
              <a:ext cx="433387" cy="520701"/>
              <a:chOff x="1524001" y="3603625"/>
              <a:chExt cx="433387" cy="520701"/>
            </a:xfrm>
          </p:grpSpPr>
          <p:sp>
            <p:nvSpPr>
              <p:cNvPr id="223" name="AutoShape 183">
                <a:extLst>
                  <a:ext uri="{FF2B5EF4-FFF2-40B4-BE49-F238E27FC236}">
                    <a16:creationId xmlns:a16="http://schemas.microsoft.com/office/drawing/2014/main" id="{D1FC5087-99F9-4506-B815-C61F6E96568F}"/>
                  </a:ext>
                </a:extLst>
              </p:cNvPr>
              <p:cNvSpPr>
                <a:spLocks noChangeAspect="1" noChangeArrowheads="1" noTextEdit="1"/>
              </p:cNvSpPr>
              <p:nvPr/>
            </p:nvSpPr>
            <p:spPr bwMode="auto">
              <a:xfrm>
                <a:off x="1525588" y="3606800"/>
                <a:ext cx="4302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24" name="Freeform 185">
                <a:extLst>
                  <a:ext uri="{FF2B5EF4-FFF2-40B4-BE49-F238E27FC236}">
                    <a16:creationId xmlns:a16="http://schemas.microsoft.com/office/drawing/2014/main" id="{7C23DCCA-B280-4AA5-A874-BBAB49704F55}"/>
                  </a:ext>
                </a:extLst>
              </p:cNvPr>
              <p:cNvSpPr>
                <a:spLocks/>
              </p:cNvSpPr>
              <p:nvPr/>
            </p:nvSpPr>
            <p:spPr bwMode="auto">
              <a:xfrm>
                <a:off x="1524001" y="3603625"/>
                <a:ext cx="433387" cy="520701"/>
              </a:xfrm>
              <a:custGeom>
                <a:avLst/>
                <a:gdLst>
                  <a:gd name="T0" fmla="*/ 998 w 1079"/>
                  <a:gd name="T1" fmla="*/ 256 h 1298"/>
                  <a:gd name="T2" fmla="*/ 638 w 1079"/>
                  <a:gd name="T3" fmla="*/ 46 h 1298"/>
                  <a:gd name="T4" fmla="*/ 452 w 1079"/>
                  <a:gd name="T5" fmla="*/ 44 h 1298"/>
                  <a:gd name="T6" fmla="*/ 86 w 1079"/>
                  <a:gd name="T7" fmla="*/ 240 h 1298"/>
                  <a:gd name="T8" fmla="*/ 9 w 1079"/>
                  <a:gd name="T9" fmla="*/ 370 h 1298"/>
                  <a:gd name="T10" fmla="*/ 495 w 1079"/>
                  <a:gd name="T11" fmla="*/ 1274 h 1298"/>
                  <a:gd name="T12" fmla="*/ 599 w 1079"/>
                  <a:gd name="T13" fmla="*/ 1271 h 1298"/>
                  <a:gd name="T14" fmla="*/ 1067 w 1079"/>
                  <a:gd name="T15" fmla="*/ 389 h 1298"/>
                  <a:gd name="T16" fmla="*/ 998 w 1079"/>
                  <a:gd name="T17" fmla="*/ 256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9" h="1298">
                    <a:moveTo>
                      <a:pt x="998" y="256"/>
                    </a:moveTo>
                    <a:cubicBezTo>
                      <a:pt x="822" y="181"/>
                      <a:pt x="708" y="104"/>
                      <a:pt x="638" y="46"/>
                    </a:cubicBezTo>
                    <a:cubicBezTo>
                      <a:pt x="584" y="2"/>
                      <a:pt x="506" y="0"/>
                      <a:pt x="452" y="44"/>
                    </a:cubicBezTo>
                    <a:cubicBezTo>
                      <a:pt x="326" y="145"/>
                      <a:pt x="179" y="208"/>
                      <a:pt x="86" y="240"/>
                    </a:cubicBezTo>
                    <a:cubicBezTo>
                      <a:pt x="33" y="259"/>
                      <a:pt x="0" y="313"/>
                      <a:pt x="9" y="370"/>
                    </a:cubicBezTo>
                    <a:cubicBezTo>
                      <a:pt x="69" y="761"/>
                      <a:pt x="228" y="1065"/>
                      <a:pt x="495" y="1274"/>
                    </a:cubicBezTo>
                    <a:cubicBezTo>
                      <a:pt x="526" y="1298"/>
                      <a:pt x="570" y="1296"/>
                      <a:pt x="599" y="1271"/>
                    </a:cubicBezTo>
                    <a:cubicBezTo>
                      <a:pt x="857" y="1045"/>
                      <a:pt x="993" y="738"/>
                      <a:pt x="1067" y="389"/>
                    </a:cubicBezTo>
                    <a:cubicBezTo>
                      <a:pt x="1079" y="334"/>
                      <a:pt x="1050" y="278"/>
                      <a:pt x="998" y="2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25" name="Freeform 186">
                <a:extLst>
                  <a:ext uri="{FF2B5EF4-FFF2-40B4-BE49-F238E27FC236}">
                    <a16:creationId xmlns:a16="http://schemas.microsoft.com/office/drawing/2014/main" id="{88593144-1ECF-41AC-9B76-8D4E1EF489A8}"/>
                  </a:ext>
                </a:extLst>
              </p:cNvPr>
              <p:cNvSpPr>
                <a:spLocks/>
              </p:cNvSpPr>
              <p:nvPr/>
            </p:nvSpPr>
            <p:spPr bwMode="auto">
              <a:xfrm>
                <a:off x="1524001" y="3603625"/>
                <a:ext cx="433387" cy="520701"/>
              </a:xfrm>
              <a:custGeom>
                <a:avLst/>
                <a:gdLst>
                  <a:gd name="T0" fmla="*/ 283 w 1078"/>
                  <a:gd name="T1" fmla="*/ 154 h 1298"/>
                  <a:gd name="T2" fmla="*/ 451 w 1078"/>
                  <a:gd name="T3" fmla="*/ 44 h 1298"/>
                  <a:gd name="T4" fmla="*/ 637 w 1078"/>
                  <a:gd name="T5" fmla="*/ 46 h 1298"/>
                  <a:gd name="T6" fmla="*/ 997 w 1078"/>
                  <a:gd name="T7" fmla="*/ 256 h 1298"/>
                  <a:gd name="T8" fmla="*/ 1066 w 1078"/>
                  <a:gd name="T9" fmla="*/ 389 h 1298"/>
                  <a:gd name="T10" fmla="*/ 598 w 1078"/>
                  <a:gd name="T11" fmla="*/ 1271 h 1298"/>
                  <a:gd name="T12" fmla="*/ 494 w 1078"/>
                  <a:gd name="T13" fmla="*/ 1274 h 1298"/>
                  <a:gd name="T14" fmla="*/ 8 w 1078"/>
                  <a:gd name="T15" fmla="*/ 370 h 1298"/>
                  <a:gd name="T16" fmla="*/ 75 w 1078"/>
                  <a:gd name="T17" fmla="*/ 244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1298">
                    <a:moveTo>
                      <a:pt x="283" y="154"/>
                    </a:moveTo>
                    <a:cubicBezTo>
                      <a:pt x="339" y="124"/>
                      <a:pt x="397" y="88"/>
                      <a:pt x="451" y="44"/>
                    </a:cubicBezTo>
                    <a:cubicBezTo>
                      <a:pt x="505" y="0"/>
                      <a:pt x="583" y="2"/>
                      <a:pt x="637" y="46"/>
                    </a:cubicBezTo>
                    <a:cubicBezTo>
                      <a:pt x="707" y="104"/>
                      <a:pt x="821" y="181"/>
                      <a:pt x="997" y="256"/>
                    </a:cubicBezTo>
                    <a:cubicBezTo>
                      <a:pt x="1049" y="278"/>
                      <a:pt x="1078" y="334"/>
                      <a:pt x="1066" y="389"/>
                    </a:cubicBezTo>
                    <a:cubicBezTo>
                      <a:pt x="992" y="738"/>
                      <a:pt x="856" y="1045"/>
                      <a:pt x="598" y="1271"/>
                    </a:cubicBezTo>
                    <a:cubicBezTo>
                      <a:pt x="569" y="1296"/>
                      <a:pt x="525" y="1298"/>
                      <a:pt x="494" y="1274"/>
                    </a:cubicBezTo>
                    <a:cubicBezTo>
                      <a:pt x="227" y="1065"/>
                      <a:pt x="68" y="761"/>
                      <a:pt x="8" y="370"/>
                    </a:cubicBezTo>
                    <a:cubicBezTo>
                      <a:pt x="0" y="317"/>
                      <a:pt x="28" y="266"/>
                      <a:pt x="75" y="244"/>
                    </a:cubicBezTo>
                  </a:path>
                </a:pathLst>
              </a:custGeom>
              <a:noFill/>
              <a:ln w="47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26" name="Freeform 187">
                <a:extLst>
                  <a:ext uri="{FF2B5EF4-FFF2-40B4-BE49-F238E27FC236}">
                    <a16:creationId xmlns:a16="http://schemas.microsoft.com/office/drawing/2014/main" id="{DDE58241-4161-4C07-93E4-E84999A4D8E8}"/>
                  </a:ext>
                </a:extLst>
              </p:cNvPr>
              <p:cNvSpPr>
                <a:spLocks/>
              </p:cNvSpPr>
              <p:nvPr/>
            </p:nvSpPr>
            <p:spPr bwMode="auto">
              <a:xfrm>
                <a:off x="1558925" y="3646488"/>
                <a:ext cx="363537" cy="431800"/>
              </a:xfrm>
              <a:custGeom>
                <a:avLst/>
                <a:gdLst>
                  <a:gd name="T0" fmla="*/ 0 w 906"/>
                  <a:gd name="T1" fmla="*/ 210 h 1079"/>
                  <a:gd name="T2" fmla="*/ 351 w 906"/>
                  <a:gd name="T3" fmla="*/ 46 h 1079"/>
                  <a:gd name="T4" fmla="*/ 561 w 906"/>
                  <a:gd name="T5" fmla="*/ 48 h 1079"/>
                  <a:gd name="T6" fmla="*/ 906 w 906"/>
                  <a:gd name="T7" fmla="*/ 230 h 1079"/>
                  <a:gd name="T8" fmla="*/ 459 w 906"/>
                  <a:gd name="T9" fmla="*/ 1079 h 1079"/>
                  <a:gd name="T10" fmla="*/ 0 w 906"/>
                  <a:gd name="T11" fmla="*/ 210 h 1079"/>
                </a:gdLst>
                <a:ahLst/>
                <a:cxnLst>
                  <a:cxn ang="0">
                    <a:pos x="T0" y="T1"/>
                  </a:cxn>
                  <a:cxn ang="0">
                    <a:pos x="T2" y="T3"/>
                  </a:cxn>
                  <a:cxn ang="0">
                    <a:pos x="T4" y="T5"/>
                  </a:cxn>
                  <a:cxn ang="0">
                    <a:pos x="T6" y="T7"/>
                  </a:cxn>
                  <a:cxn ang="0">
                    <a:pos x="T8" y="T9"/>
                  </a:cxn>
                  <a:cxn ang="0">
                    <a:pos x="T10" y="T11"/>
                  </a:cxn>
                </a:cxnLst>
                <a:rect l="0" t="0" r="r" b="b"/>
                <a:pathLst>
                  <a:path w="906" h="1079">
                    <a:moveTo>
                      <a:pt x="0" y="210"/>
                    </a:moveTo>
                    <a:cubicBezTo>
                      <a:pt x="0" y="210"/>
                      <a:pt x="190" y="164"/>
                      <a:pt x="351" y="46"/>
                    </a:cubicBezTo>
                    <a:cubicBezTo>
                      <a:pt x="414" y="0"/>
                      <a:pt x="499" y="1"/>
                      <a:pt x="561" y="48"/>
                    </a:cubicBezTo>
                    <a:cubicBezTo>
                      <a:pt x="631" y="101"/>
                      <a:pt x="741" y="168"/>
                      <a:pt x="906" y="230"/>
                    </a:cubicBezTo>
                    <a:cubicBezTo>
                      <a:pt x="845" y="572"/>
                      <a:pt x="722" y="872"/>
                      <a:pt x="459" y="1079"/>
                    </a:cubicBezTo>
                    <a:cubicBezTo>
                      <a:pt x="190" y="892"/>
                      <a:pt x="41" y="598"/>
                      <a:pt x="0" y="210"/>
                    </a:cubicBez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27" name="Freeform 188">
                <a:extLst>
                  <a:ext uri="{FF2B5EF4-FFF2-40B4-BE49-F238E27FC236}">
                    <a16:creationId xmlns:a16="http://schemas.microsoft.com/office/drawing/2014/main" id="{839AF5E3-B00A-42BC-A4A0-1CF68B1FCFEE}"/>
                  </a:ext>
                </a:extLst>
              </p:cNvPr>
              <p:cNvSpPr>
                <a:spLocks/>
              </p:cNvSpPr>
              <p:nvPr/>
            </p:nvSpPr>
            <p:spPr bwMode="auto">
              <a:xfrm>
                <a:off x="1725613" y="3651250"/>
                <a:ext cx="196850" cy="427038"/>
              </a:xfrm>
              <a:custGeom>
                <a:avLst/>
                <a:gdLst>
                  <a:gd name="T0" fmla="*/ 35 w 489"/>
                  <a:gd name="T1" fmla="*/ 1 h 1068"/>
                  <a:gd name="T2" fmla="*/ 144 w 489"/>
                  <a:gd name="T3" fmla="*/ 37 h 1068"/>
                  <a:gd name="T4" fmla="*/ 489 w 489"/>
                  <a:gd name="T5" fmla="*/ 219 h 1068"/>
                  <a:gd name="T6" fmla="*/ 42 w 489"/>
                  <a:gd name="T7" fmla="*/ 1068 h 1068"/>
                  <a:gd name="T8" fmla="*/ 35 w 489"/>
                  <a:gd name="T9" fmla="*/ 1 h 1068"/>
                </a:gdLst>
                <a:ahLst/>
                <a:cxnLst>
                  <a:cxn ang="0">
                    <a:pos x="T0" y="T1"/>
                  </a:cxn>
                  <a:cxn ang="0">
                    <a:pos x="T2" y="T3"/>
                  </a:cxn>
                  <a:cxn ang="0">
                    <a:pos x="T4" y="T5"/>
                  </a:cxn>
                  <a:cxn ang="0">
                    <a:pos x="T6" y="T7"/>
                  </a:cxn>
                  <a:cxn ang="0">
                    <a:pos x="T8" y="T9"/>
                  </a:cxn>
                </a:cxnLst>
                <a:rect l="0" t="0" r="r" b="b"/>
                <a:pathLst>
                  <a:path w="489" h="1068">
                    <a:moveTo>
                      <a:pt x="35" y="1"/>
                    </a:moveTo>
                    <a:cubicBezTo>
                      <a:pt x="74" y="0"/>
                      <a:pt x="112" y="12"/>
                      <a:pt x="144" y="37"/>
                    </a:cubicBezTo>
                    <a:cubicBezTo>
                      <a:pt x="214" y="90"/>
                      <a:pt x="324" y="157"/>
                      <a:pt x="489" y="219"/>
                    </a:cubicBezTo>
                    <a:cubicBezTo>
                      <a:pt x="428" y="561"/>
                      <a:pt x="305" y="861"/>
                      <a:pt x="42" y="1068"/>
                    </a:cubicBezTo>
                    <a:cubicBezTo>
                      <a:pt x="42" y="1068"/>
                      <a:pt x="0" y="1"/>
                      <a:pt x="35" y="1"/>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28" name="Freeform 189">
                <a:extLst>
                  <a:ext uri="{FF2B5EF4-FFF2-40B4-BE49-F238E27FC236}">
                    <a16:creationId xmlns:a16="http://schemas.microsoft.com/office/drawing/2014/main" id="{911E21B3-5FD7-461A-A3C2-1314FF42AFB8}"/>
                  </a:ext>
                </a:extLst>
              </p:cNvPr>
              <p:cNvSpPr>
                <a:spLocks/>
              </p:cNvSpPr>
              <p:nvPr/>
            </p:nvSpPr>
            <p:spPr bwMode="auto">
              <a:xfrm>
                <a:off x="1714500" y="3767138"/>
                <a:ext cx="50800" cy="147638"/>
              </a:xfrm>
              <a:custGeom>
                <a:avLst/>
                <a:gdLst>
                  <a:gd name="T0" fmla="*/ 32 w 32"/>
                  <a:gd name="T1" fmla="*/ 93 h 93"/>
                  <a:gd name="T2" fmla="*/ 1 w 32"/>
                  <a:gd name="T3" fmla="*/ 93 h 93"/>
                  <a:gd name="T4" fmla="*/ 0 w 32"/>
                  <a:gd name="T5" fmla="*/ 0 h 93"/>
                  <a:gd name="T6" fmla="*/ 31 w 32"/>
                  <a:gd name="T7" fmla="*/ 0 h 93"/>
                  <a:gd name="T8" fmla="*/ 32 w 32"/>
                  <a:gd name="T9" fmla="*/ 93 h 93"/>
                </a:gdLst>
                <a:ahLst/>
                <a:cxnLst>
                  <a:cxn ang="0">
                    <a:pos x="T0" y="T1"/>
                  </a:cxn>
                  <a:cxn ang="0">
                    <a:pos x="T2" y="T3"/>
                  </a:cxn>
                  <a:cxn ang="0">
                    <a:pos x="T4" y="T5"/>
                  </a:cxn>
                  <a:cxn ang="0">
                    <a:pos x="T6" y="T7"/>
                  </a:cxn>
                  <a:cxn ang="0">
                    <a:pos x="T8" y="T9"/>
                  </a:cxn>
                </a:cxnLst>
                <a:rect l="0" t="0" r="r" b="b"/>
                <a:pathLst>
                  <a:path w="32" h="93">
                    <a:moveTo>
                      <a:pt x="32" y="93"/>
                    </a:moveTo>
                    <a:lnTo>
                      <a:pt x="1" y="93"/>
                    </a:lnTo>
                    <a:lnTo>
                      <a:pt x="0" y="0"/>
                    </a:lnTo>
                    <a:lnTo>
                      <a:pt x="31" y="0"/>
                    </a:lnTo>
                    <a:lnTo>
                      <a:pt x="32"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229" name="Freeform 190">
                <a:extLst>
                  <a:ext uri="{FF2B5EF4-FFF2-40B4-BE49-F238E27FC236}">
                    <a16:creationId xmlns:a16="http://schemas.microsoft.com/office/drawing/2014/main" id="{3034F66C-E76F-4858-988E-4A4FAC963702}"/>
                  </a:ext>
                </a:extLst>
              </p:cNvPr>
              <p:cNvSpPr>
                <a:spLocks/>
              </p:cNvSpPr>
              <p:nvPr/>
            </p:nvSpPr>
            <p:spPr bwMode="auto">
              <a:xfrm>
                <a:off x="1666875" y="3816350"/>
                <a:ext cx="147637" cy="49213"/>
              </a:xfrm>
              <a:custGeom>
                <a:avLst/>
                <a:gdLst>
                  <a:gd name="T0" fmla="*/ 0 w 93"/>
                  <a:gd name="T1" fmla="*/ 31 h 31"/>
                  <a:gd name="T2" fmla="*/ 0 w 93"/>
                  <a:gd name="T3" fmla="*/ 1 h 31"/>
                  <a:gd name="T4" fmla="*/ 93 w 93"/>
                  <a:gd name="T5" fmla="*/ 0 h 31"/>
                  <a:gd name="T6" fmla="*/ 93 w 93"/>
                  <a:gd name="T7" fmla="*/ 30 h 31"/>
                  <a:gd name="T8" fmla="*/ 0 w 93"/>
                  <a:gd name="T9" fmla="*/ 31 h 31"/>
                </a:gdLst>
                <a:ahLst/>
                <a:cxnLst>
                  <a:cxn ang="0">
                    <a:pos x="T0" y="T1"/>
                  </a:cxn>
                  <a:cxn ang="0">
                    <a:pos x="T2" y="T3"/>
                  </a:cxn>
                  <a:cxn ang="0">
                    <a:pos x="T4" y="T5"/>
                  </a:cxn>
                  <a:cxn ang="0">
                    <a:pos x="T6" y="T7"/>
                  </a:cxn>
                  <a:cxn ang="0">
                    <a:pos x="T8" y="T9"/>
                  </a:cxn>
                </a:cxnLst>
                <a:rect l="0" t="0" r="r" b="b"/>
                <a:pathLst>
                  <a:path w="93" h="31">
                    <a:moveTo>
                      <a:pt x="0" y="31"/>
                    </a:moveTo>
                    <a:lnTo>
                      <a:pt x="0" y="1"/>
                    </a:lnTo>
                    <a:lnTo>
                      <a:pt x="93" y="0"/>
                    </a:lnTo>
                    <a:lnTo>
                      <a:pt x="93" y="3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cxnSp>
          <p:nvCxnSpPr>
            <p:cNvPr id="239" name="Straight Connector 238">
              <a:extLst>
                <a:ext uri="{FF2B5EF4-FFF2-40B4-BE49-F238E27FC236}">
                  <a16:creationId xmlns:a16="http://schemas.microsoft.com/office/drawing/2014/main" id="{57DD85AA-5F7C-4112-88E3-F819D5AE89CF}"/>
                </a:ext>
              </a:extLst>
            </p:cNvPr>
            <p:cNvCxnSpPr>
              <a:cxnSpLocks/>
            </p:cNvCxnSpPr>
            <p:nvPr/>
          </p:nvCxnSpPr>
          <p:spPr>
            <a:xfrm>
              <a:off x="4886325" y="4437313"/>
              <a:ext cx="1038225" cy="0"/>
            </a:xfrm>
            <a:prstGeom prst="line">
              <a:avLst/>
            </a:prstGeom>
            <a:ln w="1270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D7D4175-B2C4-468E-A1A2-D6F27045D8F0}"/>
                </a:ext>
              </a:extLst>
            </p:cNvPr>
            <p:cNvCxnSpPr>
              <a:cxnSpLocks/>
            </p:cNvCxnSpPr>
            <p:nvPr/>
          </p:nvCxnSpPr>
          <p:spPr>
            <a:xfrm>
              <a:off x="4886325" y="5513638"/>
              <a:ext cx="1038225" cy="0"/>
            </a:xfrm>
            <a:prstGeom prst="line">
              <a:avLst/>
            </a:prstGeom>
            <a:ln w="127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231" name="Rectangle: Rounded Corners 230">
              <a:extLst>
                <a:ext uri="{FF2B5EF4-FFF2-40B4-BE49-F238E27FC236}">
                  <a16:creationId xmlns:a16="http://schemas.microsoft.com/office/drawing/2014/main" id="{64BE588B-E79E-4BE9-B1EF-5DB607D84DB1}"/>
                </a:ext>
              </a:extLst>
            </p:cNvPr>
            <p:cNvSpPr/>
            <p:nvPr/>
          </p:nvSpPr>
          <p:spPr>
            <a:xfrm>
              <a:off x="5915025" y="3999163"/>
              <a:ext cx="5778915" cy="876300"/>
            </a:xfrm>
            <a:prstGeom prst="roundRect">
              <a:avLst>
                <a:gd name="adj" fmla="val 50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latin typeface="Arial" panose="020B0604020202020204" pitchFamily="34" charset="0"/>
                <a:cs typeface="Arial" panose="020B0604020202020204" pitchFamily="34" charset="0"/>
              </a:endParaRPr>
            </a:p>
          </p:txBody>
        </p:sp>
        <p:sp>
          <p:nvSpPr>
            <p:cNvPr id="232" name="Rectangle: Rounded Corners 231">
              <a:extLst>
                <a:ext uri="{FF2B5EF4-FFF2-40B4-BE49-F238E27FC236}">
                  <a16:creationId xmlns:a16="http://schemas.microsoft.com/office/drawing/2014/main" id="{110B8336-D3F5-4E26-8A4A-907EBDCF4786}"/>
                </a:ext>
              </a:extLst>
            </p:cNvPr>
            <p:cNvSpPr/>
            <p:nvPr/>
          </p:nvSpPr>
          <p:spPr>
            <a:xfrm>
              <a:off x="5915025" y="5075488"/>
              <a:ext cx="5778915" cy="876300"/>
            </a:xfrm>
            <a:prstGeom prst="roundRect">
              <a:avLst>
                <a:gd name="adj" fmla="val 50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latin typeface="Arial" panose="020B0604020202020204" pitchFamily="34" charset="0"/>
                <a:cs typeface="Arial" panose="020B0604020202020204" pitchFamily="34" charset="0"/>
              </a:endParaRPr>
            </a:p>
          </p:txBody>
        </p:sp>
        <p:sp>
          <p:nvSpPr>
            <p:cNvPr id="10" name="Google Shape;73;p17"/>
            <p:cNvSpPr txBox="1">
              <a:spLocks/>
            </p:cNvSpPr>
            <p:nvPr/>
          </p:nvSpPr>
          <p:spPr>
            <a:xfrm>
              <a:off x="6791325" y="4191092"/>
              <a:ext cx="4695824" cy="492443"/>
            </a:xfrm>
            <a:prstGeom prst="rect">
              <a:avLst/>
            </a:prstGeom>
            <a:noFill/>
            <a:ln>
              <a:noFill/>
            </a:ln>
          </p:spPr>
          <p:txBody>
            <a:bodyPr spcFirstLastPara="1" wrap="square" lIns="0" tIns="0" rIns="0" bIns="0" anchor="ctr" anchorCtr="0">
              <a:noAutofit/>
            </a:bodyPr>
            <a:lstStyle/>
            <a:p>
              <a:pPr indent="7144">
                <a:buSzPts val="1100"/>
              </a:pPr>
              <a:r>
                <a:rPr lang="en-US" sz="1200">
                  <a:solidFill>
                    <a:schemeClr val="bg1"/>
                  </a:solidFill>
                  <a:latin typeface="Arial" panose="020B0604020202020204" pitchFamily="34" charset="0"/>
                  <a:cs typeface="Arial" panose="020B0604020202020204" pitchFamily="34" charset="0"/>
                </a:rPr>
                <a:t>Leverage insights from the data collected to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populate a DCEA </a:t>
              </a:r>
            </a:p>
          </p:txBody>
        </p:sp>
        <p:sp>
          <p:nvSpPr>
            <p:cNvPr id="12" name="Google Shape;74;p17"/>
            <p:cNvSpPr txBox="1">
              <a:spLocks/>
            </p:cNvSpPr>
            <p:nvPr/>
          </p:nvSpPr>
          <p:spPr>
            <a:xfrm>
              <a:off x="6791326" y="5267417"/>
              <a:ext cx="4695824" cy="492443"/>
            </a:xfrm>
            <a:prstGeom prst="rect">
              <a:avLst/>
            </a:prstGeom>
            <a:noFill/>
            <a:ln>
              <a:noFill/>
            </a:ln>
          </p:spPr>
          <p:txBody>
            <a:bodyPr spcFirstLastPara="1" wrap="square" lIns="0" tIns="0" rIns="0" bIns="0" anchor="ctr" anchorCtr="0">
              <a:noAutofit/>
            </a:bodyPr>
            <a:lstStyle/>
            <a:p>
              <a:pPr indent="7144">
                <a:buSzPts val="1100"/>
              </a:pPr>
              <a:r>
                <a:rPr lang="en-US" sz="1200">
                  <a:solidFill>
                    <a:schemeClr val="bg1"/>
                  </a:solidFill>
                  <a:latin typeface="Arial" panose="020B0604020202020204" pitchFamily="34" charset="0"/>
                  <a:cs typeface="Arial" panose="020B0604020202020204" pitchFamily="34" charset="0"/>
                </a:rPr>
                <a:t>Explore the value of new information to prioritize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future data collection for health equity research</a:t>
              </a:r>
            </a:p>
          </p:txBody>
        </p:sp>
        <p:sp>
          <p:nvSpPr>
            <p:cNvPr id="235" name="Oval 234">
              <a:extLst>
                <a:ext uri="{FF2B5EF4-FFF2-40B4-BE49-F238E27FC236}">
                  <a16:creationId xmlns:a16="http://schemas.microsoft.com/office/drawing/2014/main" id="{08E0BC82-4D0C-4021-8142-5BA4A4A57173}"/>
                </a:ext>
              </a:extLst>
            </p:cNvPr>
            <p:cNvSpPr/>
            <p:nvPr/>
          </p:nvSpPr>
          <p:spPr>
            <a:xfrm>
              <a:off x="6021931" y="4114801"/>
              <a:ext cx="645028" cy="645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2100" b="1">
                  <a:solidFill>
                    <a:schemeClr val="accent1"/>
                  </a:solidFill>
                  <a:latin typeface="Arial" panose="020B0604020202020204" pitchFamily="34" charset="0"/>
                  <a:cs typeface="Arial" panose="020B0604020202020204" pitchFamily="34" charset="0"/>
                </a:rPr>
                <a:t>1</a:t>
              </a:r>
            </a:p>
          </p:txBody>
        </p:sp>
        <p:sp>
          <p:nvSpPr>
            <p:cNvPr id="236" name="Oval 235">
              <a:extLst>
                <a:ext uri="{FF2B5EF4-FFF2-40B4-BE49-F238E27FC236}">
                  <a16:creationId xmlns:a16="http://schemas.microsoft.com/office/drawing/2014/main" id="{7BECB3D0-91F7-4BC1-B0C7-8CB303FECD37}"/>
                </a:ext>
              </a:extLst>
            </p:cNvPr>
            <p:cNvSpPr/>
            <p:nvPr/>
          </p:nvSpPr>
          <p:spPr>
            <a:xfrm>
              <a:off x="6021931" y="5191126"/>
              <a:ext cx="645028" cy="645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2100" b="1">
                  <a:solidFill>
                    <a:schemeClr val="accent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2100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Brace 27">
            <a:extLst>
              <a:ext uri="{FF2B5EF4-FFF2-40B4-BE49-F238E27FC236}">
                <a16:creationId xmlns:a16="http://schemas.microsoft.com/office/drawing/2014/main" id="{D4994FE0-7DF6-42B9-99DD-9A59B1DEF5C4}"/>
              </a:ext>
            </a:extLst>
          </p:cNvPr>
          <p:cNvSpPr/>
          <p:nvPr/>
        </p:nvSpPr>
        <p:spPr>
          <a:xfrm rot="5400000">
            <a:off x="4481511" y="-291923"/>
            <a:ext cx="172640" cy="8449861"/>
          </a:xfrm>
          <a:prstGeom prst="rightBrace">
            <a:avLst>
              <a:gd name="adj1" fmla="val 0"/>
              <a:gd name="adj2" fmla="val 50000"/>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IN" sz="1350" kern="1200">
              <a:solidFill>
                <a:srgbClr val="2B3A42"/>
              </a:solidFill>
              <a:latin typeface="Arial" panose="020B0604020202020204" pitchFamily="34" charset="0"/>
              <a:cs typeface="Arial" panose="020B0604020202020204" pitchFamily="34" charset="0"/>
            </a:endParaRPr>
          </a:p>
        </p:txBody>
      </p:sp>
      <p:sp>
        <p:nvSpPr>
          <p:cNvPr id="56" name="Google Shape;236;gd743c90651_0_296">
            <a:extLst>
              <a:ext uri="{FF2B5EF4-FFF2-40B4-BE49-F238E27FC236}">
                <a16:creationId xmlns:a16="http://schemas.microsoft.com/office/drawing/2014/main" id="{70A51EC9-9999-43C7-8EBC-9F135FD74B24}"/>
              </a:ext>
            </a:extLst>
          </p:cNvPr>
          <p:cNvSpPr txBox="1">
            <a:spLocks/>
          </p:cNvSpPr>
          <p:nvPr/>
        </p:nvSpPr>
        <p:spPr>
          <a:xfrm>
            <a:off x="1" y="4095624"/>
            <a:ext cx="9143999" cy="642004"/>
          </a:xfrm>
          <a:prstGeom prst="rect">
            <a:avLst/>
          </a:prstGeom>
          <a:solidFill>
            <a:schemeClr val="accent2"/>
          </a:solidFill>
          <a:ln>
            <a:noFill/>
          </a:ln>
          <a:effectLst>
            <a:outerShdw blurRad="50800" dist="38100" dir="8100000" algn="tr" rotWithShape="0">
              <a:prstClr val="black">
                <a:alpha val="40000"/>
              </a:prstClr>
            </a:outerShdw>
          </a:effectLst>
        </p:spPr>
        <p:txBody>
          <a:bodyPr spcFirstLastPara="1" wrap="square" lIns="108000" tIns="54000" rIns="54000" bIns="54000" anchor="ctr" anchorCtr="0">
            <a:noAutofit/>
          </a:bodyPr>
          <a:lstStyle/>
          <a:p>
            <a:pPr defTabSz="685800">
              <a:spcBef>
                <a:spcPts val="900"/>
              </a:spcBef>
              <a:spcAft>
                <a:spcPts val="900"/>
              </a:spcAft>
              <a:buClr>
                <a:srgbClr val="2B3A42"/>
              </a:buClr>
              <a:defRPr/>
            </a:pPr>
            <a:endParaRPr lang="en-US" sz="1050" kern="1200">
              <a:solidFill>
                <a:prstClr val="white"/>
              </a:solidFill>
              <a:latin typeface="Arial" panose="020B0604020202020204" pitchFamily="34" charset="0"/>
              <a:ea typeface="Verdana"/>
              <a:cs typeface="Arial" panose="020B0604020202020204" pitchFamily="34" charset="0"/>
              <a:sym typeface="Verdana"/>
            </a:endParaRPr>
          </a:p>
        </p:txBody>
      </p:sp>
      <p:sp>
        <p:nvSpPr>
          <p:cNvPr id="80" name="Google Shape;162;p7">
            <a:extLst>
              <a:ext uri="{FF2B5EF4-FFF2-40B4-BE49-F238E27FC236}">
                <a16:creationId xmlns:a16="http://schemas.microsoft.com/office/drawing/2014/main" id="{A90D539B-EF95-4CDF-868A-4D5F7BEEA4DA}"/>
              </a:ext>
            </a:extLst>
          </p:cNvPr>
          <p:cNvSpPr txBox="1">
            <a:spLocks/>
          </p:cNvSpPr>
          <p:nvPr/>
        </p:nvSpPr>
        <p:spPr>
          <a:xfrm>
            <a:off x="1680014" y="4116543"/>
            <a:ext cx="7086004" cy="600164"/>
          </a:xfrm>
          <a:prstGeom prst="rect">
            <a:avLst/>
          </a:prstGeom>
          <a:noFill/>
          <a:ln>
            <a:noFill/>
          </a:ln>
          <a:effectLst/>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spcBef>
                <a:spcPts val="900"/>
              </a:spcBef>
              <a:spcAft>
                <a:spcPts val="900"/>
              </a:spcAft>
              <a:buClr>
                <a:srgbClr val="2B3A42"/>
              </a:buClr>
              <a:defRPr/>
            </a:pPr>
            <a:r>
              <a:rPr lang="en-US" sz="1200" kern="1200">
                <a:solidFill>
                  <a:prstClr val="white"/>
                </a:solidFill>
                <a:latin typeface="Arial" panose="020B0604020202020204" pitchFamily="34" charset="0"/>
                <a:ea typeface="Verdana"/>
                <a:cs typeface="Arial" panose="020B0604020202020204" pitchFamily="34" charset="0"/>
                <a:sym typeface="Verdana"/>
              </a:rPr>
              <a:t>DCEA targeted literature review will capture important differences across </a:t>
            </a:r>
            <a:r>
              <a:rPr lang="en-US" sz="1200" b="1" kern="1200">
                <a:solidFill>
                  <a:srgbClr val="FE8A12"/>
                </a:solidFill>
                <a:latin typeface="Arial" panose="020B0604020202020204" pitchFamily="34" charset="0"/>
                <a:ea typeface="Verdana"/>
                <a:cs typeface="Arial" panose="020B0604020202020204" pitchFamily="34" charset="0"/>
                <a:sym typeface="Verdana"/>
              </a:rPr>
              <a:t>equity-relevant subgroups, </a:t>
            </a:r>
            <a:r>
              <a:rPr lang="en-US" sz="1200" kern="1200">
                <a:solidFill>
                  <a:prstClr val="white"/>
                </a:solidFill>
                <a:latin typeface="Arial" panose="020B0604020202020204" pitchFamily="34" charset="0"/>
                <a:ea typeface="Verdana"/>
                <a:cs typeface="Arial" panose="020B0604020202020204" pitchFamily="34" charset="0"/>
                <a:sym typeface="Verdana"/>
              </a:rPr>
              <a:t>which are commonly defined by geographic deprivation measures and/or race and ethnicity</a:t>
            </a:r>
          </a:p>
        </p:txBody>
      </p:sp>
      <p:grpSp>
        <p:nvGrpSpPr>
          <p:cNvPr id="2" name="Group 1">
            <a:extLst>
              <a:ext uri="{FF2B5EF4-FFF2-40B4-BE49-F238E27FC236}">
                <a16:creationId xmlns:a16="http://schemas.microsoft.com/office/drawing/2014/main" id="{DA31D7E0-F3B3-4FE5-B242-D4A9CFE3B3E7}"/>
              </a:ext>
            </a:extLst>
          </p:cNvPr>
          <p:cNvGrpSpPr/>
          <p:nvPr/>
        </p:nvGrpSpPr>
        <p:grpSpPr>
          <a:xfrm>
            <a:off x="580397" y="4021051"/>
            <a:ext cx="969005" cy="657326"/>
            <a:chOff x="1769742" y="4974019"/>
            <a:chExt cx="2060575" cy="1397794"/>
          </a:xfrm>
        </p:grpSpPr>
        <p:sp>
          <p:nvSpPr>
            <p:cNvPr id="84" name="AutoShape 3">
              <a:extLst>
                <a:ext uri="{FF2B5EF4-FFF2-40B4-BE49-F238E27FC236}">
                  <a16:creationId xmlns:a16="http://schemas.microsoft.com/office/drawing/2014/main" id="{04CC2BCB-D723-4981-A5BF-64A8085490E0}"/>
                </a:ext>
              </a:extLst>
            </p:cNvPr>
            <p:cNvSpPr>
              <a:spLocks noChangeAspect="1" noChangeArrowheads="1" noTextEdit="1"/>
            </p:cNvSpPr>
            <p:nvPr/>
          </p:nvSpPr>
          <p:spPr bwMode="auto">
            <a:xfrm>
              <a:off x="2126930" y="4974019"/>
              <a:ext cx="17033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85" name="Freeform 5">
              <a:extLst>
                <a:ext uri="{FF2B5EF4-FFF2-40B4-BE49-F238E27FC236}">
                  <a16:creationId xmlns:a16="http://schemas.microsoft.com/office/drawing/2014/main" id="{A6BC05F0-88CF-4A42-87D9-A26DC267531C}"/>
                </a:ext>
              </a:extLst>
            </p:cNvPr>
            <p:cNvSpPr>
              <a:spLocks/>
            </p:cNvSpPr>
            <p:nvPr/>
          </p:nvSpPr>
          <p:spPr bwMode="auto">
            <a:xfrm>
              <a:off x="1769742" y="4988305"/>
              <a:ext cx="2022476" cy="1285875"/>
            </a:xfrm>
            <a:custGeom>
              <a:avLst/>
              <a:gdLst>
                <a:gd name="T0" fmla="*/ 1097 w 3557"/>
                <a:gd name="T1" fmla="*/ 2576 h 2854"/>
                <a:gd name="T2" fmla="*/ 391 w 3557"/>
                <a:gd name="T3" fmla="*/ 2061 h 2854"/>
                <a:gd name="T4" fmla="*/ 2524 w 3557"/>
                <a:gd name="T5" fmla="*/ 623 h 2854"/>
                <a:gd name="T6" fmla="*/ 3477 w 3557"/>
                <a:gd name="T7" fmla="*/ 1699 h 2854"/>
                <a:gd name="T8" fmla="*/ 2266 w 3557"/>
                <a:gd name="T9" fmla="*/ 2608 h 2854"/>
                <a:gd name="T10" fmla="*/ 1097 w 3557"/>
                <a:gd name="T11" fmla="*/ 2576 h 2854"/>
              </a:gdLst>
              <a:ahLst/>
              <a:cxnLst>
                <a:cxn ang="0">
                  <a:pos x="T0" y="T1"/>
                </a:cxn>
                <a:cxn ang="0">
                  <a:pos x="T2" y="T3"/>
                </a:cxn>
                <a:cxn ang="0">
                  <a:pos x="T4" y="T5"/>
                </a:cxn>
                <a:cxn ang="0">
                  <a:pos x="T6" y="T7"/>
                </a:cxn>
                <a:cxn ang="0">
                  <a:pos x="T8" y="T9"/>
                </a:cxn>
                <a:cxn ang="0">
                  <a:pos x="T10" y="T11"/>
                </a:cxn>
              </a:cxnLst>
              <a:rect l="0" t="0" r="r" b="b"/>
              <a:pathLst>
                <a:path w="3557" h="2854">
                  <a:moveTo>
                    <a:pt x="1097" y="2576"/>
                  </a:moveTo>
                  <a:cubicBezTo>
                    <a:pt x="744" y="2578"/>
                    <a:pt x="520" y="2390"/>
                    <a:pt x="391" y="2061"/>
                  </a:cubicBezTo>
                  <a:cubicBezTo>
                    <a:pt x="0" y="1066"/>
                    <a:pt x="1095" y="0"/>
                    <a:pt x="2524" y="623"/>
                  </a:cubicBezTo>
                  <a:cubicBezTo>
                    <a:pt x="2933" y="800"/>
                    <a:pt x="3423" y="1172"/>
                    <a:pt x="3477" y="1699"/>
                  </a:cubicBezTo>
                  <a:cubicBezTo>
                    <a:pt x="3557" y="2466"/>
                    <a:pt x="2929" y="2854"/>
                    <a:pt x="2266" y="2608"/>
                  </a:cubicBezTo>
                  <a:cubicBezTo>
                    <a:pt x="1821" y="2443"/>
                    <a:pt x="1605" y="2573"/>
                    <a:pt x="1097" y="2576"/>
                  </a:cubicBezTo>
                  <a:close/>
                </a:path>
              </a:pathLst>
            </a:custGeom>
            <a:solidFill>
              <a:srgbClr val="E3E8F9">
                <a:alpha val="84000"/>
              </a:srgbClr>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86" name="Oval 6">
              <a:extLst>
                <a:ext uri="{FF2B5EF4-FFF2-40B4-BE49-F238E27FC236}">
                  <a16:creationId xmlns:a16="http://schemas.microsoft.com/office/drawing/2014/main" id="{960517CF-F7DD-47D1-B83D-5C160C17F9D8}"/>
                </a:ext>
              </a:extLst>
            </p:cNvPr>
            <p:cNvSpPr>
              <a:spLocks noChangeArrowheads="1"/>
            </p:cNvSpPr>
            <p:nvPr/>
          </p:nvSpPr>
          <p:spPr bwMode="auto">
            <a:xfrm>
              <a:off x="2640645" y="6245606"/>
              <a:ext cx="661987" cy="92075"/>
            </a:xfrm>
            <a:prstGeom prst="ellipse">
              <a:avLst/>
            </a:prstGeom>
            <a:solidFill>
              <a:schemeClr val="bg1">
                <a:alpha val="17000"/>
              </a:schemeClr>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87" name="Freeform 7">
              <a:extLst>
                <a:ext uri="{FF2B5EF4-FFF2-40B4-BE49-F238E27FC236}">
                  <a16:creationId xmlns:a16="http://schemas.microsoft.com/office/drawing/2014/main" id="{94D9C459-3770-4F57-A784-F0B51A76ECFC}"/>
                </a:ext>
              </a:extLst>
            </p:cNvPr>
            <p:cNvSpPr>
              <a:spLocks/>
            </p:cNvSpPr>
            <p:nvPr/>
          </p:nvSpPr>
          <p:spPr bwMode="auto">
            <a:xfrm>
              <a:off x="2759707" y="6161469"/>
              <a:ext cx="401637" cy="134937"/>
            </a:xfrm>
            <a:custGeom>
              <a:avLst/>
              <a:gdLst>
                <a:gd name="T0" fmla="*/ 676 w 749"/>
                <a:gd name="T1" fmla="*/ 88 h 251"/>
                <a:gd name="T2" fmla="*/ 676 w 749"/>
                <a:gd name="T3" fmla="*/ 68 h 251"/>
                <a:gd name="T4" fmla="*/ 609 w 749"/>
                <a:gd name="T5" fmla="*/ 0 h 251"/>
                <a:gd name="T6" fmla="*/ 140 w 749"/>
                <a:gd name="T7" fmla="*/ 0 h 251"/>
                <a:gd name="T8" fmla="*/ 73 w 749"/>
                <a:gd name="T9" fmla="*/ 68 h 251"/>
                <a:gd name="T10" fmla="*/ 73 w 749"/>
                <a:gd name="T11" fmla="*/ 88 h 251"/>
                <a:gd name="T12" fmla="*/ 0 w 749"/>
                <a:gd name="T13" fmla="*/ 170 h 251"/>
                <a:gd name="T14" fmla="*/ 0 w 749"/>
                <a:gd name="T15" fmla="*/ 211 h 251"/>
                <a:gd name="T16" fmla="*/ 41 w 749"/>
                <a:gd name="T17" fmla="*/ 251 h 251"/>
                <a:gd name="T18" fmla="*/ 709 w 749"/>
                <a:gd name="T19" fmla="*/ 251 h 251"/>
                <a:gd name="T20" fmla="*/ 749 w 749"/>
                <a:gd name="T21" fmla="*/ 211 h 251"/>
                <a:gd name="T22" fmla="*/ 749 w 749"/>
                <a:gd name="T23" fmla="*/ 170 h 251"/>
                <a:gd name="T24" fmla="*/ 676 w 749"/>
                <a:gd name="T25"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9" h="251">
                  <a:moveTo>
                    <a:pt x="676" y="88"/>
                  </a:moveTo>
                  <a:cubicBezTo>
                    <a:pt x="676" y="68"/>
                    <a:pt x="676" y="68"/>
                    <a:pt x="676" y="68"/>
                  </a:cubicBezTo>
                  <a:cubicBezTo>
                    <a:pt x="676" y="31"/>
                    <a:pt x="646" y="0"/>
                    <a:pt x="609" y="0"/>
                  </a:cubicBezTo>
                  <a:cubicBezTo>
                    <a:pt x="140" y="0"/>
                    <a:pt x="140" y="0"/>
                    <a:pt x="140" y="0"/>
                  </a:cubicBezTo>
                  <a:cubicBezTo>
                    <a:pt x="103" y="0"/>
                    <a:pt x="73" y="31"/>
                    <a:pt x="73" y="68"/>
                  </a:cubicBezTo>
                  <a:cubicBezTo>
                    <a:pt x="73" y="88"/>
                    <a:pt x="73" y="88"/>
                    <a:pt x="73" y="88"/>
                  </a:cubicBezTo>
                  <a:cubicBezTo>
                    <a:pt x="32" y="93"/>
                    <a:pt x="0" y="127"/>
                    <a:pt x="0" y="170"/>
                  </a:cubicBezTo>
                  <a:cubicBezTo>
                    <a:pt x="0" y="211"/>
                    <a:pt x="0" y="211"/>
                    <a:pt x="0" y="211"/>
                  </a:cubicBezTo>
                  <a:cubicBezTo>
                    <a:pt x="0" y="233"/>
                    <a:pt x="18" y="251"/>
                    <a:pt x="41" y="251"/>
                  </a:cubicBezTo>
                  <a:cubicBezTo>
                    <a:pt x="709" y="251"/>
                    <a:pt x="709" y="251"/>
                    <a:pt x="709" y="251"/>
                  </a:cubicBezTo>
                  <a:cubicBezTo>
                    <a:pt x="731" y="251"/>
                    <a:pt x="749" y="233"/>
                    <a:pt x="749" y="211"/>
                  </a:cubicBezTo>
                  <a:cubicBezTo>
                    <a:pt x="749" y="170"/>
                    <a:pt x="749" y="170"/>
                    <a:pt x="749" y="170"/>
                  </a:cubicBezTo>
                  <a:cubicBezTo>
                    <a:pt x="749" y="127"/>
                    <a:pt x="717" y="93"/>
                    <a:pt x="676" y="8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88" name="Line 8">
              <a:extLst>
                <a:ext uri="{FF2B5EF4-FFF2-40B4-BE49-F238E27FC236}">
                  <a16:creationId xmlns:a16="http://schemas.microsoft.com/office/drawing/2014/main" id="{43268215-2E67-404C-AD02-4F84F25E0E58}"/>
                </a:ext>
              </a:extLst>
            </p:cNvPr>
            <p:cNvSpPr>
              <a:spLocks noChangeShapeType="1"/>
            </p:cNvSpPr>
            <p:nvPr/>
          </p:nvSpPr>
          <p:spPr bwMode="auto">
            <a:xfrm flipH="1">
              <a:off x="2986720" y="6209094"/>
              <a:ext cx="136525" cy="0"/>
            </a:xfrm>
            <a:prstGeom prst="line">
              <a:avLst/>
            </a:prstGeom>
            <a:noFill/>
            <a:ln w="3175" cap="rnd">
              <a:solidFill>
                <a:srgbClr val="3B428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92" name="Freeform 12">
              <a:extLst>
                <a:ext uri="{FF2B5EF4-FFF2-40B4-BE49-F238E27FC236}">
                  <a16:creationId xmlns:a16="http://schemas.microsoft.com/office/drawing/2014/main" id="{DD996A01-070D-4B90-9B3A-52CC5AD2F285}"/>
                </a:ext>
              </a:extLst>
            </p:cNvPr>
            <p:cNvSpPr>
              <a:spLocks/>
            </p:cNvSpPr>
            <p:nvPr/>
          </p:nvSpPr>
          <p:spPr bwMode="auto">
            <a:xfrm>
              <a:off x="2875595" y="5402644"/>
              <a:ext cx="160337" cy="65087"/>
            </a:xfrm>
            <a:custGeom>
              <a:avLst/>
              <a:gdLst>
                <a:gd name="T0" fmla="*/ 197 w 297"/>
                <a:gd name="T1" fmla="*/ 120 h 120"/>
                <a:gd name="T2" fmla="*/ 100 w 297"/>
                <a:gd name="T3" fmla="*/ 120 h 120"/>
                <a:gd name="T4" fmla="*/ 6 w 297"/>
                <a:gd name="T5" fmla="*/ 47 h 120"/>
                <a:gd name="T6" fmla="*/ 6 w 297"/>
                <a:gd name="T7" fmla="*/ 47 h 120"/>
                <a:gd name="T8" fmla="*/ 43 w 297"/>
                <a:gd name="T9" fmla="*/ 0 h 120"/>
                <a:gd name="T10" fmla="*/ 254 w 297"/>
                <a:gd name="T11" fmla="*/ 0 h 120"/>
                <a:gd name="T12" fmla="*/ 290 w 297"/>
                <a:gd name="T13" fmla="*/ 49 h 120"/>
                <a:gd name="T14" fmla="*/ 289 w 297"/>
                <a:gd name="T15" fmla="*/ 52 h 120"/>
                <a:gd name="T16" fmla="*/ 197 w 29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0">
                  <a:moveTo>
                    <a:pt x="197" y="120"/>
                  </a:moveTo>
                  <a:cubicBezTo>
                    <a:pt x="100" y="120"/>
                    <a:pt x="100" y="120"/>
                    <a:pt x="100" y="120"/>
                  </a:cubicBezTo>
                  <a:cubicBezTo>
                    <a:pt x="55" y="120"/>
                    <a:pt x="17" y="90"/>
                    <a:pt x="6" y="47"/>
                  </a:cubicBezTo>
                  <a:cubicBezTo>
                    <a:pt x="6" y="47"/>
                    <a:pt x="6" y="47"/>
                    <a:pt x="6" y="47"/>
                  </a:cubicBezTo>
                  <a:cubicBezTo>
                    <a:pt x="0" y="23"/>
                    <a:pt x="18" y="0"/>
                    <a:pt x="43" y="0"/>
                  </a:cubicBezTo>
                  <a:cubicBezTo>
                    <a:pt x="254" y="0"/>
                    <a:pt x="254" y="0"/>
                    <a:pt x="254" y="0"/>
                  </a:cubicBezTo>
                  <a:cubicBezTo>
                    <a:pt x="279" y="0"/>
                    <a:pt x="297" y="24"/>
                    <a:pt x="290" y="49"/>
                  </a:cubicBezTo>
                  <a:cubicBezTo>
                    <a:pt x="289" y="52"/>
                    <a:pt x="289" y="52"/>
                    <a:pt x="289" y="52"/>
                  </a:cubicBezTo>
                  <a:cubicBezTo>
                    <a:pt x="277" y="92"/>
                    <a:pt x="239" y="120"/>
                    <a:pt x="197" y="12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93" name="Freeform 13">
              <a:extLst>
                <a:ext uri="{FF2B5EF4-FFF2-40B4-BE49-F238E27FC236}">
                  <a16:creationId xmlns:a16="http://schemas.microsoft.com/office/drawing/2014/main" id="{F9DD7024-ECB0-4033-B2BA-8C3F23671C07}"/>
                </a:ext>
              </a:extLst>
            </p:cNvPr>
            <p:cNvSpPr>
              <a:spLocks/>
            </p:cNvSpPr>
            <p:nvPr/>
          </p:nvSpPr>
          <p:spPr bwMode="auto">
            <a:xfrm>
              <a:off x="2550157" y="5572506"/>
              <a:ext cx="809625" cy="39687"/>
            </a:xfrm>
            <a:custGeom>
              <a:avLst/>
              <a:gdLst>
                <a:gd name="T0" fmla="*/ 1471 w 1508"/>
                <a:gd name="T1" fmla="*/ 74 h 74"/>
                <a:gd name="T2" fmla="*/ 37 w 1508"/>
                <a:gd name="T3" fmla="*/ 74 h 74"/>
                <a:gd name="T4" fmla="*/ 0 w 1508"/>
                <a:gd name="T5" fmla="*/ 37 h 74"/>
                <a:gd name="T6" fmla="*/ 0 w 1508"/>
                <a:gd name="T7" fmla="*/ 37 h 74"/>
                <a:gd name="T8" fmla="*/ 37 w 1508"/>
                <a:gd name="T9" fmla="*/ 0 h 74"/>
                <a:gd name="T10" fmla="*/ 1471 w 1508"/>
                <a:gd name="T11" fmla="*/ 0 h 74"/>
                <a:gd name="T12" fmla="*/ 1508 w 1508"/>
                <a:gd name="T13" fmla="*/ 37 h 74"/>
                <a:gd name="T14" fmla="*/ 1508 w 1508"/>
                <a:gd name="T15" fmla="*/ 37 h 74"/>
                <a:gd name="T16" fmla="*/ 1471 w 1508"/>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8" h="74">
                  <a:moveTo>
                    <a:pt x="1471" y="74"/>
                  </a:moveTo>
                  <a:cubicBezTo>
                    <a:pt x="37" y="74"/>
                    <a:pt x="37" y="74"/>
                    <a:pt x="37" y="74"/>
                  </a:cubicBezTo>
                  <a:cubicBezTo>
                    <a:pt x="17" y="74"/>
                    <a:pt x="0" y="57"/>
                    <a:pt x="0" y="37"/>
                  </a:cubicBezTo>
                  <a:cubicBezTo>
                    <a:pt x="0" y="37"/>
                    <a:pt x="0" y="37"/>
                    <a:pt x="0" y="37"/>
                  </a:cubicBezTo>
                  <a:cubicBezTo>
                    <a:pt x="0" y="17"/>
                    <a:pt x="17" y="0"/>
                    <a:pt x="37" y="0"/>
                  </a:cubicBezTo>
                  <a:cubicBezTo>
                    <a:pt x="1471" y="0"/>
                    <a:pt x="1471" y="0"/>
                    <a:pt x="1471" y="0"/>
                  </a:cubicBezTo>
                  <a:cubicBezTo>
                    <a:pt x="1492" y="0"/>
                    <a:pt x="1508" y="17"/>
                    <a:pt x="1508" y="37"/>
                  </a:cubicBezTo>
                  <a:cubicBezTo>
                    <a:pt x="1508" y="37"/>
                    <a:pt x="1508" y="37"/>
                    <a:pt x="1508" y="37"/>
                  </a:cubicBezTo>
                  <a:cubicBezTo>
                    <a:pt x="1508" y="57"/>
                    <a:pt x="1492" y="74"/>
                    <a:pt x="1471" y="7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94" name="Rectangle 14">
              <a:extLst>
                <a:ext uri="{FF2B5EF4-FFF2-40B4-BE49-F238E27FC236}">
                  <a16:creationId xmlns:a16="http://schemas.microsoft.com/office/drawing/2014/main" id="{102F3E1E-E42C-4E46-A873-1D4A5A96EBA9}"/>
                </a:ext>
              </a:extLst>
            </p:cNvPr>
            <p:cNvSpPr>
              <a:spLocks noChangeArrowheads="1"/>
            </p:cNvSpPr>
            <p:nvPr/>
          </p:nvSpPr>
          <p:spPr bwMode="auto">
            <a:xfrm>
              <a:off x="2915282" y="5421694"/>
              <a:ext cx="80962" cy="79533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95" name="Line 15">
              <a:extLst>
                <a:ext uri="{FF2B5EF4-FFF2-40B4-BE49-F238E27FC236}">
                  <a16:creationId xmlns:a16="http://schemas.microsoft.com/office/drawing/2014/main" id="{6527C0DD-C71E-48B2-B4ED-DDC98EF1ED9E}"/>
                </a:ext>
              </a:extLst>
            </p:cNvPr>
            <p:cNvSpPr>
              <a:spLocks noChangeShapeType="1"/>
            </p:cNvSpPr>
            <p:nvPr/>
          </p:nvSpPr>
          <p:spPr bwMode="auto">
            <a:xfrm flipH="1">
              <a:off x="2948620" y="5466144"/>
              <a:ext cx="46037" cy="0"/>
            </a:xfrm>
            <a:prstGeom prst="line">
              <a:avLst/>
            </a:prstGeom>
            <a:noFill/>
            <a:ln w="3175" cap="rnd">
              <a:solidFill>
                <a:srgbClr val="3B428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96" name="Line 16">
              <a:extLst>
                <a:ext uri="{FF2B5EF4-FFF2-40B4-BE49-F238E27FC236}">
                  <a16:creationId xmlns:a16="http://schemas.microsoft.com/office/drawing/2014/main" id="{BA9AF9EA-90A0-4AE9-B10E-D4780A634E69}"/>
                </a:ext>
              </a:extLst>
            </p:cNvPr>
            <p:cNvSpPr>
              <a:spLocks noChangeShapeType="1"/>
            </p:cNvSpPr>
            <p:nvPr/>
          </p:nvSpPr>
          <p:spPr bwMode="auto">
            <a:xfrm flipH="1">
              <a:off x="2945445" y="6161469"/>
              <a:ext cx="50800" cy="0"/>
            </a:xfrm>
            <a:prstGeom prst="line">
              <a:avLst/>
            </a:prstGeom>
            <a:noFill/>
            <a:ln w="3175" cap="rnd">
              <a:solidFill>
                <a:srgbClr val="3B428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28" name="Oval 48">
              <a:extLst>
                <a:ext uri="{FF2B5EF4-FFF2-40B4-BE49-F238E27FC236}">
                  <a16:creationId xmlns:a16="http://schemas.microsoft.com/office/drawing/2014/main" id="{837F33DF-530C-4B1C-B873-8BD7EB325D82}"/>
                </a:ext>
              </a:extLst>
            </p:cNvPr>
            <p:cNvSpPr>
              <a:spLocks noChangeArrowheads="1"/>
            </p:cNvSpPr>
            <p:nvPr/>
          </p:nvSpPr>
          <p:spPr bwMode="auto">
            <a:xfrm>
              <a:off x="2600957" y="5705856"/>
              <a:ext cx="147637" cy="147637"/>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29" name="Freeform 49">
              <a:extLst>
                <a:ext uri="{FF2B5EF4-FFF2-40B4-BE49-F238E27FC236}">
                  <a16:creationId xmlns:a16="http://schemas.microsoft.com/office/drawing/2014/main" id="{FB806E5E-A95F-44E4-B180-0579B9D44D04}"/>
                </a:ext>
              </a:extLst>
            </p:cNvPr>
            <p:cNvSpPr>
              <a:spLocks/>
            </p:cNvSpPr>
            <p:nvPr/>
          </p:nvSpPr>
          <p:spPr bwMode="auto">
            <a:xfrm>
              <a:off x="2653345" y="5736019"/>
              <a:ext cx="41275" cy="87312"/>
            </a:xfrm>
            <a:custGeom>
              <a:avLst/>
              <a:gdLst>
                <a:gd name="T0" fmla="*/ 74 w 78"/>
                <a:gd name="T1" fmla="*/ 91 h 162"/>
                <a:gd name="T2" fmla="*/ 64 w 78"/>
                <a:gd name="T3" fmla="*/ 79 h 162"/>
                <a:gd name="T4" fmla="*/ 51 w 78"/>
                <a:gd name="T5" fmla="*/ 72 h 162"/>
                <a:gd name="T6" fmla="*/ 39 w 78"/>
                <a:gd name="T7" fmla="*/ 66 h 162"/>
                <a:gd name="T8" fmla="*/ 31 w 78"/>
                <a:gd name="T9" fmla="*/ 59 h 162"/>
                <a:gd name="T10" fmla="*/ 28 w 78"/>
                <a:gd name="T11" fmla="*/ 51 h 162"/>
                <a:gd name="T12" fmla="*/ 32 w 78"/>
                <a:gd name="T13" fmla="*/ 41 h 162"/>
                <a:gd name="T14" fmla="*/ 42 w 78"/>
                <a:gd name="T15" fmla="*/ 37 h 162"/>
                <a:gd name="T16" fmla="*/ 53 w 78"/>
                <a:gd name="T17" fmla="*/ 39 h 162"/>
                <a:gd name="T18" fmla="*/ 62 w 78"/>
                <a:gd name="T19" fmla="*/ 46 h 162"/>
                <a:gd name="T20" fmla="*/ 65 w 78"/>
                <a:gd name="T21" fmla="*/ 49 h 162"/>
                <a:gd name="T22" fmla="*/ 77 w 78"/>
                <a:gd name="T23" fmla="*/ 35 h 162"/>
                <a:gd name="T24" fmla="*/ 75 w 78"/>
                <a:gd name="T25" fmla="*/ 32 h 162"/>
                <a:gd name="T26" fmla="*/ 63 w 78"/>
                <a:gd name="T27" fmla="*/ 23 h 162"/>
                <a:gd name="T28" fmla="*/ 50 w 78"/>
                <a:gd name="T29" fmla="*/ 18 h 162"/>
                <a:gd name="T30" fmla="*/ 50 w 78"/>
                <a:gd name="T31" fmla="*/ 0 h 162"/>
                <a:gd name="T32" fmla="*/ 32 w 78"/>
                <a:gd name="T33" fmla="*/ 0 h 162"/>
                <a:gd name="T34" fmla="*/ 32 w 78"/>
                <a:gd name="T35" fmla="*/ 18 h 162"/>
                <a:gd name="T36" fmla="*/ 14 w 78"/>
                <a:gd name="T37" fmla="*/ 29 h 162"/>
                <a:gd name="T38" fmla="*/ 6 w 78"/>
                <a:gd name="T39" fmla="*/ 52 h 162"/>
                <a:gd name="T40" fmla="*/ 10 w 78"/>
                <a:gd name="T41" fmla="*/ 68 h 162"/>
                <a:gd name="T42" fmla="*/ 20 w 78"/>
                <a:gd name="T43" fmla="*/ 79 h 162"/>
                <a:gd name="T44" fmla="*/ 33 w 78"/>
                <a:gd name="T45" fmla="*/ 86 h 162"/>
                <a:gd name="T46" fmla="*/ 45 w 78"/>
                <a:gd name="T47" fmla="*/ 93 h 162"/>
                <a:gd name="T48" fmla="*/ 53 w 78"/>
                <a:gd name="T49" fmla="*/ 100 h 162"/>
                <a:gd name="T50" fmla="*/ 56 w 78"/>
                <a:gd name="T51" fmla="*/ 110 h 162"/>
                <a:gd name="T52" fmla="*/ 52 w 78"/>
                <a:gd name="T53" fmla="*/ 121 h 162"/>
                <a:gd name="T54" fmla="*/ 40 w 78"/>
                <a:gd name="T55" fmla="*/ 125 h 162"/>
                <a:gd name="T56" fmla="*/ 26 w 78"/>
                <a:gd name="T57" fmla="*/ 122 h 162"/>
                <a:gd name="T58" fmla="*/ 14 w 78"/>
                <a:gd name="T59" fmla="*/ 114 h 162"/>
                <a:gd name="T60" fmla="*/ 11 w 78"/>
                <a:gd name="T61" fmla="*/ 111 h 162"/>
                <a:gd name="T62" fmla="*/ 0 w 78"/>
                <a:gd name="T63" fmla="*/ 127 h 162"/>
                <a:gd name="T64" fmla="*/ 2 w 78"/>
                <a:gd name="T65" fmla="*/ 130 h 162"/>
                <a:gd name="T66" fmla="*/ 17 w 78"/>
                <a:gd name="T67" fmla="*/ 139 h 162"/>
                <a:gd name="T68" fmla="*/ 32 w 78"/>
                <a:gd name="T69" fmla="*/ 144 h 162"/>
                <a:gd name="T70" fmla="*/ 32 w 78"/>
                <a:gd name="T71" fmla="*/ 162 h 162"/>
                <a:gd name="T72" fmla="*/ 50 w 78"/>
                <a:gd name="T73" fmla="*/ 162 h 162"/>
                <a:gd name="T74" fmla="*/ 50 w 78"/>
                <a:gd name="T75" fmla="*/ 144 h 162"/>
                <a:gd name="T76" fmla="*/ 70 w 78"/>
                <a:gd name="T77" fmla="*/ 133 h 162"/>
                <a:gd name="T78" fmla="*/ 78 w 78"/>
                <a:gd name="T79" fmla="*/ 109 h 162"/>
                <a:gd name="T80" fmla="*/ 74 w 78"/>
                <a:gd name="T81" fmla="*/ 9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62">
                  <a:moveTo>
                    <a:pt x="74" y="91"/>
                  </a:moveTo>
                  <a:cubicBezTo>
                    <a:pt x="72" y="86"/>
                    <a:pt x="68" y="82"/>
                    <a:pt x="64" y="79"/>
                  </a:cubicBezTo>
                  <a:cubicBezTo>
                    <a:pt x="60" y="76"/>
                    <a:pt x="56" y="74"/>
                    <a:pt x="51" y="72"/>
                  </a:cubicBezTo>
                  <a:cubicBezTo>
                    <a:pt x="47" y="70"/>
                    <a:pt x="43" y="68"/>
                    <a:pt x="39" y="66"/>
                  </a:cubicBezTo>
                  <a:cubicBezTo>
                    <a:pt x="36" y="64"/>
                    <a:pt x="33" y="62"/>
                    <a:pt x="31" y="59"/>
                  </a:cubicBezTo>
                  <a:cubicBezTo>
                    <a:pt x="29" y="57"/>
                    <a:pt x="28" y="54"/>
                    <a:pt x="28" y="51"/>
                  </a:cubicBezTo>
                  <a:cubicBezTo>
                    <a:pt x="28" y="47"/>
                    <a:pt x="29" y="43"/>
                    <a:pt x="32" y="41"/>
                  </a:cubicBezTo>
                  <a:cubicBezTo>
                    <a:pt x="34" y="38"/>
                    <a:pt x="38" y="37"/>
                    <a:pt x="42" y="37"/>
                  </a:cubicBezTo>
                  <a:cubicBezTo>
                    <a:pt x="47" y="37"/>
                    <a:pt x="50" y="38"/>
                    <a:pt x="53" y="39"/>
                  </a:cubicBezTo>
                  <a:cubicBezTo>
                    <a:pt x="56" y="41"/>
                    <a:pt x="59" y="43"/>
                    <a:pt x="62" y="46"/>
                  </a:cubicBezTo>
                  <a:cubicBezTo>
                    <a:pt x="65" y="49"/>
                    <a:pt x="65" y="49"/>
                    <a:pt x="65" y="49"/>
                  </a:cubicBezTo>
                  <a:cubicBezTo>
                    <a:pt x="77" y="35"/>
                    <a:pt x="77" y="35"/>
                    <a:pt x="77" y="35"/>
                  </a:cubicBezTo>
                  <a:cubicBezTo>
                    <a:pt x="75" y="32"/>
                    <a:pt x="75" y="32"/>
                    <a:pt x="75" y="32"/>
                  </a:cubicBezTo>
                  <a:cubicBezTo>
                    <a:pt x="72" y="29"/>
                    <a:pt x="68" y="25"/>
                    <a:pt x="63" y="23"/>
                  </a:cubicBezTo>
                  <a:cubicBezTo>
                    <a:pt x="60" y="20"/>
                    <a:pt x="55" y="19"/>
                    <a:pt x="50" y="18"/>
                  </a:cubicBezTo>
                  <a:cubicBezTo>
                    <a:pt x="50" y="0"/>
                    <a:pt x="50" y="0"/>
                    <a:pt x="50" y="0"/>
                  </a:cubicBezTo>
                  <a:cubicBezTo>
                    <a:pt x="32" y="0"/>
                    <a:pt x="32" y="0"/>
                    <a:pt x="32" y="0"/>
                  </a:cubicBezTo>
                  <a:cubicBezTo>
                    <a:pt x="32" y="18"/>
                    <a:pt x="32" y="18"/>
                    <a:pt x="32" y="18"/>
                  </a:cubicBezTo>
                  <a:cubicBezTo>
                    <a:pt x="25" y="20"/>
                    <a:pt x="19" y="24"/>
                    <a:pt x="14" y="29"/>
                  </a:cubicBezTo>
                  <a:cubicBezTo>
                    <a:pt x="9" y="35"/>
                    <a:pt x="6" y="43"/>
                    <a:pt x="6" y="52"/>
                  </a:cubicBezTo>
                  <a:cubicBezTo>
                    <a:pt x="6" y="58"/>
                    <a:pt x="7" y="64"/>
                    <a:pt x="10" y="68"/>
                  </a:cubicBezTo>
                  <a:cubicBezTo>
                    <a:pt x="13" y="72"/>
                    <a:pt x="16" y="76"/>
                    <a:pt x="20" y="79"/>
                  </a:cubicBezTo>
                  <a:cubicBezTo>
                    <a:pt x="24" y="82"/>
                    <a:pt x="29" y="84"/>
                    <a:pt x="33" y="86"/>
                  </a:cubicBezTo>
                  <a:cubicBezTo>
                    <a:pt x="38" y="88"/>
                    <a:pt x="41" y="90"/>
                    <a:pt x="45" y="93"/>
                  </a:cubicBezTo>
                  <a:cubicBezTo>
                    <a:pt x="48" y="95"/>
                    <a:pt x="51" y="97"/>
                    <a:pt x="53" y="100"/>
                  </a:cubicBezTo>
                  <a:cubicBezTo>
                    <a:pt x="55" y="103"/>
                    <a:pt x="56" y="106"/>
                    <a:pt x="56" y="110"/>
                  </a:cubicBezTo>
                  <a:cubicBezTo>
                    <a:pt x="56" y="115"/>
                    <a:pt x="55" y="118"/>
                    <a:pt x="52" y="121"/>
                  </a:cubicBezTo>
                  <a:cubicBezTo>
                    <a:pt x="50" y="124"/>
                    <a:pt x="46" y="125"/>
                    <a:pt x="40" y="125"/>
                  </a:cubicBezTo>
                  <a:cubicBezTo>
                    <a:pt x="35" y="125"/>
                    <a:pt x="30" y="124"/>
                    <a:pt x="26" y="122"/>
                  </a:cubicBezTo>
                  <a:cubicBezTo>
                    <a:pt x="22" y="120"/>
                    <a:pt x="18" y="117"/>
                    <a:pt x="14" y="114"/>
                  </a:cubicBezTo>
                  <a:cubicBezTo>
                    <a:pt x="11" y="111"/>
                    <a:pt x="11" y="111"/>
                    <a:pt x="11" y="111"/>
                  </a:cubicBezTo>
                  <a:cubicBezTo>
                    <a:pt x="0" y="127"/>
                    <a:pt x="0" y="127"/>
                    <a:pt x="0" y="127"/>
                  </a:cubicBezTo>
                  <a:cubicBezTo>
                    <a:pt x="2" y="130"/>
                    <a:pt x="2" y="130"/>
                    <a:pt x="2" y="130"/>
                  </a:cubicBezTo>
                  <a:cubicBezTo>
                    <a:pt x="7" y="133"/>
                    <a:pt x="12" y="137"/>
                    <a:pt x="17" y="139"/>
                  </a:cubicBezTo>
                  <a:cubicBezTo>
                    <a:pt x="22" y="142"/>
                    <a:pt x="27" y="143"/>
                    <a:pt x="32" y="144"/>
                  </a:cubicBezTo>
                  <a:cubicBezTo>
                    <a:pt x="32" y="162"/>
                    <a:pt x="32" y="162"/>
                    <a:pt x="32" y="162"/>
                  </a:cubicBezTo>
                  <a:cubicBezTo>
                    <a:pt x="50" y="162"/>
                    <a:pt x="50" y="162"/>
                    <a:pt x="50" y="162"/>
                  </a:cubicBezTo>
                  <a:cubicBezTo>
                    <a:pt x="50" y="144"/>
                    <a:pt x="50" y="144"/>
                    <a:pt x="50" y="144"/>
                  </a:cubicBezTo>
                  <a:cubicBezTo>
                    <a:pt x="58" y="142"/>
                    <a:pt x="65" y="138"/>
                    <a:pt x="70" y="133"/>
                  </a:cubicBezTo>
                  <a:cubicBezTo>
                    <a:pt x="76" y="127"/>
                    <a:pt x="78" y="118"/>
                    <a:pt x="78" y="109"/>
                  </a:cubicBezTo>
                  <a:cubicBezTo>
                    <a:pt x="78" y="102"/>
                    <a:pt x="77" y="96"/>
                    <a:pt x="7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30" name="Freeform 50">
              <a:extLst>
                <a:ext uri="{FF2B5EF4-FFF2-40B4-BE49-F238E27FC236}">
                  <a16:creationId xmlns:a16="http://schemas.microsoft.com/office/drawing/2014/main" id="{97E086B8-6909-402C-957A-2AA342623AC1}"/>
                </a:ext>
              </a:extLst>
            </p:cNvPr>
            <p:cNvSpPr>
              <a:spLocks/>
            </p:cNvSpPr>
            <p:nvPr/>
          </p:nvSpPr>
          <p:spPr bwMode="auto">
            <a:xfrm>
              <a:off x="3088320" y="5613781"/>
              <a:ext cx="304800" cy="246062"/>
            </a:xfrm>
            <a:custGeom>
              <a:avLst/>
              <a:gdLst>
                <a:gd name="T0" fmla="*/ 0 w 192"/>
                <a:gd name="T1" fmla="*/ 155 h 155"/>
                <a:gd name="T2" fmla="*/ 93 w 192"/>
                <a:gd name="T3" fmla="*/ 0 h 155"/>
                <a:gd name="T4" fmla="*/ 192 w 192"/>
                <a:gd name="T5" fmla="*/ 152 h 155"/>
              </a:gdLst>
              <a:ahLst/>
              <a:cxnLst>
                <a:cxn ang="0">
                  <a:pos x="T0" y="T1"/>
                </a:cxn>
                <a:cxn ang="0">
                  <a:pos x="T2" y="T3"/>
                </a:cxn>
                <a:cxn ang="0">
                  <a:pos x="T4" y="T5"/>
                </a:cxn>
              </a:cxnLst>
              <a:rect l="0" t="0" r="r" b="b"/>
              <a:pathLst>
                <a:path w="192" h="155">
                  <a:moveTo>
                    <a:pt x="0" y="155"/>
                  </a:moveTo>
                  <a:lnTo>
                    <a:pt x="93" y="0"/>
                  </a:lnTo>
                  <a:lnTo>
                    <a:pt x="192" y="152"/>
                  </a:lnTo>
                </a:path>
              </a:pathLst>
            </a:custGeom>
            <a:noFill/>
            <a:ln w="47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31" name="Freeform 51">
              <a:extLst>
                <a:ext uri="{FF2B5EF4-FFF2-40B4-BE49-F238E27FC236}">
                  <a16:creationId xmlns:a16="http://schemas.microsoft.com/office/drawing/2014/main" id="{1F31A842-9594-4ADA-96E8-A89E2D4350D5}"/>
                </a:ext>
              </a:extLst>
            </p:cNvPr>
            <p:cNvSpPr>
              <a:spLocks/>
            </p:cNvSpPr>
            <p:nvPr/>
          </p:nvSpPr>
          <p:spPr bwMode="auto">
            <a:xfrm>
              <a:off x="2524757" y="5613781"/>
              <a:ext cx="304800" cy="246062"/>
            </a:xfrm>
            <a:custGeom>
              <a:avLst/>
              <a:gdLst>
                <a:gd name="T0" fmla="*/ 0 w 192"/>
                <a:gd name="T1" fmla="*/ 155 h 155"/>
                <a:gd name="T2" fmla="*/ 94 w 192"/>
                <a:gd name="T3" fmla="*/ 0 h 155"/>
                <a:gd name="T4" fmla="*/ 192 w 192"/>
                <a:gd name="T5" fmla="*/ 152 h 155"/>
              </a:gdLst>
              <a:ahLst/>
              <a:cxnLst>
                <a:cxn ang="0">
                  <a:pos x="T0" y="T1"/>
                </a:cxn>
                <a:cxn ang="0">
                  <a:pos x="T2" y="T3"/>
                </a:cxn>
                <a:cxn ang="0">
                  <a:pos x="T4" y="T5"/>
                </a:cxn>
              </a:cxnLst>
              <a:rect l="0" t="0" r="r" b="b"/>
              <a:pathLst>
                <a:path w="192" h="155">
                  <a:moveTo>
                    <a:pt x="0" y="155"/>
                  </a:moveTo>
                  <a:lnTo>
                    <a:pt x="94" y="0"/>
                  </a:lnTo>
                  <a:lnTo>
                    <a:pt x="192" y="152"/>
                  </a:lnTo>
                </a:path>
              </a:pathLst>
            </a:custGeom>
            <a:noFill/>
            <a:ln w="47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32" name="Freeform 52">
              <a:extLst>
                <a:ext uri="{FF2B5EF4-FFF2-40B4-BE49-F238E27FC236}">
                  <a16:creationId xmlns:a16="http://schemas.microsoft.com/office/drawing/2014/main" id="{1A7D878A-EEF2-43CE-9341-5DC6365BBCE0}"/>
                </a:ext>
              </a:extLst>
            </p:cNvPr>
            <p:cNvSpPr>
              <a:spLocks/>
            </p:cNvSpPr>
            <p:nvPr/>
          </p:nvSpPr>
          <p:spPr bwMode="auto">
            <a:xfrm>
              <a:off x="2515232" y="5866194"/>
              <a:ext cx="330200" cy="58737"/>
            </a:xfrm>
            <a:custGeom>
              <a:avLst/>
              <a:gdLst>
                <a:gd name="T0" fmla="*/ 15 w 616"/>
                <a:gd name="T1" fmla="*/ 0 h 109"/>
                <a:gd name="T2" fmla="*/ 6 w 616"/>
                <a:gd name="T3" fmla="*/ 18 h 109"/>
                <a:gd name="T4" fmla="*/ 190 w 616"/>
                <a:gd name="T5" fmla="*/ 109 h 109"/>
                <a:gd name="T6" fmla="*/ 425 w 616"/>
                <a:gd name="T7" fmla="*/ 109 h 109"/>
                <a:gd name="T8" fmla="*/ 610 w 616"/>
                <a:gd name="T9" fmla="*/ 18 h 109"/>
                <a:gd name="T10" fmla="*/ 601 w 616"/>
                <a:gd name="T11" fmla="*/ 0 h 109"/>
                <a:gd name="T12" fmla="*/ 15 w 616"/>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16" h="109">
                  <a:moveTo>
                    <a:pt x="15" y="0"/>
                  </a:moveTo>
                  <a:cubicBezTo>
                    <a:pt x="6" y="0"/>
                    <a:pt x="0" y="10"/>
                    <a:pt x="6" y="18"/>
                  </a:cubicBezTo>
                  <a:cubicBezTo>
                    <a:pt x="49" y="74"/>
                    <a:pt x="116" y="109"/>
                    <a:pt x="190" y="109"/>
                  </a:cubicBezTo>
                  <a:cubicBezTo>
                    <a:pt x="425" y="109"/>
                    <a:pt x="425" y="109"/>
                    <a:pt x="425" y="109"/>
                  </a:cubicBezTo>
                  <a:cubicBezTo>
                    <a:pt x="499" y="109"/>
                    <a:pt x="567" y="74"/>
                    <a:pt x="610" y="18"/>
                  </a:cubicBezTo>
                  <a:cubicBezTo>
                    <a:pt x="616" y="10"/>
                    <a:pt x="610" y="0"/>
                    <a:pt x="601" y="0"/>
                  </a:cubicBezTo>
                  <a:lnTo>
                    <a:pt x="15"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33" name="Freeform 53">
              <a:extLst>
                <a:ext uri="{FF2B5EF4-FFF2-40B4-BE49-F238E27FC236}">
                  <a16:creationId xmlns:a16="http://schemas.microsoft.com/office/drawing/2014/main" id="{A137B239-9BAB-44D8-8C35-29EF75C37173}"/>
                </a:ext>
              </a:extLst>
            </p:cNvPr>
            <p:cNvSpPr>
              <a:spLocks/>
            </p:cNvSpPr>
            <p:nvPr/>
          </p:nvSpPr>
          <p:spPr bwMode="auto">
            <a:xfrm>
              <a:off x="3153407" y="5721731"/>
              <a:ext cx="179387" cy="133350"/>
            </a:xfrm>
            <a:custGeom>
              <a:avLst/>
              <a:gdLst>
                <a:gd name="T0" fmla="*/ 174 w 335"/>
                <a:gd name="T1" fmla="*/ 97 h 248"/>
                <a:gd name="T2" fmla="*/ 80 w 335"/>
                <a:gd name="T3" fmla="*/ 38 h 248"/>
                <a:gd name="T4" fmla="*/ 173 w 335"/>
                <a:gd name="T5" fmla="*/ 246 h 248"/>
                <a:gd name="T6" fmla="*/ 182 w 335"/>
                <a:gd name="T7" fmla="*/ 246 h 248"/>
                <a:gd name="T8" fmla="*/ 278 w 335"/>
                <a:gd name="T9" fmla="*/ 39 h 248"/>
                <a:gd name="T10" fmla="*/ 174 w 335"/>
                <a:gd name="T11" fmla="*/ 97 h 248"/>
              </a:gdLst>
              <a:ahLst/>
              <a:cxnLst>
                <a:cxn ang="0">
                  <a:pos x="T0" y="T1"/>
                </a:cxn>
                <a:cxn ang="0">
                  <a:pos x="T2" y="T3"/>
                </a:cxn>
                <a:cxn ang="0">
                  <a:pos x="T4" y="T5"/>
                </a:cxn>
                <a:cxn ang="0">
                  <a:pos x="T6" y="T7"/>
                </a:cxn>
                <a:cxn ang="0">
                  <a:pos x="T8" y="T9"/>
                </a:cxn>
                <a:cxn ang="0">
                  <a:pos x="T10" y="T11"/>
                </a:cxn>
              </a:cxnLst>
              <a:rect l="0" t="0" r="r" b="b"/>
              <a:pathLst>
                <a:path w="335" h="248">
                  <a:moveTo>
                    <a:pt x="174" y="97"/>
                  </a:moveTo>
                  <a:cubicBezTo>
                    <a:pt x="174" y="97"/>
                    <a:pt x="123" y="20"/>
                    <a:pt x="80" y="38"/>
                  </a:cubicBezTo>
                  <a:cubicBezTo>
                    <a:pt x="0" y="73"/>
                    <a:pt x="146" y="219"/>
                    <a:pt x="173" y="246"/>
                  </a:cubicBezTo>
                  <a:cubicBezTo>
                    <a:pt x="176" y="248"/>
                    <a:pt x="180" y="248"/>
                    <a:pt x="182" y="246"/>
                  </a:cubicBezTo>
                  <a:cubicBezTo>
                    <a:pt x="207" y="220"/>
                    <a:pt x="335" y="88"/>
                    <a:pt x="278" y="39"/>
                  </a:cubicBezTo>
                  <a:cubicBezTo>
                    <a:pt x="232" y="0"/>
                    <a:pt x="174" y="97"/>
                    <a:pt x="174" y="97"/>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34" name="Freeform 54">
              <a:extLst>
                <a:ext uri="{FF2B5EF4-FFF2-40B4-BE49-F238E27FC236}">
                  <a16:creationId xmlns:a16="http://schemas.microsoft.com/office/drawing/2014/main" id="{78A04A7E-1D55-4CF7-A8A1-239C5C427434}"/>
                </a:ext>
              </a:extLst>
            </p:cNvPr>
            <p:cNvSpPr>
              <a:spLocks/>
            </p:cNvSpPr>
            <p:nvPr/>
          </p:nvSpPr>
          <p:spPr bwMode="auto">
            <a:xfrm>
              <a:off x="3077207" y="5866194"/>
              <a:ext cx="331787" cy="58737"/>
            </a:xfrm>
            <a:custGeom>
              <a:avLst/>
              <a:gdLst>
                <a:gd name="T0" fmla="*/ 14 w 615"/>
                <a:gd name="T1" fmla="*/ 0 h 109"/>
                <a:gd name="T2" fmla="*/ 5 w 615"/>
                <a:gd name="T3" fmla="*/ 18 h 109"/>
                <a:gd name="T4" fmla="*/ 190 w 615"/>
                <a:gd name="T5" fmla="*/ 109 h 109"/>
                <a:gd name="T6" fmla="*/ 425 w 615"/>
                <a:gd name="T7" fmla="*/ 109 h 109"/>
                <a:gd name="T8" fmla="*/ 609 w 615"/>
                <a:gd name="T9" fmla="*/ 18 h 109"/>
                <a:gd name="T10" fmla="*/ 600 w 615"/>
                <a:gd name="T11" fmla="*/ 0 h 109"/>
                <a:gd name="T12" fmla="*/ 14 w 615"/>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15" h="109">
                  <a:moveTo>
                    <a:pt x="14" y="0"/>
                  </a:moveTo>
                  <a:cubicBezTo>
                    <a:pt x="5" y="0"/>
                    <a:pt x="0" y="10"/>
                    <a:pt x="5" y="18"/>
                  </a:cubicBezTo>
                  <a:cubicBezTo>
                    <a:pt x="48" y="74"/>
                    <a:pt x="116" y="109"/>
                    <a:pt x="190" y="109"/>
                  </a:cubicBezTo>
                  <a:cubicBezTo>
                    <a:pt x="425" y="109"/>
                    <a:pt x="425" y="109"/>
                    <a:pt x="425" y="109"/>
                  </a:cubicBezTo>
                  <a:cubicBezTo>
                    <a:pt x="499" y="109"/>
                    <a:pt x="566" y="74"/>
                    <a:pt x="609" y="18"/>
                  </a:cubicBezTo>
                  <a:cubicBezTo>
                    <a:pt x="615" y="10"/>
                    <a:pt x="610" y="0"/>
                    <a:pt x="600" y="0"/>
                  </a:cubicBezTo>
                  <a:lnTo>
                    <a:pt x="14"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grpSp>
          <p:nvGrpSpPr>
            <p:cNvPr id="177" name="Group 176">
              <a:extLst>
                <a:ext uri="{FF2B5EF4-FFF2-40B4-BE49-F238E27FC236}">
                  <a16:creationId xmlns:a16="http://schemas.microsoft.com/office/drawing/2014/main" id="{448D124C-662D-413D-9F73-C13956E77888}"/>
                </a:ext>
              </a:extLst>
            </p:cNvPr>
            <p:cNvGrpSpPr/>
            <p:nvPr/>
          </p:nvGrpSpPr>
          <p:grpSpPr>
            <a:xfrm>
              <a:off x="1905473" y="5482813"/>
              <a:ext cx="668325" cy="889000"/>
              <a:chOff x="554038" y="5446712"/>
              <a:chExt cx="673100" cy="895351"/>
            </a:xfrm>
          </p:grpSpPr>
          <p:sp>
            <p:nvSpPr>
              <p:cNvPr id="140" name="Oval 58">
                <a:extLst>
                  <a:ext uri="{FF2B5EF4-FFF2-40B4-BE49-F238E27FC236}">
                    <a16:creationId xmlns:a16="http://schemas.microsoft.com/office/drawing/2014/main" id="{F8090956-03B8-43FC-A917-E200E91CA922}"/>
                  </a:ext>
                </a:extLst>
              </p:cNvPr>
              <p:cNvSpPr>
                <a:spLocks noChangeArrowheads="1"/>
              </p:cNvSpPr>
              <p:nvPr/>
            </p:nvSpPr>
            <p:spPr bwMode="auto">
              <a:xfrm>
                <a:off x="554038" y="6297613"/>
                <a:ext cx="349250" cy="44450"/>
              </a:xfrm>
              <a:prstGeom prst="ellipse">
                <a:avLst/>
              </a:prstGeom>
              <a:solidFill>
                <a:schemeClr val="bg1">
                  <a:alpha val="17000"/>
                </a:schemeClr>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1" name="Freeform 59">
                <a:extLst>
                  <a:ext uri="{FF2B5EF4-FFF2-40B4-BE49-F238E27FC236}">
                    <a16:creationId xmlns:a16="http://schemas.microsoft.com/office/drawing/2014/main" id="{7D9ACE45-2EAC-4C27-B9BF-CB112A1B2955}"/>
                  </a:ext>
                </a:extLst>
              </p:cNvPr>
              <p:cNvSpPr>
                <a:spLocks/>
              </p:cNvSpPr>
              <p:nvPr/>
            </p:nvSpPr>
            <p:spPr bwMode="auto">
              <a:xfrm>
                <a:off x="741363" y="5861050"/>
                <a:ext cx="106363" cy="431800"/>
              </a:xfrm>
              <a:custGeom>
                <a:avLst/>
                <a:gdLst>
                  <a:gd name="T0" fmla="*/ 50 w 217"/>
                  <a:gd name="T1" fmla="*/ 874 h 878"/>
                  <a:gd name="T2" fmla="*/ 59 w 217"/>
                  <a:gd name="T3" fmla="*/ 431 h 878"/>
                  <a:gd name="T4" fmla="*/ 14 w 217"/>
                  <a:gd name="T5" fmla="*/ 0 h 878"/>
                  <a:gd name="T6" fmla="*/ 217 w 217"/>
                  <a:gd name="T7" fmla="*/ 14 h 878"/>
                  <a:gd name="T8" fmla="*/ 113 w 217"/>
                  <a:gd name="T9" fmla="*/ 878 h 878"/>
                  <a:gd name="T10" fmla="*/ 50 w 217"/>
                  <a:gd name="T11" fmla="*/ 874 h 878"/>
                </a:gdLst>
                <a:ahLst/>
                <a:cxnLst>
                  <a:cxn ang="0">
                    <a:pos x="T0" y="T1"/>
                  </a:cxn>
                  <a:cxn ang="0">
                    <a:pos x="T2" y="T3"/>
                  </a:cxn>
                  <a:cxn ang="0">
                    <a:pos x="T4" y="T5"/>
                  </a:cxn>
                  <a:cxn ang="0">
                    <a:pos x="T6" y="T7"/>
                  </a:cxn>
                  <a:cxn ang="0">
                    <a:pos x="T8" y="T9"/>
                  </a:cxn>
                  <a:cxn ang="0">
                    <a:pos x="T10" y="T11"/>
                  </a:cxn>
                </a:cxnLst>
                <a:rect l="0" t="0" r="r" b="b"/>
                <a:pathLst>
                  <a:path w="217" h="878">
                    <a:moveTo>
                      <a:pt x="50" y="874"/>
                    </a:moveTo>
                    <a:cubicBezTo>
                      <a:pt x="50" y="874"/>
                      <a:pt x="0" y="557"/>
                      <a:pt x="59" y="431"/>
                    </a:cubicBezTo>
                    <a:cubicBezTo>
                      <a:pt x="14" y="0"/>
                      <a:pt x="14" y="0"/>
                      <a:pt x="14" y="0"/>
                    </a:cubicBezTo>
                    <a:cubicBezTo>
                      <a:pt x="217" y="14"/>
                      <a:pt x="217" y="14"/>
                      <a:pt x="217" y="14"/>
                    </a:cubicBezTo>
                    <a:cubicBezTo>
                      <a:pt x="113" y="878"/>
                      <a:pt x="113" y="878"/>
                      <a:pt x="113" y="878"/>
                    </a:cubicBezTo>
                    <a:lnTo>
                      <a:pt x="50" y="874"/>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2" name="Freeform 60">
                <a:extLst>
                  <a:ext uri="{FF2B5EF4-FFF2-40B4-BE49-F238E27FC236}">
                    <a16:creationId xmlns:a16="http://schemas.microsoft.com/office/drawing/2014/main" id="{997D3056-4125-41BD-A0CD-B3B9BA0A52AE}"/>
                  </a:ext>
                </a:extLst>
              </p:cNvPr>
              <p:cNvSpPr>
                <a:spLocks/>
              </p:cNvSpPr>
              <p:nvPr/>
            </p:nvSpPr>
            <p:spPr bwMode="auto">
              <a:xfrm>
                <a:off x="750888" y="6284913"/>
                <a:ext cx="88900" cy="33338"/>
              </a:xfrm>
              <a:custGeom>
                <a:avLst/>
                <a:gdLst>
                  <a:gd name="T0" fmla="*/ 92 w 179"/>
                  <a:gd name="T1" fmla="*/ 0 h 65"/>
                  <a:gd name="T2" fmla="*/ 122 w 179"/>
                  <a:gd name="T3" fmla="*/ 29 h 65"/>
                  <a:gd name="T4" fmla="*/ 174 w 179"/>
                  <a:gd name="T5" fmla="*/ 51 h 65"/>
                  <a:gd name="T6" fmla="*/ 174 w 179"/>
                  <a:gd name="T7" fmla="*/ 51 h 65"/>
                  <a:gd name="T8" fmla="*/ 163 w 179"/>
                  <a:gd name="T9" fmla="*/ 65 h 65"/>
                  <a:gd name="T10" fmla="*/ 35 w 179"/>
                  <a:gd name="T11" fmla="*/ 63 h 65"/>
                  <a:gd name="T12" fmla="*/ 25 w 179"/>
                  <a:gd name="T13" fmla="*/ 0 h 65"/>
                  <a:gd name="T14" fmla="*/ 92 w 1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65">
                    <a:moveTo>
                      <a:pt x="92" y="0"/>
                    </a:moveTo>
                    <a:cubicBezTo>
                      <a:pt x="122" y="29"/>
                      <a:pt x="122" y="29"/>
                      <a:pt x="122" y="29"/>
                    </a:cubicBezTo>
                    <a:cubicBezTo>
                      <a:pt x="130" y="36"/>
                      <a:pt x="174" y="51"/>
                      <a:pt x="174" y="51"/>
                    </a:cubicBezTo>
                    <a:cubicBezTo>
                      <a:pt x="174" y="51"/>
                      <a:pt x="174" y="51"/>
                      <a:pt x="174" y="51"/>
                    </a:cubicBezTo>
                    <a:cubicBezTo>
                      <a:pt x="179" y="60"/>
                      <a:pt x="170" y="64"/>
                      <a:pt x="163" y="65"/>
                    </a:cubicBezTo>
                    <a:cubicBezTo>
                      <a:pt x="35" y="63"/>
                      <a:pt x="35" y="63"/>
                      <a:pt x="35" y="63"/>
                    </a:cubicBezTo>
                    <a:cubicBezTo>
                      <a:pt x="35" y="63"/>
                      <a:pt x="0" y="57"/>
                      <a:pt x="25" y="0"/>
                    </a:cubicBezTo>
                    <a:cubicBezTo>
                      <a:pt x="48" y="10"/>
                      <a:pt x="87" y="17"/>
                      <a:pt x="92" y="0"/>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3" name="Freeform 61">
                <a:extLst>
                  <a:ext uri="{FF2B5EF4-FFF2-40B4-BE49-F238E27FC236}">
                    <a16:creationId xmlns:a16="http://schemas.microsoft.com/office/drawing/2014/main" id="{B6D63093-40D4-4AD3-8659-6132D9C56D9A}"/>
                  </a:ext>
                </a:extLst>
              </p:cNvPr>
              <p:cNvSpPr>
                <a:spLocks/>
              </p:cNvSpPr>
              <p:nvPr/>
            </p:nvSpPr>
            <p:spPr bwMode="auto">
              <a:xfrm>
                <a:off x="657226" y="5749925"/>
                <a:ext cx="209550" cy="514350"/>
              </a:xfrm>
              <a:custGeom>
                <a:avLst/>
                <a:gdLst>
                  <a:gd name="T0" fmla="*/ 83 w 424"/>
                  <a:gd name="T1" fmla="*/ 0 h 1044"/>
                  <a:gd name="T2" fmla="*/ 379 w 424"/>
                  <a:gd name="T3" fmla="*/ 43 h 1044"/>
                  <a:gd name="T4" fmla="*/ 402 w 424"/>
                  <a:gd name="T5" fmla="*/ 305 h 1044"/>
                  <a:gd name="T6" fmla="*/ 301 w 424"/>
                  <a:gd name="T7" fmla="*/ 1044 h 1044"/>
                  <a:gd name="T8" fmla="*/ 193 w 424"/>
                  <a:gd name="T9" fmla="*/ 1037 h 1044"/>
                  <a:gd name="T10" fmla="*/ 205 w 424"/>
                  <a:gd name="T11" fmla="*/ 650 h 1044"/>
                  <a:gd name="T12" fmla="*/ 191 w 424"/>
                  <a:gd name="T13" fmla="*/ 308 h 1044"/>
                  <a:gd name="T14" fmla="*/ 19 w 424"/>
                  <a:gd name="T15" fmla="*/ 230 h 1044"/>
                  <a:gd name="T16" fmla="*/ 83 w 424"/>
                  <a:gd name="T17"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1044">
                    <a:moveTo>
                      <a:pt x="83" y="0"/>
                    </a:moveTo>
                    <a:cubicBezTo>
                      <a:pt x="379" y="43"/>
                      <a:pt x="379" y="43"/>
                      <a:pt x="379" y="43"/>
                    </a:cubicBezTo>
                    <a:cubicBezTo>
                      <a:pt x="424" y="60"/>
                      <a:pt x="402" y="305"/>
                      <a:pt x="402" y="305"/>
                    </a:cubicBezTo>
                    <a:cubicBezTo>
                      <a:pt x="301" y="1044"/>
                      <a:pt x="301" y="1044"/>
                      <a:pt x="301" y="1044"/>
                    </a:cubicBezTo>
                    <a:cubicBezTo>
                      <a:pt x="193" y="1037"/>
                      <a:pt x="193" y="1037"/>
                      <a:pt x="193" y="1037"/>
                    </a:cubicBezTo>
                    <a:cubicBezTo>
                      <a:pt x="193" y="1037"/>
                      <a:pt x="163" y="739"/>
                      <a:pt x="205" y="650"/>
                    </a:cubicBezTo>
                    <a:cubicBezTo>
                      <a:pt x="191" y="308"/>
                      <a:pt x="191" y="308"/>
                      <a:pt x="191" y="308"/>
                    </a:cubicBezTo>
                    <a:cubicBezTo>
                      <a:pt x="113" y="316"/>
                      <a:pt x="33" y="358"/>
                      <a:pt x="19" y="230"/>
                    </a:cubicBezTo>
                    <a:cubicBezTo>
                      <a:pt x="0" y="69"/>
                      <a:pt x="83" y="0"/>
                      <a:pt x="83" y="0"/>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4" name="Freeform 62">
                <a:extLst>
                  <a:ext uri="{FF2B5EF4-FFF2-40B4-BE49-F238E27FC236}">
                    <a16:creationId xmlns:a16="http://schemas.microsoft.com/office/drawing/2014/main" id="{0F328783-9318-4FC1-8180-297BF9E63D8C}"/>
                  </a:ext>
                </a:extLst>
              </p:cNvPr>
              <p:cNvSpPr>
                <a:spLocks/>
              </p:cNvSpPr>
              <p:nvPr/>
            </p:nvSpPr>
            <p:spPr bwMode="auto">
              <a:xfrm>
                <a:off x="619126" y="6240463"/>
                <a:ext cx="39688" cy="57150"/>
              </a:xfrm>
              <a:custGeom>
                <a:avLst/>
                <a:gdLst>
                  <a:gd name="T0" fmla="*/ 1 w 81"/>
                  <a:gd name="T1" fmla="*/ 0 h 118"/>
                  <a:gd name="T2" fmla="*/ 4 w 81"/>
                  <a:gd name="T3" fmla="*/ 4 h 118"/>
                  <a:gd name="T4" fmla="*/ 0 w 81"/>
                  <a:gd name="T5" fmla="*/ 91 h 118"/>
                  <a:gd name="T6" fmla="*/ 39 w 81"/>
                  <a:gd name="T7" fmla="*/ 118 h 118"/>
                  <a:gd name="T8" fmla="*/ 51 w 81"/>
                  <a:gd name="T9" fmla="*/ 97 h 118"/>
                  <a:gd name="T10" fmla="*/ 81 w 81"/>
                  <a:gd name="T11" fmla="*/ 1 h 118"/>
                  <a:gd name="T12" fmla="*/ 1 w 81"/>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81" h="118">
                    <a:moveTo>
                      <a:pt x="1" y="0"/>
                    </a:moveTo>
                    <a:cubicBezTo>
                      <a:pt x="1" y="0"/>
                      <a:pt x="1" y="0"/>
                      <a:pt x="4" y="4"/>
                    </a:cubicBezTo>
                    <a:cubicBezTo>
                      <a:pt x="1" y="40"/>
                      <a:pt x="3" y="55"/>
                      <a:pt x="0" y="91"/>
                    </a:cubicBezTo>
                    <a:cubicBezTo>
                      <a:pt x="15" y="93"/>
                      <a:pt x="24" y="116"/>
                      <a:pt x="39" y="118"/>
                    </a:cubicBezTo>
                    <a:cubicBezTo>
                      <a:pt x="43" y="118"/>
                      <a:pt x="47" y="100"/>
                      <a:pt x="51" y="97"/>
                    </a:cubicBezTo>
                    <a:cubicBezTo>
                      <a:pt x="81" y="1"/>
                      <a:pt x="81" y="1"/>
                      <a:pt x="81" y="1"/>
                    </a:cubicBezTo>
                    <a:lnTo>
                      <a:pt x="1" y="0"/>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5" name="Freeform 63">
                <a:extLst>
                  <a:ext uri="{FF2B5EF4-FFF2-40B4-BE49-F238E27FC236}">
                    <a16:creationId xmlns:a16="http://schemas.microsoft.com/office/drawing/2014/main" id="{C425AF06-BF7E-4A8E-A45D-770B5AE4396F}"/>
                  </a:ext>
                </a:extLst>
              </p:cNvPr>
              <p:cNvSpPr>
                <a:spLocks/>
              </p:cNvSpPr>
              <p:nvPr/>
            </p:nvSpPr>
            <p:spPr bwMode="auto">
              <a:xfrm>
                <a:off x="614363" y="5799138"/>
                <a:ext cx="163513" cy="466725"/>
              </a:xfrm>
              <a:custGeom>
                <a:avLst/>
                <a:gdLst>
                  <a:gd name="T0" fmla="*/ 331 w 334"/>
                  <a:gd name="T1" fmla="*/ 25 h 948"/>
                  <a:gd name="T2" fmla="*/ 94 w 334"/>
                  <a:gd name="T3" fmla="*/ 948 h 948"/>
                  <a:gd name="T4" fmla="*/ 0 w 334"/>
                  <a:gd name="T5" fmla="*/ 947 h 948"/>
                  <a:gd name="T6" fmla="*/ 42 w 334"/>
                  <a:gd name="T7" fmla="*/ 522 h 948"/>
                  <a:gd name="T8" fmla="*/ 133 w 334"/>
                  <a:gd name="T9" fmla="*/ 0 h 948"/>
                  <a:gd name="T10" fmla="*/ 329 w 334"/>
                  <a:gd name="T11" fmla="*/ 28 h 948"/>
                  <a:gd name="T12" fmla="*/ 333 w 334"/>
                  <a:gd name="T13" fmla="*/ 29 h 948"/>
                  <a:gd name="T14" fmla="*/ 331 w 334"/>
                  <a:gd name="T15" fmla="*/ 25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948">
                    <a:moveTo>
                      <a:pt x="331" y="25"/>
                    </a:moveTo>
                    <a:cubicBezTo>
                      <a:pt x="260" y="331"/>
                      <a:pt x="176" y="638"/>
                      <a:pt x="94" y="948"/>
                    </a:cubicBezTo>
                    <a:cubicBezTo>
                      <a:pt x="50" y="941"/>
                      <a:pt x="0" y="947"/>
                      <a:pt x="0" y="947"/>
                    </a:cubicBezTo>
                    <a:cubicBezTo>
                      <a:pt x="0" y="947"/>
                      <a:pt x="5" y="667"/>
                      <a:pt x="42" y="522"/>
                    </a:cubicBezTo>
                    <a:cubicBezTo>
                      <a:pt x="77" y="313"/>
                      <a:pt x="90" y="170"/>
                      <a:pt x="133" y="0"/>
                    </a:cubicBezTo>
                    <a:cubicBezTo>
                      <a:pt x="207" y="6"/>
                      <a:pt x="256" y="21"/>
                      <a:pt x="329" y="28"/>
                    </a:cubicBezTo>
                    <a:cubicBezTo>
                      <a:pt x="330" y="29"/>
                      <a:pt x="331" y="29"/>
                      <a:pt x="333" y="29"/>
                    </a:cubicBezTo>
                    <a:cubicBezTo>
                      <a:pt x="333" y="30"/>
                      <a:pt x="334" y="31"/>
                      <a:pt x="331" y="25"/>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6" name="Freeform 64">
                <a:extLst>
                  <a:ext uri="{FF2B5EF4-FFF2-40B4-BE49-F238E27FC236}">
                    <a16:creationId xmlns:a16="http://schemas.microsoft.com/office/drawing/2014/main" id="{B10A1A82-C7A6-4471-A4CD-D70E37DAEBA9}"/>
                  </a:ext>
                </a:extLst>
              </p:cNvPr>
              <p:cNvSpPr>
                <a:spLocks/>
              </p:cNvSpPr>
              <p:nvPr/>
            </p:nvSpPr>
            <p:spPr bwMode="auto">
              <a:xfrm>
                <a:off x="611188" y="6276975"/>
                <a:ext cx="34925" cy="42863"/>
              </a:xfrm>
              <a:custGeom>
                <a:avLst/>
                <a:gdLst>
                  <a:gd name="T0" fmla="*/ 69 w 71"/>
                  <a:gd name="T1" fmla="*/ 17 h 87"/>
                  <a:gd name="T2" fmla="*/ 68 w 71"/>
                  <a:gd name="T3" fmla="*/ 71 h 87"/>
                  <a:gd name="T4" fmla="*/ 61 w 71"/>
                  <a:gd name="T5" fmla="*/ 82 h 87"/>
                  <a:gd name="T6" fmla="*/ 48 w 71"/>
                  <a:gd name="T7" fmla="*/ 87 h 87"/>
                  <a:gd name="T8" fmla="*/ 21 w 71"/>
                  <a:gd name="T9" fmla="*/ 86 h 87"/>
                  <a:gd name="T10" fmla="*/ 12 w 71"/>
                  <a:gd name="T11" fmla="*/ 82 h 87"/>
                  <a:gd name="T12" fmla="*/ 7 w 71"/>
                  <a:gd name="T13" fmla="*/ 77 h 87"/>
                  <a:gd name="T14" fmla="*/ 10 w 71"/>
                  <a:gd name="T15" fmla="*/ 45 h 87"/>
                  <a:gd name="T16" fmla="*/ 16 w 71"/>
                  <a:gd name="T17" fmla="*/ 16 h 87"/>
                  <a:gd name="T18" fmla="*/ 69 w 71"/>
                  <a:gd name="T19"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7">
                    <a:moveTo>
                      <a:pt x="69" y="17"/>
                    </a:moveTo>
                    <a:cubicBezTo>
                      <a:pt x="69" y="17"/>
                      <a:pt x="71" y="48"/>
                      <a:pt x="68" y="71"/>
                    </a:cubicBezTo>
                    <a:cubicBezTo>
                      <a:pt x="68" y="74"/>
                      <a:pt x="65" y="79"/>
                      <a:pt x="61" y="82"/>
                    </a:cubicBezTo>
                    <a:cubicBezTo>
                      <a:pt x="57" y="85"/>
                      <a:pt x="52" y="87"/>
                      <a:pt x="48" y="87"/>
                    </a:cubicBezTo>
                    <a:cubicBezTo>
                      <a:pt x="38" y="86"/>
                      <a:pt x="28" y="86"/>
                      <a:pt x="21" y="86"/>
                    </a:cubicBezTo>
                    <a:cubicBezTo>
                      <a:pt x="17" y="86"/>
                      <a:pt x="14" y="84"/>
                      <a:pt x="12" y="82"/>
                    </a:cubicBezTo>
                    <a:cubicBezTo>
                      <a:pt x="10" y="80"/>
                      <a:pt x="9" y="78"/>
                      <a:pt x="7" y="77"/>
                    </a:cubicBezTo>
                    <a:cubicBezTo>
                      <a:pt x="0" y="68"/>
                      <a:pt x="4" y="58"/>
                      <a:pt x="10" y="45"/>
                    </a:cubicBezTo>
                    <a:cubicBezTo>
                      <a:pt x="16" y="31"/>
                      <a:pt x="16" y="16"/>
                      <a:pt x="16" y="16"/>
                    </a:cubicBezTo>
                    <a:cubicBezTo>
                      <a:pt x="41" y="0"/>
                      <a:pt x="69" y="17"/>
                      <a:pt x="69" y="17"/>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7" name="Freeform 65">
                <a:extLst>
                  <a:ext uri="{FF2B5EF4-FFF2-40B4-BE49-F238E27FC236}">
                    <a16:creationId xmlns:a16="http://schemas.microsoft.com/office/drawing/2014/main" id="{9C13977C-2036-442D-B211-6D83F9DCF8D1}"/>
                  </a:ext>
                </a:extLst>
              </p:cNvPr>
              <p:cNvSpPr>
                <a:spLocks/>
              </p:cNvSpPr>
              <p:nvPr/>
            </p:nvSpPr>
            <p:spPr bwMode="auto">
              <a:xfrm>
                <a:off x="846138" y="5721350"/>
                <a:ext cx="112713" cy="46038"/>
              </a:xfrm>
              <a:custGeom>
                <a:avLst/>
                <a:gdLst>
                  <a:gd name="T0" fmla="*/ 0 w 229"/>
                  <a:gd name="T1" fmla="*/ 42 h 96"/>
                  <a:gd name="T2" fmla="*/ 60 w 229"/>
                  <a:gd name="T3" fmla="*/ 96 h 96"/>
                  <a:gd name="T4" fmla="*/ 211 w 229"/>
                  <a:gd name="T5" fmla="*/ 78 h 96"/>
                  <a:gd name="T6" fmla="*/ 229 w 229"/>
                  <a:gd name="T7" fmla="*/ 45 h 96"/>
                  <a:gd name="T8" fmla="*/ 57 w 229"/>
                  <a:gd name="T9" fmla="*/ 0 h 96"/>
                  <a:gd name="T10" fmla="*/ 0 w 229"/>
                  <a:gd name="T11" fmla="*/ 42 h 96"/>
                </a:gdLst>
                <a:ahLst/>
                <a:cxnLst>
                  <a:cxn ang="0">
                    <a:pos x="T0" y="T1"/>
                  </a:cxn>
                  <a:cxn ang="0">
                    <a:pos x="T2" y="T3"/>
                  </a:cxn>
                  <a:cxn ang="0">
                    <a:pos x="T4" y="T5"/>
                  </a:cxn>
                  <a:cxn ang="0">
                    <a:pos x="T6" y="T7"/>
                  </a:cxn>
                  <a:cxn ang="0">
                    <a:pos x="T8" y="T9"/>
                  </a:cxn>
                  <a:cxn ang="0">
                    <a:pos x="T10" y="T11"/>
                  </a:cxn>
                </a:cxnLst>
                <a:rect l="0" t="0" r="r" b="b"/>
                <a:pathLst>
                  <a:path w="229" h="96">
                    <a:moveTo>
                      <a:pt x="0" y="42"/>
                    </a:moveTo>
                    <a:cubicBezTo>
                      <a:pt x="15" y="83"/>
                      <a:pt x="22" y="90"/>
                      <a:pt x="60" y="96"/>
                    </a:cubicBezTo>
                    <a:cubicBezTo>
                      <a:pt x="211" y="78"/>
                      <a:pt x="211" y="78"/>
                      <a:pt x="211" y="78"/>
                    </a:cubicBezTo>
                    <a:cubicBezTo>
                      <a:pt x="229" y="45"/>
                      <a:pt x="229" y="45"/>
                      <a:pt x="229" y="45"/>
                    </a:cubicBezTo>
                    <a:cubicBezTo>
                      <a:pt x="57" y="0"/>
                      <a:pt x="57" y="0"/>
                      <a:pt x="57" y="0"/>
                    </a:cubicBezTo>
                    <a:lnTo>
                      <a:pt x="0" y="42"/>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8" name="Freeform 66">
                <a:extLst>
                  <a:ext uri="{FF2B5EF4-FFF2-40B4-BE49-F238E27FC236}">
                    <a16:creationId xmlns:a16="http://schemas.microsoft.com/office/drawing/2014/main" id="{14F231D3-6007-4121-9AA5-65DBDA38DEA3}"/>
                  </a:ext>
                </a:extLst>
              </p:cNvPr>
              <p:cNvSpPr>
                <a:spLocks/>
              </p:cNvSpPr>
              <p:nvPr/>
            </p:nvSpPr>
            <p:spPr bwMode="auto">
              <a:xfrm>
                <a:off x="774701" y="5588000"/>
                <a:ext cx="114300" cy="185738"/>
              </a:xfrm>
              <a:custGeom>
                <a:avLst/>
                <a:gdLst>
                  <a:gd name="T0" fmla="*/ 215 w 231"/>
                  <a:gd name="T1" fmla="*/ 290 h 379"/>
                  <a:gd name="T2" fmla="*/ 105 w 231"/>
                  <a:gd name="T3" fmla="*/ 59 h 379"/>
                  <a:gd name="T4" fmla="*/ 8 w 231"/>
                  <a:gd name="T5" fmla="*/ 17 h 379"/>
                  <a:gd name="T6" fmla="*/ 8 w 231"/>
                  <a:gd name="T7" fmla="*/ 17 h 379"/>
                  <a:gd name="T8" fmla="*/ 10 w 231"/>
                  <a:gd name="T9" fmla="*/ 52 h 379"/>
                  <a:gd name="T10" fmla="*/ 66 w 231"/>
                  <a:gd name="T11" fmla="*/ 297 h 379"/>
                  <a:gd name="T12" fmla="*/ 156 w 231"/>
                  <a:gd name="T13" fmla="*/ 331 h 379"/>
                  <a:gd name="T14" fmla="*/ 215 w 231"/>
                  <a:gd name="T15" fmla="*/ 29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379">
                    <a:moveTo>
                      <a:pt x="215" y="290"/>
                    </a:moveTo>
                    <a:cubicBezTo>
                      <a:pt x="171" y="224"/>
                      <a:pt x="105" y="59"/>
                      <a:pt x="105" y="59"/>
                    </a:cubicBezTo>
                    <a:cubicBezTo>
                      <a:pt x="84" y="25"/>
                      <a:pt x="31" y="0"/>
                      <a:pt x="8" y="17"/>
                    </a:cubicBezTo>
                    <a:cubicBezTo>
                      <a:pt x="8" y="17"/>
                      <a:pt x="8" y="17"/>
                      <a:pt x="8" y="17"/>
                    </a:cubicBezTo>
                    <a:cubicBezTo>
                      <a:pt x="0" y="23"/>
                      <a:pt x="0" y="39"/>
                      <a:pt x="10" y="52"/>
                    </a:cubicBezTo>
                    <a:cubicBezTo>
                      <a:pt x="66" y="297"/>
                      <a:pt x="66" y="297"/>
                      <a:pt x="66" y="297"/>
                    </a:cubicBezTo>
                    <a:cubicBezTo>
                      <a:pt x="115" y="306"/>
                      <a:pt x="116" y="379"/>
                      <a:pt x="156" y="331"/>
                    </a:cubicBezTo>
                    <a:cubicBezTo>
                      <a:pt x="177" y="305"/>
                      <a:pt x="231" y="315"/>
                      <a:pt x="215" y="290"/>
                    </a:cubicBez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49" name="Shape0_20230324_141202">
                <a:extLst>
                  <a:ext uri="{FF2B5EF4-FFF2-40B4-BE49-F238E27FC236}">
                    <a16:creationId xmlns:a16="http://schemas.microsoft.com/office/drawing/2014/main" id="{E39C0E88-A94E-4C51-B82E-9E38E8B1DCA8}"/>
                  </a:ext>
                </a:extLst>
              </p:cNvPr>
              <p:cNvSpPr>
                <a:spLocks/>
              </p:cNvSpPr>
              <p:nvPr/>
            </p:nvSpPr>
            <p:spPr bwMode="auto">
              <a:xfrm>
                <a:off x="642938" y="5583238"/>
                <a:ext cx="219075" cy="311150"/>
              </a:xfrm>
              <a:custGeom>
                <a:avLst/>
                <a:gdLst>
                  <a:gd name="T0" fmla="*/ 310 w 444"/>
                  <a:gd name="T1" fmla="*/ 21 h 633"/>
                  <a:gd name="T2" fmla="*/ 249 w 444"/>
                  <a:gd name="T3" fmla="*/ 3 h 633"/>
                  <a:gd name="T4" fmla="*/ 167 w 444"/>
                  <a:gd name="T5" fmla="*/ 0 h 633"/>
                  <a:gd name="T6" fmla="*/ 69 w 444"/>
                  <a:gd name="T7" fmla="*/ 37 h 633"/>
                  <a:gd name="T8" fmla="*/ 21 w 444"/>
                  <a:gd name="T9" fmla="*/ 88 h 633"/>
                  <a:gd name="T10" fmla="*/ 30 w 444"/>
                  <a:gd name="T11" fmla="*/ 136 h 633"/>
                  <a:gd name="T12" fmla="*/ 24 w 444"/>
                  <a:gd name="T13" fmla="*/ 255 h 633"/>
                  <a:gd name="T14" fmla="*/ 3 w 444"/>
                  <a:gd name="T15" fmla="*/ 573 h 633"/>
                  <a:gd name="T16" fmla="*/ 444 w 444"/>
                  <a:gd name="T17" fmla="*/ 564 h 633"/>
                  <a:gd name="T18" fmla="*/ 403 w 444"/>
                  <a:gd name="T19" fmla="*/ 229 h 633"/>
                  <a:gd name="T20" fmla="*/ 310 w 444"/>
                  <a:gd name="T21" fmla="*/ 2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633">
                    <a:moveTo>
                      <a:pt x="310" y="21"/>
                    </a:moveTo>
                    <a:cubicBezTo>
                      <a:pt x="249" y="3"/>
                      <a:pt x="249" y="3"/>
                      <a:pt x="249" y="3"/>
                    </a:cubicBezTo>
                    <a:cubicBezTo>
                      <a:pt x="167" y="0"/>
                      <a:pt x="167" y="0"/>
                      <a:pt x="167" y="0"/>
                    </a:cubicBezTo>
                    <a:cubicBezTo>
                      <a:pt x="69" y="37"/>
                      <a:pt x="69" y="37"/>
                      <a:pt x="69" y="37"/>
                    </a:cubicBezTo>
                    <a:cubicBezTo>
                      <a:pt x="46" y="46"/>
                      <a:pt x="28" y="64"/>
                      <a:pt x="21" y="88"/>
                    </a:cubicBezTo>
                    <a:cubicBezTo>
                      <a:pt x="16" y="105"/>
                      <a:pt x="20" y="112"/>
                      <a:pt x="30" y="136"/>
                    </a:cubicBezTo>
                    <a:cubicBezTo>
                      <a:pt x="24" y="255"/>
                      <a:pt x="24" y="255"/>
                      <a:pt x="24" y="255"/>
                    </a:cubicBezTo>
                    <a:cubicBezTo>
                      <a:pt x="0" y="346"/>
                      <a:pt x="13" y="411"/>
                      <a:pt x="3" y="573"/>
                    </a:cubicBezTo>
                    <a:cubicBezTo>
                      <a:pt x="152" y="622"/>
                      <a:pt x="400" y="633"/>
                      <a:pt x="444" y="564"/>
                    </a:cubicBezTo>
                    <a:cubicBezTo>
                      <a:pt x="438" y="488"/>
                      <a:pt x="420" y="291"/>
                      <a:pt x="403" y="229"/>
                    </a:cubicBezTo>
                    <a:cubicBezTo>
                      <a:pt x="380" y="138"/>
                      <a:pt x="355" y="90"/>
                      <a:pt x="310" y="2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0" name="Freeform 68">
                <a:extLst>
                  <a:ext uri="{FF2B5EF4-FFF2-40B4-BE49-F238E27FC236}">
                    <a16:creationId xmlns:a16="http://schemas.microsoft.com/office/drawing/2014/main" id="{07AE2E3C-7ADB-4912-8249-A4F4C1521D96}"/>
                  </a:ext>
                </a:extLst>
              </p:cNvPr>
              <p:cNvSpPr>
                <a:spLocks/>
              </p:cNvSpPr>
              <p:nvPr/>
            </p:nvSpPr>
            <p:spPr bwMode="auto">
              <a:xfrm>
                <a:off x="944563" y="5741988"/>
                <a:ext cx="52388" cy="34925"/>
              </a:xfrm>
              <a:custGeom>
                <a:avLst/>
                <a:gdLst>
                  <a:gd name="T0" fmla="*/ 0 w 104"/>
                  <a:gd name="T1" fmla="*/ 27 h 69"/>
                  <a:gd name="T2" fmla="*/ 29 w 104"/>
                  <a:gd name="T3" fmla="*/ 56 h 69"/>
                  <a:gd name="T4" fmla="*/ 51 w 104"/>
                  <a:gd name="T5" fmla="*/ 66 h 69"/>
                  <a:gd name="T6" fmla="*/ 84 w 104"/>
                  <a:gd name="T7" fmla="*/ 68 h 69"/>
                  <a:gd name="T8" fmla="*/ 101 w 104"/>
                  <a:gd name="T9" fmla="*/ 47 h 69"/>
                  <a:gd name="T10" fmla="*/ 62 w 104"/>
                  <a:gd name="T11" fmla="*/ 13 h 69"/>
                  <a:gd name="T12" fmla="*/ 29 w 104"/>
                  <a:gd name="T13" fmla="*/ 1 h 69"/>
                  <a:gd name="T14" fmla="*/ 8 w 104"/>
                  <a:gd name="T15" fmla="*/ 0 h 69"/>
                  <a:gd name="T16" fmla="*/ 0 w 104"/>
                  <a:gd name="T17"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9">
                    <a:moveTo>
                      <a:pt x="0" y="27"/>
                    </a:moveTo>
                    <a:cubicBezTo>
                      <a:pt x="29" y="56"/>
                      <a:pt x="29" y="56"/>
                      <a:pt x="29" y="56"/>
                    </a:cubicBezTo>
                    <a:cubicBezTo>
                      <a:pt x="35" y="62"/>
                      <a:pt x="43" y="65"/>
                      <a:pt x="51" y="66"/>
                    </a:cubicBezTo>
                    <a:cubicBezTo>
                      <a:pt x="84" y="68"/>
                      <a:pt x="84" y="68"/>
                      <a:pt x="84" y="68"/>
                    </a:cubicBezTo>
                    <a:cubicBezTo>
                      <a:pt x="95" y="69"/>
                      <a:pt x="104" y="58"/>
                      <a:pt x="101" y="47"/>
                    </a:cubicBezTo>
                    <a:cubicBezTo>
                      <a:pt x="62" y="13"/>
                      <a:pt x="62" y="13"/>
                      <a:pt x="62" y="13"/>
                    </a:cubicBezTo>
                    <a:cubicBezTo>
                      <a:pt x="54" y="5"/>
                      <a:pt x="42" y="1"/>
                      <a:pt x="29" y="1"/>
                    </a:cubicBezTo>
                    <a:cubicBezTo>
                      <a:pt x="8" y="0"/>
                      <a:pt x="8" y="0"/>
                      <a:pt x="8" y="0"/>
                    </a:cubicBezTo>
                    <a:cubicBezTo>
                      <a:pt x="0" y="27"/>
                      <a:pt x="0" y="27"/>
                      <a:pt x="0" y="27"/>
                    </a:cubicBezTo>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1" name="Freeform 69">
                <a:extLst>
                  <a:ext uri="{FF2B5EF4-FFF2-40B4-BE49-F238E27FC236}">
                    <a16:creationId xmlns:a16="http://schemas.microsoft.com/office/drawing/2014/main" id="{3D36C11F-79D1-4848-BF37-38A65AC55A68}"/>
                  </a:ext>
                </a:extLst>
              </p:cNvPr>
              <p:cNvSpPr>
                <a:spLocks/>
              </p:cNvSpPr>
              <p:nvPr/>
            </p:nvSpPr>
            <p:spPr bwMode="auto">
              <a:xfrm>
                <a:off x="904876" y="5470525"/>
                <a:ext cx="298450" cy="301625"/>
              </a:xfrm>
              <a:custGeom>
                <a:avLst/>
                <a:gdLst>
                  <a:gd name="T0" fmla="*/ 302 w 605"/>
                  <a:gd name="T1" fmla="*/ 0 h 611"/>
                  <a:gd name="T2" fmla="*/ 10 w 605"/>
                  <a:gd name="T3" fmla="*/ 280 h 611"/>
                  <a:gd name="T4" fmla="*/ 136 w 605"/>
                  <a:gd name="T5" fmla="*/ 560 h 611"/>
                  <a:gd name="T6" fmla="*/ 142 w 605"/>
                  <a:gd name="T7" fmla="*/ 564 h 611"/>
                  <a:gd name="T8" fmla="*/ 273 w 605"/>
                  <a:gd name="T9" fmla="*/ 610 h 611"/>
                  <a:gd name="T10" fmla="*/ 298 w 605"/>
                  <a:gd name="T11" fmla="*/ 611 h 611"/>
                  <a:gd name="T12" fmla="*/ 590 w 605"/>
                  <a:gd name="T13" fmla="*/ 332 h 611"/>
                  <a:gd name="T14" fmla="*/ 327 w 605"/>
                  <a:gd name="T15" fmla="*/ 2 h 611"/>
                  <a:gd name="T16" fmla="*/ 302 w 605"/>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 h="611">
                    <a:moveTo>
                      <a:pt x="302" y="0"/>
                    </a:moveTo>
                    <a:cubicBezTo>
                      <a:pt x="153" y="0"/>
                      <a:pt x="24" y="121"/>
                      <a:pt x="10" y="280"/>
                    </a:cubicBezTo>
                    <a:cubicBezTo>
                      <a:pt x="0" y="395"/>
                      <a:pt x="52" y="500"/>
                      <a:pt x="136" y="560"/>
                    </a:cubicBezTo>
                    <a:cubicBezTo>
                      <a:pt x="138" y="561"/>
                      <a:pt x="140" y="562"/>
                      <a:pt x="142" y="564"/>
                    </a:cubicBezTo>
                    <a:cubicBezTo>
                      <a:pt x="180" y="590"/>
                      <a:pt x="225" y="606"/>
                      <a:pt x="273" y="610"/>
                    </a:cubicBezTo>
                    <a:cubicBezTo>
                      <a:pt x="282" y="611"/>
                      <a:pt x="290" y="611"/>
                      <a:pt x="298" y="611"/>
                    </a:cubicBezTo>
                    <a:cubicBezTo>
                      <a:pt x="448" y="611"/>
                      <a:pt x="576" y="491"/>
                      <a:pt x="590" y="332"/>
                    </a:cubicBezTo>
                    <a:cubicBezTo>
                      <a:pt x="605" y="163"/>
                      <a:pt x="487" y="16"/>
                      <a:pt x="327" y="2"/>
                    </a:cubicBezTo>
                    <a:cubicBezTo>
                      <a:pt x="319" y="1"/>
                      <a:pt x="311" y="0"/>
                      <a:pt x="302" y="0"/>
                    </a:cubicBezTo>
                  </a:path>
                </a:pathLst>
              </a:custGeom>
              <a:solidFill>
                <a:srgbClr val="ED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2" name="Freeform 70">
                <a:extLst>
                  <a:ext uri="{FF2B5EF4-FFF2-40B4-BE49-F238E27FC236}">
                    <a16:creationId xmlns:a16="http://schemas.microsoft.com/office/drawing/2014/main" id="{CEB7A5BC-0BBB-4607-B970-3AC76B91E429}"/>
                  </a:ext>
                </a:extLst>
              </p:cNvPr>
              <p:cNvSpPr>
                <a:spLocks/>
              </p:cNvSpPr>
              <p:nvPr/>
            </p:nvSpPr>
            <p:spPr bwMode="auto">
              <a:xfrm>
                <a:off x="973138" y="5746750"/>
                <a:ext cx="1588" cy="1588"/>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2"/>
                      <a:pt x="2" y="1"/>
                      <a:pt x="0" y="0"/>
                    </a:cubicBezTo>
                  </a:path>
                </a:pathLst>
              </a:custGeom>
              <a:solidFill>
                <a:srgbClr val="AA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3" name="Freeform 71">
                <a:extLst>
                  <a:ext uri="{FF2B5EF4-FFF2-40B4-BE49-F238E27FC236}">
                    <a16:creationId xmlns:a16="http://schemas.microsoft.com/office/drawing/2014/main" id="{F7566EBE-7C0B-4F2C-945D-238334705B43}"/>
                  </a:ext>
                </a:extLst>
              </p:cNvPr>
              <p:cNvSpPr>
                <a:spLocks/>
              </p:cNvSpPr>
              <p:nvPr/>
            </p:nvSpPr>
            <p:spPr bwMode="auto">
              <a:xfrm>
                <a:off x="842963" y="5713413"/>
                <a:ext cx="104775" cy="88900"/>
              </a:xfrm>
              <a:custGeom>
                <a:avLst/>
                <a:gdLst>
                  <a:gd name="T0" fmla="*/ 0 w 66"/>
                  <a:gd name="T1" fmla="*/ 43 h 56"/>
                  <a:gd name="T2" fmla="*/ 10 w 66"/>
                  <a:gd name="T3" fmla="*/ 56 h 56"/>
                  <a:gd name="T4" fmla="*/ 66 w 66"/>
                  <a:gd name="T5" fmla="*/ 13 h 56"/>
                  <a:gd name="T6" fmla="*/ 55 w 66"/>
                  <a:gd name="T7" fmla="*/ 0 h 56"/>
                  <a:gd name="T8" fmla="*/ 0 w 66"/>
                  <a:gd name="T9" fmla="*/ 43 h 56"/>
                </a:gdLst>
                <a:ahLst/>
                <a:cxnLst>
                  <a:cxn ang="0">
                    <a:pos x="T0" y="T1"/>
                  </a:cxn>
                  <a:cxn ang="0">
                    <a:pos x="T2" y="T3"/>
                  </a:cxn>
                  <a:cxn ang="0">
                    <a:pos x="T4" y="T5"/>
                  </a:cxn>
                  <a:cxn ang="0">
                    <a:pos x="T6" y="T7"/>
                  </a:cxn>
                  <a:cxn ang="0">
                    <a:pos x="T8" y="T9"/>
                  </a:cxn>
                </a:cxnLst>
                <a:rect l="0" t="0" r="r" b="b"/>
                <a:pathLst>
                  <a:path w="66" h="56">
                    <a:moveTo>
                      <a:pt x="0" y="43"/>
                    </a:moveTo>
                    <a:lnTo>
                      <a:pt x="10" y="56"/>
                    </a:lnTo>
                    <a:lnTo>
                      <a:pt x="66" y="13"/>
                    </a:lnTo>
                    <a:lnTo>
                      <a:pt x="55" y="0"/>
                    </a:lnTo>
                    <a:lnTo>
                      <a:pt x="0" y="4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4" name="Freeform 72">
                <a:extLst>
                  <a:ext uri="{FF2B5EF4-FFF2-40B4-BE49-F238E27FC236}">
                    <a16:creationId xmlns:a16="http://schemas.microsoft.com/office/drawing/2014/main" id="{5FFC4A05-B26F-4A46-94B0-2F8DDF36B860}"/>
                  </a:ext>
                </a:extLst>
              </p:cNvPr>
              <p:cNvSpPr>
                <a:spLocks/>
              </p:cNvSpPr>
              <p:nvPr/>
            </p:nvSpPr>
            <p:spPr bwMode="auto">
              <a:xfrm>
                <a:off x="669926" y="5746750"/>
                <a:ext cx="227013" cy="188913"/>
              </a:xfrm>
              <a:custGeom>
                <a:avLst/>
                <a:gdLst>
                  <a:gd name="T0" fmla="*/ 22 w 460"/>
                  <a:gd name="T1" fmla="*/ 351 h 386"/>
                  <a:gd name="T2" fmla="*/ 22 w 460"/>
                  <a:gd name="T3" fmla="*/ 351 h 386"/>
                  <a:gd name="T4" fmla="*/ 116 w 460"/>
                  <a:gd name="T5" fmla="*/ 364 h 386"/>
                  <a:gd name="T6" fmla="*/ 425 w 460"/>
                  <a:gd name="T7" fmla="*/ 128 h 386"/>
                  <a:gd name="T8" fmla="*/ 438 w 460"/>
                  <a:gd name="T9" fmla="*/ 35 h 386"/>
                  <a:gd name="T10" fmla="*/ 345 w 460"/>
                  <a:gd name="T11" fmla="*/ 22 h 386"/>
                  <a:gd name="T12" fmla="*/ 35 w 460"/>
                  <a:gd name="T13" fmla="*/ 258 h 386"/>
                  <a:gd name="T14" fmla="*/ 22 w 460"/>
                  <a:gd name="T15" fmla="*/ 351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386">
                    <a:moveTo>
                      <a:pt x="22" y="351"/>
                    </a:moveTo>
                    <a:cubicBezTo>
                      <a:pt x="22" y="351"/>
                      <a:pt x="22" y="351"/>
                      <a:pt x="22" y="351"/>
                    </a:cubicBezTo>
                    <a:cubicBezTo>
                      <a:pt x="45" y="380"/>
                      <a:pt x="86" y="386"/>
                      <a:pt x="116" y="364"/>
                    </a:cubicBezTo>
                    <a:cubicBezTo>
                      <a:pt x="425" y="128"/>
                      <a:pt x="425" y="128"/>
                      <a:pt x="425" y="128"/>
                    </a:cubicBezTo>
                    <a:cubicBezTo>
                      <a:pt x="454" y="106"/>
                      <a:pt x="460" y="64"/>
                      <a:pt x="438" y="35"/>
                    </a:cubicBezTo>
                    <a:cubicBezTo>
                      <a:pt x="416" y="6"/>
                      <a:pt x="374" y="0"/>
                      <a:pt x="345" y="22"/>
                    </a:cubicBezTo>
                    <a:cubicBezTo>
                      <a:pt x="35" y="258"/>
                      <a:pt x="35" y="258"/>
                      <a:pt x="35" y="258"/>
                    </a:cubicBezTo>
                    <a:cubicBezTo>
                      <a:pt x="6" y="280"/>
                      <a:pt x="0" y="322"/>
                      <a:pt x="22" y="351"/>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5" name="Freeform 73">
                <a:extLst>
                  <a:ext uri="{FF2B5EF4-FFF2-40B4-BE49-F238E27FC236}">
                    <a16:creationId xmlns:a16="http://schemas.microsoft.com/office/drawing/2014/main" id="{B18E52D2-A9DA-467F-8CB6-4CED1B2EE14A}"/>
                  </a:ext>
                </a:extLst>
              </p:cNvPr>
              <p:cNvSpPr>
                <a:spLocks noEditPoints="1"/>
              </p:cNvSpPr>
              <p:nvPr/>
            </p:nvSpPr>
            <p:spPr bwMode="auto">
              <a:xfrm>
                <a:off x="877888" y="5446712"/>
                <a:ext cx="349250" cy="349250"/>
              </a:xfrm>
              <a:custGeom>
                <a:avLst/>
                <a:gdLst>
                  <a:gd name="T0" fmla="*/ 164 w 710"/>
                  <a:gd name="T1" fmla="*/ 105 h 710"/>
                  <a:gd name="T2" fmla="*/ 106 w 710"/>
                  <a:gd name="T3" fmla="*/ 546 h 710"/>
                  <a:gd name="T4" fmla="*/ 546 w 710"/>
                  <a:gd name="T5" fmla="*/ 604 h 710"/>
                  <a:gd name="T6" fmla="*/ 605 w 710"/>
                  <a:gd name="T7" fmla="*/ 164 h 710"/>
                  <a:gd name="T8" fmla="*/ 164 w 710"/>
                  <a:gd name="T9" fmla="*/ 105 h 710"/>
                  <a:gd name="T10" fmla="*/ 198 w 710"/>
                  <a:gd name="T11" fmla="*/ 150 h 710"/>
                  <a:gd name="T12" fmla="*/ 560 w 710"/>
                  <a:gd name="T13" fmla="*/ 198 h 710"/>
                  <a:gd name="T14" fmla="*/ 512 w 710"/>
                  <a:gd name="T15" fmla="*/ 560 h 710"/>
                  <a:gd name="T16" fmla="*/ 150 w 710"/>
                  <a:gd name="T17" fmla="*/ 512 h 710"/>
                  <a:gd name="T18" fmla="*/ 198 w 710"/>
                  <a:gd name="T19" fmla="*/ 15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0">
                    <a:moveTo>
                      <a:pt x="164" y="105"/>
                    </a:moveTo>
                    <a:cubicBezTo>
                      <a:pt x="26" y="211"/>
                      <a:pt x="0" y="408"/>
                      <a:pt x="106" y="546"/>
                    </a:cubicBezTo>
                    <a:cubicBezTo>
                      <a:pt x="211" y="684"/>
                      <a:pt x="408" y="710"/>
                      <a:pt x="546" y="604"/>
                    </a:cubicBezTo>
                    <a:cubicBezTo>
                      <a:pt x="684" y="499"/>
                      <a:pt x="710" y="302"/>
                      <a:pt x="605" y="164"/>
                    </a:cubicBezTo>
                    <a:cubicBezTo>
                      <a:pt x="499" y="26"/>
                      <a:pt x="302" y="0"/>
                      <a:pt x="164" y="105"/>
                    </a:cubicBezTo>
                    <a:close/>
                    <a:moveTo>
                      <a:pt x="198" y="150"/>
                    </a:moveTo>
                    <a:cubicBezTo>
                      <a:pt x="311" y="63"/>
                      <a:pt x="474" y="84"/>
                      <a:pt x="560" y="198"/>
                    </a:cubicBezTo>
                    <a:cubicBezTo>
                      <a:pt x="647" y="311"/>
                      <a:pt x="626" y="473"/>
                      <a:pt x="512" y="560"/>
                    </a:cubicBezTo>
                    <a:cubicBezTo>
                      <a:pt x="399" y="647"/>
                      <a:pt x="237" y="625"/>
                      <a:pt x="150" y="512"/>
                    </a:cubicBezTo>
                    <a:cubicBezTo>
                      <a:pt x="63" y="399"/>
                      <a:pt x="85" y="236"/>
                      <a:pt x="198" y="15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6" name="Freeform 74">
                <a:extLst>
                  <a:ext uri="{FF2B5EF4-FFF2-40B4-BE49-F238E27FC236}">
                    <a16:creationId xmlns:a16="http://schemas.microsoft.com/office/drawing/2014/main" id="{BE79ED76-9C08-4F50-B851-8C65E125E561}"/>
                  </a:ext>
                </a:extLst>
              </p:cNvPr>
              <p:cNvSpPr>
                <a:spLocks/>
              </p:cNvSpPr>
              <p:nvPr/>
            </p:nvSpPr>
            <p:spPr bwMode="auto">
              <a:xfrm>
                <a:off x="1055688" y="5518150"/>
                <a:ext cx="46038" cy="22225"/>
              </a:xfrm>
              <a:custGeom>
                <a:avLst/>
                <a:gdLst>
                  <a:gd name="T0" fmla="*/ 87 w 95"/>
                  <a:gd name="T1" fmla="*/ 21 h 46"/>
                  <a:gd name="T2" fmla="*/ 14 w 95"/>
                  <a:gd name="T3" fmla="*/ 1 h 46"/>
                  <a:gd name="T4" fmla="*/ 1 w 95"/>
                  <a:gd name="T5" fmla="*/ 11 h 46"/>
                  <a:gd name="T6" fmla="*/ 12 w 95"/>
                  <a:gd name="T7" fmla="*/ 24 h 46"/>
                  <a:gd name="T8" fmla="*/ 76 w 95"/>
                  <a:gd name="T9" fmla="*/ 43 h 46"/>
                  <a:gd name="T10" fmla="*/ 92 w 95"/>
                  <a:gd name="T11" fmla="*/ 37 h 46"/>
                  <a:gd name="T12" fmla="*/ 87 w 95"/>
                  <a:gd name="T13" fmla="*/ 21 h 46"/>
                </a:gdLst>
                <a:ahLst/>
                <a:cxnLst>
                  <a:cxn ang="0">
                    <a:pos x="T0" y="T1"/>
                  </a:cxn>
                  <a:cxn ang="0">
                    <a:pos x="T2" y="T3"/>
                  </a:cxn>
                  <a:cxn ang="0">
                    <a:pos x="T4" y="T5"/>
                  </a:cxn>
                  <a:cxn ang="0">
                    <a:pos x="T6" y="T7"/>
                  </a:cxn>
                  <a:cxn ang="0">
                    <a:pos x="T8" y="T9"/>
                  </a:cxn>
                  <a:cxn ang="0">
                    <a:pos x="T10" y="T11"/>
                  </a:cxn>
                  <a:cxn ang="0">
                    <a:pos x="T12" y="T13"/>
                  </a:cxn>
                </a:cxnLst>
                <a:rect l="0" t="0" r="r" b="b"/>
                <a:pathLst>
                  <a:path w="95" h="46">
                    <a:moveTo>
                      <a:pt x="87" y="21"/>
                    </a:moveTo>
                    <a:cubicBezTo>
                      <a:pt x="65" y="10"/>
                      <a:pt x="40" y="3"/>
                      <a:pt x="14" y="1"/>
                    </a:cubicBezTo>
                    <a:cubicBezTo>
                      <a:pt x="7" y="0"/>
                      <a:pt x="1" y="5"/>
                      <a:pt x="1" y="11"/>
                    </a:cubicBezTo>
                    <a:cubicBezTo>
                      <a:pt x="0" y="18"/>
                      <a:pt x="5" y="24"/>
                      <a:pt x="12" y="24"/>
                    </a:cubicBezTo>
                    <a:cubicBezTo>
                      <a:pt x="35" y="26"/>
                      <a:pt x="57" y="33"/>
                      <a:pt x="76" y="43"/>
                    </a:cubicBezTo>
                    <a:cubicBezTo>
                      <a:pt x="82" y="46"/>
                      <a:pt x="89" y="43"/>
                      <a:pt x="92" y="37"/>
                    </a:cubicBezTo>
                    <a:cubicBezTo>
                      <a:pt x="95" y="31"/>
                      <a:pt x="93" y="24"/>
                      <a:pt x="87"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7" name="Freeform 75">
                <a:extLst>
                  <a:ext uri="{FF2B5EF4-FFF2-40B4-BE49-F238E27FC236}">
                    <a16:creationId xmlns:a16="http://schemas.microsoft.com/office/drawing/2014/main" id="{CB9BE753-D1F2-44A0-9A42-1E26B50EE36F}"/>
                  </a:ext>
                </a:extLst>
              </p:cNvPr>
              <p:cNvSpPr>
                <a:spLocks/>
              </p:cNvSpPr>
              <p:nvPr/>
            </p:nvSpPr>
            <p:spPr bwMode="auto">
              <a:xfrm>
                <a:off x="1109663" y="5541963"/>
                <a:ext cx="44450" cy="90488"/>
              </a:xfrm>
              <a:custGeom>
                <a:avLst/>
                <a:gdLst>
                  <a:gd name="T0" fmla="*/ 88 w 89"/>
                  <a:gd name="T1" fmla="*/ 174 h 185"/>
                  <a:gd name="T2" fmla="*/ 89 w 89"/>
                  <a:gd name="T3" fmla="*/ 155 h 185"/>
                  <a:gd name="T4" fmla="*/ 21 w 89"/>
                  <a:gd name="T5" fmla="*/ 4 h 185"/>
                  <a:gd name="T6" fmla="*/ 4 w 89"/>
                  <a:gd name="T7" fmla="*/ 5 h 185"/>
                  <a:gd name="T8" fmla="*/ 5 w 89"/>
                  <a:gd name="T9" fmla="*/ 22 h 185"/>
                  <a:gd name="T10" fmla="*/ 65 w 89"/>
                  <a:gd name="T11" fmla="*/ 155 h 185"/>
                  <a:gd name="T12" fmla="*/ 64 w 89"/>
                  <a:gd name="T13" fmla="*/ 171 h 185"/>
                  <a:gd name="T14" fmla="*/ 75 w 89"/>
                  <a:gd name="T15" fmla="*/ 184 h 185"/>
                  <a:gd name="T16" fmla="*/ 88 w 89"/>
                  <a:gd name="T17" fmla="*/ 17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85">
                    <a:moveTo>
                      <a:pt x="88" y="174"/>
                    </a:moveTo>
                    <a:cubicBezTo>
                      <a:pt x="88" y="167"/>
                      <a:pt x="89" y="161"/>
                      <a:pt x="89" y="155"/>
                    </a:cubicBezTo>
                    <a:cubicBezTo>
                      <a:pt x="89" y="96"/>
                      <a:pt x="63" y="42"/>
                      <a:pt x="21" y="4"/>
                    </a:cubicBezTo>
                    <a:cubicBezTo>
                      <a:pt x="16" y="0"/>
                      <a:pt x="9" y="0"/>
                      <a:pt x="4" y="5"/>
                    </a:cubicBezTo>
                    <a:cubicBezTo>
                      <a:pt x="0" y="10"/>
                      <a:pt x="0" y="17"/>
                      <a:pt x="5" y="22"/>
                    </a:cubicBezTo>
                    <a:cubicBezTo>
                      <a:pt x="42" y="55"/>
                      <a:pt x="65" y="103"/>
                      <a:pt x="65" y="155"/>
                    </a:cubicBezTo>
                    <a:cubicBezTo>
                      <a:pt x="65" y="161"/>
                      <a:pt x="65" y="166"/>
                      <a:pt x="64" y="171"/>
                    </a:cubicBezTo>
                    <a:cubicBezTo>
                      <a:pt x="64" y="178"/>
                      <a:pt x="68" y="184"/>
                      <a:pt x="75" y="184"/>
                    </a:cubicBezTo>
                    <a:cubicBezTo>
                      <a:pt x="82" y="185"/>
                      <a:pt x="87" y="180"/>
                      <a:pt x="88"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8" name="Shape1_20230324_141202">
                <a:extLst>
                  <a:ext uri="{FF2B5EF4-FFF2-40B4-BE49-F238E27FC236}">
                    <a16:creationId xmlns:a16="http://schemas.microsoft.com/office/drawing/2014/main" id="{8810C774-C46A-4D93-A26D-B619188E090E}"/>
                  </a:ext>
                </a:extLst>
              </p:cNvPr>
              <p:cNvSpPr>
                <a:spLocks/>
              </p:cNvSpPr>
              <p:nvPr/>
            </p:nvSpPr>
            <p:spPr bwMode="auto">
              <a:xfrm>
                <a:off x="766763" y="5584825"/>
                <a:ext cx="111125" cy="115888"/>
              </a:xfrm>
              <a:custGeom>
                <a:avLst/>
                <a:gdLst>
                  <a:gd name="T0" fmla="*/ 224 w 226"/>
                  <a:gd name="T1" fmla="*/ 181 h 233"/>
                  <a:gd name="T2" fmla="*/ 141 w 226"/>
                  <a:gd name="T3" fmla="*/ 233 h 233"/>
                  <a:gd name="T4" fmla="*/ 0 w 226"/>
                  <a:gd name="T5" fmla="*/ 0 h 233"/>
                  <a:gd name="T6" fmla="*/ 50 w 226"/>
                  <a:gd name="T7" fmla="*/ 9 h 233"/>
                  <a:gd name="T8" fmla="*/ 115 w 226"/>
                  <a:gd name="T9" fmla="*/ 42 h 233"/>
                  <a:gd name="T10" fmla="*/ 224 w 226"/>
                  <a:gd name="T11" fmla="*/ 181 h 233"/>
                </a:gdLst>
                <a:ahLst/>
                <a:cxnLst>
                  <a:cxn ang="0">
                    <a:pos x="T0" y="T1"/>
                  </a:cxn>
                  <a:cxn ang="0">
                    <a:pos x="T2" y="T3"/>
                  </a:cxn>
                  <a:cxn ang="0">
                    <a:pos x="T4" y="T5"/>
                  </a:cxn>
                  <a:cxn ang="0">
                    <a:pos x="T6" y="T7"/>
                  </a:cxn>
                  <a:cxn ang="0">
                    <a:pos x="T8" y="T9"/>
                  </a:cxn>
                  <a:cxn ang="0">
                    <a:pos x="T10" y="T11"/>
                  </a:cxn>
                </a:cxnLst>
                <a:rect l="0" t="0" r="r" b="b"/>
                <a:pathLst>
                  <a:path w="226" h="233">
                    <a:moveTo>
                      <a:pt x="224" y="181"/>
                    </a:moveTo>
                    <a:cubicBezTo>
                      <a:pt x="226" y="184"/>
                      <a:pt x="141" y="233"/>
                      <a:pt x="141" y="233"/>
                    </a:cubicBezTo>
                    <a:cubicBezTo>
                      <a:pt x="0" y="0"/>
                      <a:pt x="0" y="0"/>
                      <a:pt x="0" y="0"/>
                    </a:cubicBezTo>
                    <a:cubicBezTo>
                      <a:pt x="0" y="0"/>
                      <a:pt x="25" y="3"/>
                      <a:pt x="50" y="9"/>
                    </a:cubicBezTo>
                    <a:cubicBezTo>
                      <a:pt x="74" y="15"/>
                      <a:pt x="98" y="23"/>
                      <a:pt x="115" y="42"/>
                    </a:cubicBezTo>
                    <a:cubicBezTo>
                      <a:pt x="135" y="64"/>
                      <a:pt x="196" y="139"/>
                      <a:pt x="224" y="18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59" name="Freeform 77">
                <a:extLst>
                  <a:ext uri="{FF2B5EF4-FFF2-40B4-BE49-F238E27FC236}">
                    <a16:creationId xmlns:a16="http://schemas.microsoft.com/office/drawing/2014/main" id="{F7C88C32-7566-4FA3-A749-38F9F16784FD}"/>
                  </a:ext>
                </a:extLst>
              </p:cNvPr>
              <p:cNvSpPr>
                <a:spLocks/>
              </p:cNvSpPr>
              <p:nvPr/>
            </p:nvSpPr>
            <p:spPr bwMode="auto">
              <a:xfrm>
                <a:off x="704851" y="5584825"/>
                <a:ext cx="80963" cy="39688"/>
              </a:xfrm>
              <a:custGeom>
                <a:avLst/>
                <a:gdLst>
                  <a:gd name="T0" fmla="*/ 146 w 167"/>
                  <a:gd name="T1" fmla="*/ 3 h 79"/>
                  <a:gd name="T2" fmla="*/ 98 w 167"/>
                  <a:gd name="T3" fmla="*/ 70 h 79"/>
                  <a:gd name="T4" fmla="*/ 0 w 167"/>
                  <a:gd name="T5" fmla="*/ 14 h 79"/>
                  <a:gd name="T6" fmla="*/ 17 w 167"/>
                  <a:gd name="T7" fmla="*/ 7 h 79"/>
                  <a:gd name="T8" fmla="*/ 126 w 167"/>
                  <a:gd name="T9" fmla="*/ 0 h 79"/>
                  <a:gd name="T10" fmla="*/ 146 w 167"/>
                  <a:gd name="T11" fmla="*/ 3 h 79"/>
                </a:gdLst>
                <a:ahLst/>
                <a:cxnLst>
                  <a:cxn ang="0">
                    <a:pos x="T0" y="T1"/>
                  </a:cxn>
                  <a:cxn ang="0">
                    <a:pos x="T2" y="T3"/>
                  </a:cxn>
                  <a:cxn ang="0">
                    <a:pos x="T4" y="T5"/>
                  </a:cxn>
                  <a:cxn ang="0">
                    <a:pos x="T6" y="T7"/>
                  </a:cxn>
                  <a:cxn ang="0">
                    <a:pos x="T8" y="T9"/>
                  </a:cxn>
                  <a:cxn ang="0">
                    <a:pos x="T10" y="T11"/>
                  </a:cxn>
                </a:cxnLst>
                <a:rect l="0" t="0" r="r" b="b"/>
                <a:pathLst>
                  <a:path w="167" h="79">
                    <a:moveTo>
                      <a:pt x="146" y="3"/>
                    </a:moveTo>
                    <a:cubicBezTo>
                      <a:pt x="146" y="3"/>
                      <a:pt x="167" y="60"/>
                      <a:pt x="98" y="70"/>
                    </a:cubicBezTo>
                    <a:cubicBezTo>
                      <a:pt x="35" y="79"/>
                      <a:pt x="0" y="14"/>
                      <a:pt x="0" y="14"/>
                    </a:cubicBezTo>
                    <a:cubicBezTo>
                      <a:pt x="17" y="7"/>
                      <a:pt x="17" y="7"/>
                      <a:pt x="17" y="7"/>
                    </a:cubicBezTo>
                    <a:cubicBezTo>
                      <a:pt x="126" y="0"/>
                      <a:pt x="126" y="0"/>
                      <a:pt x="126" y="0"/>
                    </a:cubicBezTo>
                    <a:lnTo>
                      <a:pt x="14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0" name="Freeform 78">
                <a:extLst>
                  <a:ext uri="{FF2B5EF4-FFF2-40B4-BE49-F238E27FC236}">
                    <a16:creationId xmlns:a16="http://schemas.microsoft.com/office/drawing/2014/main" id="{C2CCDC55-B147-464B-B83C-C218CC087570}"/>
                  </a:ext>
                </a:extLst>
              </p:cNvPr>
              <p:cNvSpPr>
                <a:spLocks/>
              </p:cNvSpPr>
              <p:nvPr/>
            </p:nvSpPr>
            <p:spPr bwMode="auto">
              <a:xfrm>
                <a:off x="712788" y="5580063"/>
                <a:ext cx="65088" cy="31750"/>
              </a:xfrm>
              <a:custGeom>
                <a:avLst/>
                <a:gdLst>
                  <a:gd name="T0" fmla="*/ 109 w 133"/>
                  <a:gd name="T1" fmla="*/ 12 h 66"/>
                  <a:gd name="T2" fmla="*/ 77 w 133"/>
                  <a:gd name="T3" fmla="*/ 61 h 66"/>
                  <a:gd name="T4" fmla="*/ 0 w 133"/>
                  <a:gd name="T5" fmla="*/ 19 h 66"/>
                  <a:gd name="T6" fmla="*/ 40 w 133"/>
                  <a:gd name="T7" fmla="*/ 0 h 66"/>
                  <a:gd name="T8" fmla="*/ 109 w 133"/>
                  <a:gd name="T9" fmla="*/ 12 h 66"/>
                </a:gdLst>
                <a:ahLst/>
                <a:cxnLst>
                  <a:cxn ang="0">
                    <a:pos x="T0" y="T1"/>
                  </a:cxn>
                  <a:cxn ang="0">
                    <a:pos x="T2" y="T3"/>
                  </a:cxn>
                  <a:cxn ang="0">
                    <a:pos x="T4" y="T5"/>
                  </a:cxn>
                  <a:cxn ang="0">
                    <a:pos x="T6" y="T7"/>
                  </a:cxn>
                  <a:cxn ang="0">
                    <a:pos x="T8" y="T9"/>
                  </a:cxn>
                </a:cxnLst>
                <a:rect l="0" t="0" r="r" b="b"/>
                <a:pathLst>
                  <a:path w="133" h="66">
                    <a:moveTo>
                      <a:pt x="109" y="12"/>
                    </a:moveTo>
                    <a:cubicBezTo>
                      <a:pt x="109" y="12"/>
                      <a:pt x="133" y="55"/>
                      <a:pt x="77" y="61"/>
                    </a:cubicBezTo>
                    <a:cubicBezTo>
                      <a:pt x="22" y="66"/>
                      <a:pt x="0" y="19"/>
                      <a:pt x="0" y="19"/>
                    </a:cubicBezTo>
                    <a:cubicBezTo>
                      <a:pt x="40" y="0"/>
                      <a:pt x="40" y="0"/>
                      <a:pt x="40" y="0"/>
                    </a:cubicBezTo>
                    <a:lnTo>
                      <a:pt x="109" y="12"/>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1" name="Freeform 79">
                <a:extLst>
                  <a:ext uri="{FF2B5EF4-FFF2-40B4-BE49-F238E27FC236}">
                    <a16:creationId xmlns:a16="http://schemas.microsoft.com/office/drawing/2014/main" id="{7F8D998C-91FC-4BDE-B521-0FA24AB91929}"/>
                  </a:ext>
                </a:extLst>
              </p:cNvPr>
              <p:cNvSpPr>
                <a:spLocks/>
              </p:cNvSpPr>
              <p:nvPr/>
            </p:nvSpPr>
            <p:spPr bwMode="auto">
              <a:xfrm>
                <a:off x="833438" y="5657850"/>
                <a:ext cx="11113" cy="38100"/>
              </a:xfrm>
              <a:custGeom>
                <a:avLst/>
                <a:gdLst>
                  <a:gd name="T0" fmla="*/ 21 w 21"/>
                  <a:gd name="T1" fmla="*/ 72 h 77"/>
                  <a:gd name="T2" fmla="*/ 8 w 21"/>
                  <a:gd name="T3" fmla="*/ 3 h 77"/>
                  <a:gd name="T4" fmla="*/ 4 w 21"/>
                  <a:gd name="T5" fmla="*/ 0 h 77"/>
                  <a:gd name="T6" fmla="*/ 1 w 21"/>
                  <a:gd name="T7" fmla="*/ 5 h 77"/>
                  <a:gd name="T8" fmla="*/ 13 w 21"/>
                  <a:gd name="T9" fmla="*/ 74 h 77"/>
                  <a:gd name="T10" fmla="*/ 18 w 21"/>
                  <a:gd name="T11" fmla="*/ 77 h 77"/>
                  <a:gd name="T12" fmla="*/ 21 w 21"/>
                  <a:gd name="T13" fmla="*/ 72 h 77"/>
                </a:gdLst>
                <a:ahLst/>
                <a:cxnLst>
                  <a:cxn ang="0">
                    <a:pos x="T0" y="T1"/>
                  </a:cxn>
                  <a:cxn ang="0">
                    <a:pos x="T2" y="T3"/>
                  </a:cxn>
                  <a:cxn ang="0">
                    <a:pos x="T4" y="T5"/>
                  </a:cxn>
                  <a:cxn ang="0">
                    <a:pos x="T6" y="T7"/>
                  </a:cxn>
                  <a:cxn ang="0">
                    <a:pos x="T8" y="T9"/>
                  </a:cxn>
                  <a:cxn ang="0">
                    <a:pos x="T10" y="T11"/>
                  </a:cxn>
                  <a:cxn ang="0">
                    <a:pos x="T12" y="T13"/>
                  </a:cxn>
                </a:cxnLst>
                <a:rect l="0" t="0" r="r" b="b"/>
                <a:pathLst>
                  <a:path w="21" h="77">
                    <a:moveTo>
                      <a:pt x="21" y="72"/>
                    </a:moveTo>
                    <a:cubicBezTo>
                      <a:pt x="8" y="3"/>
                      <a:pt x="8" y="3"/>
                      <a:pt x="8" y="3"/>
                    </a:cubicBezTo>
                    <a:cubicBezTo>
                      <a:pt x="8" y="1"/>
                      <a:pt x="6" y="0"/>
                      <a:pt x="4" y="0"/>
                    </a:cubicBezTo>
                    <a:cubicBezTo>
                      <a:pt x="2" y="1"/>
                      <a:pt x="0" y="3"/>
                      <a:pt x="1" y="5"/>
                    </a:cubicBezTo>
                    <a:cubicBezTo>
                      <a:pt x="13" y="74"/>
                      <a:pt x="13" y="74"/>
                      <a:pt x="13" y="74"/>
                    </a:cubicBezTo>
                    <a:cubicBezTo>
                      <a:pt x="14" y="76"/>
                      <a:pt x="16" y="77"/>
                      <a:pt x="18" y="77"/>
                    </a:cubicBezTo>
                    <a:cubicBezTo>
                      <a:pt x="20" y="77"/>
                      <a:pt x="21" y="75"/>
                      <a:pt x="21" y="72"/>
                    </a:cubicBezTo>
                  </a:path>
                </a:pathLst>
              </a:custGeom>
              <a:solidFill>
                <a:srgbClr val="A36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2" name="Freeform 80">
                <a:extLst>
                  <a:ext uri="{FF2B5EF4-FFF2-40B4-BE49-F238E27FC236}">
                    <a16:creationId xmlns:a16="http://schemas.microsoft.com/office/drawing/2014/main" id="{BC9AAE16-FE4F-47DB-AA8D-2B78142551B0}"/>
                  </a:ext>
                </a:extLst>
              </p:cNvPr>
              <p:cNvSpPr>
                <a:spLocks/>
              </p:cNvSpPr>
              <p:nvPr/>
            </p:nvSpPr>
            <p:spPr bwMode="auto">
              <a:xfrm>
                <a:off x="749301" y="5899150"/>
                <a:ext cx="28575" cy="23813"/>
              </a:xfrm>
              <a:custGeom>
                <a:avLst/>
                <a:gdLst>
                  <a:gd name="T0" fmla="*/ 4 w 59"/>
                  <a:gd name="T1" fmla="*/ 46 h 48"/>
                  <a:gd name="T2" fmla="*/ 21 w 59"/>
                  <a:gd name="T3" fmla="*/ 4 h 48"/>
                  <a:gd name="T4" fmla="*/ 57 w 59"/>
                  <a:gd name="T5" fmla="*/ 4 h 48"/>
                  <a:gd name="T6" fmla="*/ 59 w 59"/>
                  <a:gd name="T7" fmla="*/ 2 h 48"/>
                  <a:gd name="T8" fmla="*/ 57 w 59"/>
                  <a:gd name="T9" fmla="*/ 0 h 48"/>
                  <a:gd name="T10" fmla="*/ 20 w 59"/>
                  <a:gd name="T11" fmla="*/ 0 h 48"/>
                  <a:gd name="T12" fmla="*/ 18 w 59"/>
                  <a:gd name="T13" fmla="*/ 1 h 48"/>
                  <a:gd name="T14" fmla="*/ 0 w 59"/>
                  <a:gd name="T15" fmla="*/ 45 h 48"/>
                  <a:gd name="T16" fmla="*/ 1 w 59"/>
                  <a:gd name="T17" fmla="*/ 48 h 48"/>
                  <a:gd name="T18" fmla="*/ 4 w 59"/>
                  <a:gd name="T1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8">
                    <a:moveTo>
                      <a:pt x="4" y="46"/>
                    </a:moveTo>
                    <a:cubicBezTo>
                      <a:pt x="21" y="4"/>
                      <a:pt x="21" y="4"/>
                      <a:pt x="21" y="4"/>
                    </a:cubicBezTo>
                    <a:cubicBezTo>
                      <a:pt x="57" y="4"/>
                      <a:pt x="57" y="4"/>
                      <a:pt x="57" y="4"/>
                    </a:cubicBezTo>
                    <a:cubicBezTo>
                      <a:pt x="58" y="4"/>
                      <a:pt x="59" y="3"/>
                      <a:pt x="59" y="2"/>
                    </a:cubicBezTo>
                    <a:cubicBezTo>
                      <a:pt x="59" y="1"/>
                      <a:pt x="58" y="0"/>
                      <a:pt x="57" y="0"/>
                    </a:cubicBezTo>
                    <a:cubicBezTo>
                      <a:pt x="20" y="0"/>
                      <a:pt x="20" y="0"/>
                      <a:pt x="20" y="0"/>
                    </a:cubicBezTo>
                    <a:cubicBezTo>
                      <a:pt x="19" y="0"/>
                      <a:pt x="18" y="0"/>
                      <a:pt x="18" y="1"/>
                    </a:cubicBezTo>
                    <a:cubicBezTo>
                      <a:pt x="0" y="45"/>
                      <a:pt x="0" y="45"/>
                      <a:pt x="0" y="45"/>
                    </a:cubicBezTo>
                    <a:cubicBezTo>
                      <a:pt x="0" y="46"/>
                      <a:pt x="0" y="47"/>
                      <a:pt x="1" y="48"/>
                    </a:cubicBezTo>
                    <a:cubicBezTo>
                      <a:pt x="2" y="48"/>
                      <a:pt x="4" y="48"/>
                      <a:pt x="4" y="46"/>
                    </a:cubicBezTo>
                    <a:close/>
                  </a:path>
                </a:pathLst>
              </a:custGeom>
              <a:solidFill>
                <a:srgbClr val="172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3" name="Freeform 81">
                <a:extLst>
                  <a:ext uri="{FF2B5EF4-FFF2-40B4-BE49-F238E27FC236}">
                    <a16:creationId xmlns:a16="http://schemas.microsoft.com/office/drawing/2014/main" id="{3BF1A0A8-7AD3-4072-A292-DC540EDC426B}"/>
                  </a:ext>
                </a:extLst>
              </p:cNvPr>
              <p:cNvSpPr>
                <a:spLocks/>
              </p:cNvSpPr>
              <p:nvPr/>
            </p:nvSpPr>
            <p:spPr bwMode="auto">
              <a:xfrm>
                <a:off x="774701" y="5537200"/>
                <a:ext cx="15875" cy="19050"/>
              </a:xfrm>
              <a:custGeom>
                <a:avLst/>
                <a:gdLst>
                  <a:gd name="T0" fmla="*/ 13 w 34"/>
                  <a:gd name="T1" fmla="*/ 0 h 40"/>
                  <a:gd name="T2" fmla="*/ 29 w 34"/>
                  <a:gd name="T3" fmla="*/ 22 h 40"/>
                  <a:gd name="T4" fmla="*/ 14 w 34"/>
                  <a:gd name="T5" fmla="*/ 37 h 40"/>
                  <a:gd name="T6" fmla="*/ 0 w 34"/>
                  <a:gd name="T7" fmla="*/ 10 h 40"/>
                  <a:gd name="T8" fmla="*/ 13 w 34"/>
                  <a:gd name="T9" fmla="*/ 0 h 40"/>
                </a:gdLst>
                <a:ahLst/>
                <a:cxnLst>
                  <a:cxn ang="0">
                    <a:pos x="T0" y="T1"/>
                  </a:cxn>
                  <a:cxn ang="0">
                    <a:pos x="T2" y="T3"/>
                  </a:cxn>
                  <a:cxn ang="0">
                    <a:pos x="T4" y="T5"/>
                  </a:cxn>
                  <a:cxn ang="0">
                    <a:pos x="T6" y="T7"/>
                  </a:cxn>
                  <a:cxn ang="0">
                    <a:pos x="T8" y="T9"/>
                  </a:cxn>
                </a:cxnLst>
                <a:rect l="0" t="0" r="r" b="b"/>
                <a:pathLst>
                  <a:path w="34" h="40">
                    <a:moveTo>
                      <a:pt x="13" y="0"/>
                    </a:moveTo>
                    <a:cubicBezTo>
                      <a:pt x="13" y="0"/>
                      <a:pt x="19" y="10"/>
                      <a:pt x="29" y="22"/>
                    </a:cubicBezTo>
                    <a:cubicBezTo>
                      <a:pt x="34" y="28"/>
                      <a:pt x="21" y="40"/>
                      <a:pt x="14" y="37"/>
                    </a:cubicBezTo>
                    <a:cubicBezTo>
                      <a:pt x="7" y="34"/>
                      <a:pt x="0" y="10"/>
                      <a:pt x="0" y="10"/>
                    </a:cubicBezTo>
                    <a:lnTo>
                      <a:pt x="13" y="0"/>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4" name="Freeform 82">
                <a:extLst>
                  <a:ext uri="{FF2B5EF4-FFF2-40B4-BE49-F238E27FC236}">
                    <a16:creationId xmlns:a16="http://schemas.microsoft.com/office/drawing/2014/main" id="{036E74C3-84D4-414A-8137-E2A389208CEF}"/>
                  </a:ext>
                </a:extLst>
              </p:cNvPr>
              <p:cNvSpPr>
                <a:spLocks/>
              </p:cNvSpPr>
              <p:nvPr/>
            </p:nvSpPr>
            <p:spPr bwMode="auto">
              <a:xfrm>
                <a:off x="720726" y="5537200"/>
                <a:ext cx="42863" cy="68263"/>
              </a:xfrm>
              <a:custGeom>
                <a:avLst/>
                <a:gdLst>
                  <a:gd name="T0" fmla="*/ 86 w 86"/>
                  <a:gd name="T1" fmla="*/ 35 h 140"/>
                  <a:gd name="T2" fmla="*/ 76 w 86"/>
                  <a:gd name="T3" fmla="*/ 114 h 140"/>
                  <a:gd name="T4" fmla="*/ 57 w 86"/>
                  <a:gd name="T5" fmla="*/ 136 h 140"/>
                  <a:gd name="T6" fmla="*/ 26 w 86"/>
                  <a:gd name="T7" fmla="*/ 133 h 140"/>
                  <a:gd name="T8" fmla="*/ 18 w 86"/>
                  <a:gd name="T9" fmla="*/ 128 h 140"/>
                  <a:gd name="T10" fmla="*/ 3 w 86"/>
                  <a:gd name="T11" fmla="*/ 93 h 140"/>
                  <a:gd name="T12" fmla="*/ 26 w 86"/>
                  <a:gd name="T13" fmla="*/ 0 h 140"/>
                  <a:gd name="T14" fmla="*/ 86 w 86"/>
                  <a:gd name="T15" fmla="*/ 3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40">
                    <a:moveTo>
                      <a:pt x="86" y="35"/>
                    </a:moveTo>
                    <a:cubicBezTo>
                      <a:pt x="86" y="35"/>
                      <a:pt x="81" y="79"/>
                      <a:pt x="76" y="114"/>
                    </a:cubicBezTo>
                    <a:cubicBezTo>
                      <a:pt x="75" y="124"/>
                      <a:pt x="68" y="132"/>
                      <a:pt x="57" y="136"/>
                    </a:cubicBezTo>
                    <a:cubicBezTo>
                      <a:pt x="47" y="140"/>
                      <a:pt x="35" y="139"/>
                      <a:pt x="26" y="133"/>
                    </a:cubicBezTo>
                    <a:cubicBezTo>
                      <a:pt x="23" y="131"/>
                      <a:pt x="20" y="129"/>
                      <a:pt x="18" y="128"/>
                    </a:cubicBezTo>
                    <a:cubicBezTo>
                      <a:pt x="5" y="120"/>
                      <a:pt x="0" y="106"/>
                      <a:pt x="3" y="93"/>
                    </a:cubicBezTo>
                    <a:cubicBezTo>
                      <a:pt x="11" y="60"/>
                      <a:pt x="26" y="0"/>
                      <a:pt x="26" y="0"/>
                    </a:cubicBezTo>
                    <a:lnTo>
                      <a:pt x="86" y="35"/>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5" name="Freeform 83">
                <a:extLst>
                  <a:ext uri="{FF2B5EF4-FFF2-40B4-BE49-F238E27FC236}">
                    <a16:creationId xmlns:a16="http://schemas.microsoft.com/office/drawing/2014/main" id="{3F86F19D-238D-4D1A-9529-B8166078D720}"/>
                  </a:ext>
                </a:extLst>
              </p:cNvPr>
              <p:cNvSpPr>
                <a:spLocks/>
              </p:cNvSpPr>
              <p:nvPr/>
            </p:nvSpPr>
            <p:spPr bwMode="auto">
              <a:xfrm>
                <a:off x="746126" y="5561013"/>
                <a:ext cx="17463" cy="15875"/>
              </a:xfrm>
              <a:custGeom>
                <a:avLst/>
                <a:gdLst>
                  <a:gd name="T0" fmla="*/ 11 w 11"/>
                  <a:gd name="T1" fmla="*/ 2 h 10"/>
                  <a:gd name="T2" fmla="*/ 9 w 11"/>
                  <a:gd name="T3" fmla="*/ 10 h 10"/>
                  <a:gd name="T4" fmla="*/ 0 w 11"/>
                  <a:gd name="T5" fmla="*/ 0 h 10"/>
                  <a:gd name="T6" fmla="*/ 11 w 11"/>
                  <a:gd name="T7" fmla="*/ 2 h 10"/>
                </a:gdLst>
                <a:ahLst/>
                <a:cxnLst>
                  <a:cxn ang="0">
                    <a:pos x="T0" y="T1"/>
                  </a:cxn>
                  <a:cxn ang="0">
                    <a:pos x="T2" y="T3"/>
                  </a:cxn>
                  <a:cxn ang="0">
                    <a:pos x="T4" y="T5"/>
                  </a:cxn>
                  <a:cxn ang="0">
                    <a:pos x="T6" y="T7"/>
                  </a:cxn>
                </a:cxnLst>
                <a:rect l="0" t="0" r="r" b="b"/>
                <a:pathLst>
                  <a:path w="11" h="10">
                    <a:moveTo>
                      <a:pt x="11" y="2"/>
                    </a:moveTo>
                    <a:lnTo>
                      <a:pt x="9" y="10"/>
                    </a:lnTo>
                    <a:lnTo>
                      <a:pt x="0" y="0"/>
                    </a:lnTo>
                    <a:lnTo>
                      <a:pt x="11" y="2"/>
                    </a:lnTo>
                    <a:close/>
                  </a:path>
                </a:pathLst>
              </a:custGeom>
              <a:solidFill>
                <a:srgbClr val="8C3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6" name="Freeform 84">
                <a:extLst>
                  <a:ext uri="{FF2B5EF4-FFF2-40B4-BE49-F238E27FC236}">
                    <a16:creationId xmlns:a16="http://schemas.microsoft.com/office/drawing/2014/main" id="{3AAB5E1A-3C9C-4802-8FB2-22F402A5684B}"/>
                  </a:ext>
                </a:extLst>
              </p:cNvPr>
              <p:cNvSpPr>
                <a:spLocks/>
              </p:cNvSpPr>
              <p:nvPr/>
            </p:nvSpPr>
            <p:spPr bwMode="auto">
              <a:xfrm>
                <a:off x="736601" y="5513388"/>
                <a:ext cx="47625" cy="58738"/>
              </a:xfrm>
              <a:custGeom>
                <a:avLst/>
                <a:gdLst>
                  <a:gd name="T0" fmla="*/ 1 w 95"/>
                  <a:gd name="T1" fmla="*/ 29 h 117"/>
                  <a:gd name="T2" fmla="*/ 22 w 95"/>
                  <a:gd name="T3" fmla="*/ 4 h 117"/>
                  <a:gd name="T4" fmla="*/ 66 w 95"/>
                  <a:gd name="T5" fmla="*/ 1 h 117"/>
                  <a:gd name="T6" fmla="*/ 91 w 95"/>
                  <a:gd name="T7" fmla="*/ 22 h 117"/>
                  <a:gd name="T8" fmla="*/ 92 w 95"/>
                  <a:gd name="T9" fmla="*/ 90 h 117"/>
                  <a:gd name="T10" fmla="*/ 69 w 95"/>
                  <a:gd name="T11" fmla="*/ 116 h 117"/>
                  <a:gd name="T12" fmla="*/ 6 w 95"/>
                  <a:gd name="T13" fmla="*/ 70 h 117"/>
                  <a:gd name="T14" fmla="*/ 1 w 95"/>
                  <a:gd name="T15" fmla="*/ 29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17">
                    <a:moveTo>
                      <a:pt x="1" y="29"/>
                    </a:moveTo>
                    <a:cubicBezTo>
                      <a:pt x="0" y="17"/>
                      <a:pt x="10" y="5"/>
                      <a:pt x="22" y="4"/>
                    </a:cubicBezTo>
                    <a:cubicBezTo>
                      <a:pt x="36" y="3"/>
                      <a:pt x="53" y="2"/>
                      <a:pt x="66" y="1"/>
                    </a:cubicBezTo>
                    <a:cubicBezTo>
                      <a:pt x="79" y="0"/>
                      <a:pt x="88" y="9"/>
                      <a:pt x="91" y="22"/>
                    </a:cubicBezTo>
                    <a:cubicBezTo>
                      <a:pt x="94" y="37"/>
                      <a:pt x="95" y="68"/>
                      <a:pt x="92" y="90"/>
                    </a:cubicBezTo>
                    <a:cubicBezTo>
                      <a:pt x="90" y="103"/>
                      <a:pt x="82" y="115"/>
                      <a:pt x="69" y="116"/>
                    </a:cubicBezTo>
                    <a:cubicBezTo>
                      <a:pt x="56" y="117"/>
                      <a:pt x="11" y="94"/>
                      <a:pt x="6" y="70"/>
                    </a:cubicBezTo>
                    <a:cubicBezTo>
                      <a:pt x="1" y="52"/>
                      <a:pt x="3" y="48"/>
                      <a:pt x="1" y="29"/>
                    </a:cubicBez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7" name="Freeform 85">
                <a:extLst>
                  <a:ext uri="{FF2B5EF4-FFF2-40B4-BE49-F238E27FC236}">
                    <a16:creationId xmlns:a16="http://schemas.microsoft.com/office/drawing/2014/main" id="{E0283AFD-3464-4591-9088-1BA81D9E89AB}"/>
                  </a:ext>
                </a:extLst>
              </p:cNvPr>
              <p:cNvSpPr>
                <a:spLocks/>
              </p:cNvSpPr>
              <p:nvPr/>
            </p:nvSpPr>
            <p:spPr bwMode="auto">
              <a:xfrm>
                <a:off x="717551" y="5499100"/>
                <a:ext cx="55563" cy="61913"/>
              </a:xfrm>
              <a:custGeom>
                <a:avLst/>
                <a:gdLst>
                  <a:gd name="T0" fmla="*/ 28 w 115"/>
                  <a:gd name="T1" fmla="*/ 123 h 126"/>
                  <a:gd name="T2" fmla="*/ 17 w 115"/>
                  <a:gd name="T3" fmla="*/ 45 h 126"/>
                  <a:gd name="T4" fmla="*/ 30 w 115"/>
                  <a:gd name="T5" fmla="*/ 29 h 126"/>
                  <a:gd name="T6" fmla="*/ 115 w 115"/>
                  <a:gd name="T7" fmla="*/ 35 h 126"/>
                  <a:gd name="T8" fmla="*/ 94 w 115"/>
                  <a:gd name="T9" fmla="*/ 87 h 126"/>
                  <a:gd name="T10" fmla="*/ 67 w 115"/>
                  <a:gd name="T11" fmla="*/ 116 h 126"/>
                  <a:gd name="T12" fmla="*/ 32 w 115"/>
                  <a:gd name="T13" fmla="*/ 124 h 126"/>
                  <a:gd name="T14" fmla="*/ 28 w 115"/>
                  <a:gd name="T15" fmla="*/ 12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26">
                    <a:moveTo>
                      <a:pt x="28" y="123"/>
                    </a:moveTo>
                    <a:cubicBezTo>
                      <a:pt x="19" y="121"/>
                      <a:pt x="0" y="76"/>
                      <a:pt x="17" y="45"/>
                    </a:cubicBezTo>
                    <a:cubicBezTo>
                      <a:pt x="21" y="38"/>
                      <a:pt x="26" y="32"/>
                      <a:pt x="30" y="29"/>
                    </a:cubicBezTo>
                    <a:cubicBezTo>
                      <a:pt x="57" y="6"/>
                      <a:pt x="80" y="0"/>
                      <a:pt x="115" y="35"/>
                    </a:cubicBezTo>
                    <a:cubicBezTo>
                      <a:pt x="115" y="35"/>
                      <a:pt x="104" y="71"/>
                      <a:pt x="94" y="87"/>
                    </a:cubicBezTo>
                    <a:cubicBezTo>
                      <a:pt x="88" y="97"/>
                      <a:pt x="79" y="107"/>
                      <a:pt x="67" y="116"/>
                    </a:cubicBezTo>
                    <a:cubicBezTo>
                      <a:pt x="57" y="124"/>
                      <a:pt x="44" y="126"/>
                      <a:pt x="32" y="124"/>
                    </a:cubicBezTo>
                    <a:lnTo>
                      <a:pt x="28" y="123"/>
                    </a:ln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8" name="Freeform 86">
                <a:extLst>
                  <a:ext uri="{FF2B5EF4-FFF2-40B4-BE49-F238E27FC236}">
                    <a16:creationId xmlns:a16="http://schemas.microsoft.com/office/drawing/2014/main" id="{CF6B9CF9-0827-46F3-B887-A65F8DEE8A46}"/>
                  </a:ext>
                </a:extLst>
              </p:cNvPr>
              <p:cNvSpPr>
                <a:spLocks/>
              </p:cNvSpPr>
              <p:nvPr/>
            </p:nvSpPr>
            <p:spPr bwMode="auto">
              <a:xfrm>
                <a:off x="749301" y="5535613"/>
                <a:ext cx="19050" cy="20638"/>
              </a:xfrm>
              <a:custGeom>
                <a:avLst/>
                <a:gdLst>
                  <a:gd name="T0" fmla="*/ 5 w 37"/>
                  <a:gd name="T1" fmla="*/ 28 h 42"/>
                  <a:gd name="T2" fmla="*/ 27 w 37"/>
                  <a:gd name="T3" fmla="*/ 38 h 42"/>
                  <a:gd name="T4" fmla="*/ 33 w 37"/>
                  <a:gd name="T5" fmla="*/ 14 h 42"/>
                  <a:gd name="T6" fmla="*/ 11 w 37"/>
                  <a:gd name="T7" fmla="*/ 4 h 42"/>
                  <a:gd name="T8" fmla="*/ 5 w 37"/>
                  <a:gd name="T9" fmla="*/ 28 h 42"/>
                </a:gdLst>
                <a:ahLst/>
                <a:cxnLst>
                  <a:cxn ang="0">
                    <a:pos x="T0" y="T1"/>
                  </a:cxn>
                  <a:cxn ang="0">
                    <a:pos x="T2" y="T3"/>
                  </a:cxn>
                  <a:cxn ang="0">
                    <a:pos x="T4" y="T5"/>
                  </a:cxn>
                  <a:cxn ang="0">
                    <a:pos x="T6" y="T7"/>
                  </a:cxn>
                  <a:cxn ang="0">
                    <a:pos x="T8" y="T9"/>
                  </a:cxn>
                </a:cxnLst>
                <a:rect l="0" t="0" r="r" b="b"/>
                <a:pathLst>
                  <a:path w="37" h="42">
                    <a:moveTo>
                      <a:pt x="5" y="28"/>
                    </a:moveTo>
                    <a:cubicBezTo>
                      <a:pt x="9" y="37"/>
                      <a:pt x="19" y="42"/>
                      <a:pt x="27" y="38"/>
                    </a:cubicBezTo>
                    <a:cubicBezTo>
                      <a:pt x="34" y="35"/>
                      <a:pt x="37" y="24"/>
                      <a:pt x="33" y="14"/>
                    </a:cubicBezTo>
                    <a:cubicBezTo>
                      <a:pt x="29" y="5"/>
                      <a:pt x="19" y="0"/>
                      <a:pt x="11" y="4"/>
                    </a:cubicBezTo>
                    <a:cubicBezTo>
                      <a:pt x="3" y="7"/>
                      <a:pt x="0" y="18"/>
                      <a:pt x="5" y="28"/>
                    </a:cubicBez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69" name="Freeform 87">
                <a:extLst>
                  <a:ext uri="{FF2B5EF4-FFF2-40B4-BE49-F238E27FC236}">
                    <a16:creationId xmlns:a16="http://schemas.microsoft.com/office/drawing/2014/main" id="{C5475B32-2CCD-4975-9FA0-51671845D50C}"/>
                  </a:ext>
                </a:extLst>
              </p:cNvPr>
              <p:cNvSpPr>
                <a:spLocks/>
              </p:cNvSpPr>
              <p:nvPr/>
            </p:nvSpPr>
            <p:spPr bwMode="auto">
              <a:xfrm>
                <a:off x="704851" y="5486400"/>
                <a:ext cx="68263" cy="61913"/>
              </a:xfrm>
              <a:custGeom>
                <a:avLst/>
                <a:gdLst>
                  <a:gd name="T0" fmla="*/ 139 w 139"/>
                  <a:gd name="T1" fmla="*/ 25 h 125"/>
                  <a:gd name="T2" fmla="*/ 87 w 139"/>
                  <a:gd name="T3" fmla="*/ 16 h 125"/>
                  <a:gd name="T4" fmla="*/ 80 w 139"/>
                  <a:gd name="T5" fmla="*/ 19 h 125"/>
                  <a:gd name="T6" fmla="*/ 75 w 139"/>
                  <a:gd name="T7" fmla="*/ 17 h 125"/>
                  <a:gd name="T8" fmla="*/ 46 w 139"/>
                  <a:gd name="T9" fmla="*/ 18 h 125"/>
                  <a:gd name="T10" fmla="*/ 34 w 139"/>
                  <a:gd name="T11" fmla="*/ 45 h 125"/>
                  <a:gd name="T12" fmla="*/ 23 w 139"/>
                  <a:gd name="T13" fmla="*/ 49 h 125"/>
                  <a:gd name="T14" fmla="*/ 23 w 139"/>
                  <a:gd name="T15" fmla="*/ 110 h 125"/>
                  <a:gd name="T16" fmla="*/ 40 w 139"/>
                  <a:gd name="T17" fmla="*/ 124 h 125"/>
                  <a:gd name="T18" fmla="*/ 63 w 139"/>
                  <a:gd name="T19" fmla="*/ 109 h 125"/>
                  <a:gd name="T20" fmla="*/ 67 w 139"/>
                  <a:gd name="T21" fmla="*/ 81 h 125"/>
                  <a:gd name="T22" fmla="*/ 70 w 139"/>
                  <a:gd name="T23" fmla="*/ 53 h 125"/>
                  <a:gd name="T24" fmla="*/ 91 w 139"/>
                  <a:gd name="T25" fmla="*/ 36 h 125"/>
                  <a:gd name="T26" fmla="*/ 110 w 139"/>
                  <a:gd name="T27" fmla="*/ 43 h 125"/>
                  <a:gd name="T28" fmla="*/ 128 w 139"/>
                  <a:gd name="T29" fmla="*/ 45 h 125"/>
                  <a:gd name="T30" fmla="*/ 139 w 139"/>
                  <a:gd name="T31" fmla="*/ 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25">
                    <a:moveTo>
                      <a:pt x="139" y="25"/>
                    </a:moveTo>
                    <a:cubicBezTo>
                      <a:pt x="115" y="0"/>
                      <a:pt x="99" y="3"/>
                      <a:pt x="87" y="16"/>
                    </a:cubicBezTo>
                    <a:cubicBezTo>
                      <a:pt x="85" y="18"/>
                      <a:pt x="82" y="19"/>
                      <a:pt x="80" y="19"/>
                    </a:cubicBezTo>
                    <a:cubicBezTo>
                      <a:pt x="78" y="19"/>
                      <a:pt x="77" y="18"/>
                      <a:pt x="75" y="17"/>
                    </a:cubicBezTo>
                    <a:cubicBezTo>
                      <a:pt x="67" y="12"/>
                      <a:pt x="55" y="13"/>
                      <a:pt x="46" y="18"/>
                    </a:cubicBezTo>
                    <a:cubicBezTo>
                      <a:pt x="38" y="24"/>
                      <a:pt x="33" y="35"/>
                      <a:pt x="34" y="45"/>
                    </a:cubicBezTo>
                    <a:cubicBezTo>
                      <a:pt x="30" y="44"/>
                      <a:pt x="26" y="46"/>
                      <a:pt x="23" y="49"/>
                    </a:cubicBezTo>
                    <a:cubicBezTo>
                      <a:pt x="20" y="52"/>
                      <a:pt x="0" y="80"/>
                      <a:pt x="23" y="110"/>
                    </a:cubicBezTo>
                    <a:cubicBezTo>
                      <a:pt x="28" y="116"/>
                      <a:pt x="32" y="123"/>
                      <a:pt x="40" y="124"/>
                    </a:cubicBezTo>
                    <a:cubicBezTo>
                      <a:pt x="49" y="125"/>
                      <a:pt x="59" y="118"/>
                      <a:pt x="63" y="109"/>
                    </a:cubicBezTo>
                    <a:cubicBezTo>
                      <a:pt x="67" y="101"/>
                      <a:pt x="67" y="91"/>
                      <a:pt x="67" y="81"/>
                    </a:cubicBezTo>
                    <a:cubicBezTo>
                      <a:pt x="67" y="72"/>
                      <a:pt x="66" y="62"/>
                      <a:pt x="70" y="53"/>
                    </a:cubicBezTo>
                    <a:cubicBezTo>
                      <a:pt x="74" y="44"/>
                      <a:pt x="82" y="36"/>
                      <a:pt x="91" y="36"/>
                    </a:cubicBezTo>
                    <a:cubicBezTo>
                      <a:pt x="98" y="36"/>
                      <a:pt x="104" y="40"/>
                      <a:pt x="110" y="43"/>
                    </a:cubicBezTo>
                    <a:cubicBezTo>
                      <a:pt x="115" y="46"/>
                      <a:pt x="122" y="48"/>
                      <a:pt x="128" y="45"/>
                    </a:cubicBezTo>
                    <a:cubicBezTo>
                      <a:pt x="136" y="42"/>
                      <a:pt x="138" y="27"/>
                      <a:pt x="139" y="25"/>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70" name="Freeform 88">
                <a:extLst>
                  <a:ext uri="{FF2B5EF4-FFF2-40B4-BE49-F238E27FC236}">
                    <a16:creationId xmlns:a16="http://schemas.microsoft.com/office/drawing/2014/main" id="{9694145E-AC29-4A44-A098-E3049CBF5882}"/>
                  </a:ext>
                </a:extLst>
              </p:cNvPr>
              <p:cNvSpPr>
                <a:spLocks/>
              </p:cNvSpPr>
              <p:nvPr/>
            </p:nvSpPr>
            <p:spPr bwMode="auto">
              <a:xfrm>
                <a:off x="719138" y="5495925"/>
                <a:ext cx="63500" cy="46038"/>
              </a:xfrm>
              <a:custGeom>
                <a:avLst/>
                <a:gdLst>
                  <a:gd name="T0" fmla="*/ 29 w 128"/>
                  <a:gd name="T1" fmla="*/ 93 h 94"/>
                  <a:gd name="T2" fmla="*/ 39 w 128"/>
                  <a:gd name="T3" fmla="*/ 50 h 94"/>
                  <a:gd name="T4" fmla="*/ 63 w 128"/>
                  <a:gd name="T5" fmla="*/ 34 h 94"/>
                  <a:gd name="T6" fmla="*/ 91 w 128"/>
                  <a:gd name="T7" fmla="*/ 35 h 94"/>
                  <a:gd name="T8" fmla="*/ 98 w 128"/>
                  <a:gd name="T9" fmla="*/ 48 h 94"/>
                  <a:gd name="T10" fmla="*/ 122 w 128"/>
                  <a:gd name="T11" fmla="*/ 51 h 94"/>
                  <a:gd name="T12" fmla="*/ 126 w 128"/>
                  <a:gd name="T13" fmla="*/ 22 h 94"/>
                  <a:gd name="T14" fmla="*/ 117 w 128"/>
                  <a:gd name="T15" fmla="*/ 6 h 94"/>
                  <a:gd name="T16" fmla="*/ 99 w 128"/>
                  <a:gd name="T17" fmla="*/ 3 h 94"/>
                  <a:gd name="T18" fmla="*/ 76 w 128"/>
                  <a:gd name="T19" fmla="*/ 5 h 94"/>
                  <a:gd name="T20" fmla="*/ 44 w 128"/>
                  <a:gd name="T21" fmla="*/ 8 h 94"/>
                  <a:gd name="T22" fmla="*/ 11 w 128"/>
                  <a:gd name="T23" fmla="*/ 26 h 94"/>
                  <a:gd name="T24" fmla="*/ 3 w 128"/>
                  <a:gd name="T25" fmla="*/ 64 h 94"/>
                  <a:gd name="T26" fmla="*/ 8 w 128"/>
                  <a:gd name="T27" fmla="*/ 79 h 94"/>
                  <a:gd name="T28" fmla="*/ 26 w 128"/>
                  <a:gd name="T29" fmla="*/ 83 h 94"/>
                  <a:gd name="T30" fmla="*/ 29 w 128"/>
                  <a:gd name="T31"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4">
                    <a:moveTo>
                      <a:pt x="29" y="93"/>
                    </a:moveTo>
                    <a:cubicBezTo>
                      <a:pt x="39" y="92"/>
                      <a:pt x="42" y="59"/>
                      <a:pt x="39" y="50"/>
                    </a:cubicBezTo>
                    <a:cubicBezTo>
                      <a:pt x="47" y="52"/>
                      <a:pt x="61" y="45"/>
                      <a:pt x="63" y="34"/>
                    </a:cubicBezTo>
                    <a:cubicBezTo>
                      <a:pt x="69" y="47"/>
                      <a:pt x="86" y="41"/>
                      <a:pt x="91" y="35"/>
                    </a:cubicBezTo>
                    <a:cubicBezTo>
                      <a:pt x="89" y="40"/>
                      <a:pt x="94" y="45"/>
                      <a:pt x="98" y="48"/>
                    </a:cubicBezTo>
                    <a:cubicBezTo>
                      <a:pt x="102" y="51"/>
                      <a:pt x="117" y="52"/>
                      <a:pt x="122" y="51"/>
                    </a:cubicBezTo>
                    <a:cubicBezTo>
                      <a:pt x="128" y="50"/>
                      <a:pt x="127" y="28"/>
                      <a:pt x="126" y="22"/>
                    </a:cubicBezTo>
                    <a:cubicBezTo>
                      <a:pt x="125" y="16"/>
                      <a:pt x="122" y="10"/>
                      <a:pt x="117" y="6"/>
                    </a:cubicBezTo>
                    <a:cubicBezTo>
                      <a:pt x="112" y="2"/>
                      <a:pt x="105" y="0"/>
                      <a:pt x="99" y="3"/>
                    </a:cubicBezTo>
                    <a:cubicBezTo>
                      <a:pt x="93" y="6"/>
                      <a:pt x="83" y="6"/>
                      <a:pt x="76" y="5"/>
                    </a:cubicBezTo>
                    <a:cubicBezTo>
                      <a:pt x="68" y="3"/>
                      <a:pt x="50" y="7"/>
                      <a:pt x="44" y="8"/>
                    </a:cubicBezTo>
                    <a:cubicBezTo>
                      <a:pt x="38" y="10"/>
                      <a:pt x="14" y="23"/>
                      <a:pt x="11" y="26"/>
                    </a:cubicBezTo>
                    <a:cubicBezTo>
                      <a:pt x="0" y="37"/>
                      <a:pt x="4" y="58"/>
                      <a:pt x="3" y="64"/>
                    </a:cubicBezTo>
                    <a:cubicBezTo>
                      <a:pt x="1" y="70"/>
                      <a:pt x="3" y="76"/>
                      <a:pt x="8" y="79"/>
                    </a:cubicBezTo>
                    <a:cubicBezTo>
                      <a:pt x="13" y="83"/>
                      <a:pt x="22" y="87"/>
                      <a:pt x="26" y="83"/>
                    </a:cubicBezTo>
                    <a:cubicBezTo>
                      <a:pt x="26" y="83"/>
                      <a:pt x="30" y="94"/>
                      <a:pt x="29" y="93"/>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71" name="Freeform 89">
                <a:extLst>
                  <a:ext uri="{FF2B5EF4-FFF2-40B4-BE49-F238E27FC236}">
                    <a16:creationId xmlns:a16="http://schemas.microsoft.com/office/drawing/2014/main" id="{F4500AB2-C430-432E-BA73-DB102C51A04A}"/>
                  </a:ext>
                </a:extLst>
              </p:cNvPr>
              <p:cNvSpPr>
                <a:spLocks/>
              </p:cNvSpPr>
              <p:nvPr/>
            </p:nvSpPr>
            <p:spPr bwMode="auto">
              <a:xfrm>
                <a:off x="754063" y="5527675"/>
                <a:ext cx="30163" cy="50800"/>
              </a:xfrm>
              <a:custGeom>
                <a:avLst/>
                <a:gdLst>
                  <a:gd name="T0" fmla="*/ 9 w 61"/>
                  <a:gd name="T1" fmla="*/ 17 h 105"/>
                  <a:gd name="T2" fmla="*/ 8 w 61"/>
                  <a:gd name="T3" fmla="*/ 78 h 105"/>
                  <a:gd name="T4" fmla="*/ 35 w 61"/>
                  <a:gd name="T5" fmla="*/ 103 h 105"/>
                  <a:gd name="T6" fmla="*/ 58 w 61"/>
                  <a:gd name="T7" fmla="*/ 91 h 105"/>
                  <a:gd name="T8" fmla="*/ 59 w 61"/>
                  <a:gd name="T9" fmla="*/ 60 h 105"/>
                  <a:gd name="T10" fmla="*/ 39 w 61"/>
                  <a:gd name="T11" fmla="*/ 59 h 105"/>
                  <a:gd name="T12" fmla="*/ 30 w 61"/>
                  <a:gd name="T13" fmla="*/ 60 h 105"/>
                  <a:gd name="T14" fmla="*/ 27 w 61"/>
                  <a:gd name="T15" fmla="*/ 52 h 105"/>
                  <a:gd name="T16" fmla="*/ 19 w 61"/>
                  <a:gd name="T17" fmla="*/ 0 h 105"/>
                  <a:gd name="T18" fmla="*/ 10 w 61"/>
                  <a:gd name="T19" fmla="*/ 20 h 105"/>
                  <a:gd name="T20" fmla="*/ 9 w 61"/>
                  <a:gd name="T21" fmla="*/ 1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05">
                    <a:moveTo>
                      <a:pt x="9" y="17"/>
                    </a:moveTo>
                    <a:cubicBezTo>
                      <a:pt x="10" y="42"/>
                      <a:pt x="0" y="47"/>
                      <a:pt x="8" y="78"/>
                    </a:cubicBezTo>
                    <a:cubicBezTo>
                      <a:pt x="11" y="88"/>
                      <a:pt x="23" y="100"/>
                      <a:pt x="35" y="103"/>
                    </a:cubicBezTo>
                    <a:cubicBezTo>
                      <a:pt x="47" y="105"/>
                      <a:pt x="56" y="101"/>
                      <a:pt x="58" y="91"/>
                    </a:cubicBezTo>
                    <a:cubicBezTo>
                      <a:pt x="61" y="81"/>
                      <a:pt x="59" y="70"/>
                      <a:pt x="59" y="60"/>
                    </a:cubicBezTo>
                    <a:cubicBezTo>
                      <a:pt x="57" y="55"/>
                      <a:pt x="53" y="55"/>
                      <a:pt x="39" y="59"/>
                    </a:cubicBezTo>
                    <a:cubicBezTo>
                      <a:pt x="36" y="60"/>
                      <a:pt x="33" y="61"/>
                      <a:pt x="30" y="60"/>
                    </a:cubicBezTo>
                    <a:cubicBezTo>
                      <a:pt x="28" y="58"/>
                      <a:pt x="27" y="55"/>
                      <a:pt x="27" y="52"/>
                    </a:cubicBezTo>
                    <a:cubicBezTo>
                      <a:pt x="24" y="35"/>
                      <a:pt x="22" y="18"/>
                      <a:pt x="19" y="0"/>
                    </a:cubicBezTo>
                    <a:cubicBezTo>
                      <a:pt x="16" y="7"/>
                      <a:pt x="13" y="13"/>
                      <a:pt x="10" y="20"/>
                    </a:cubicBezTo>
                    <a:cubicBezTo>
                      <a:pt x="10" y="20"/>
                      <a:pt x="10" y="20"/>
                      <a:pt x="9" y="17"/>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72" name="Freeform 90">
                <a:extLst>
                  <a:ext uri="{FF2B5EF4-FFF2-40B4-BE49-F238E27FC236}">
                    <a16:creationId xmlns:a16="http://schemas.microsoft.com/office/drawing/2014/main" id="{37BD3BF2-4F49-4CF8-A971-9AB64C15F04A}"/>
                  </a:ext>
                </a:extLst>
              </p:cNvPr>
              <p:cNvSpPr>
                <a:spLocks/>
              </p:cNvSpPr>
              <p:nvPr/>
            </p:nvSpPr>
            <p:spPr bwMode="auto">
              <a:xfrm>
                <a:off x="714376" y="5794375"/>
                <a:ext cx="46038" cy="41275"/>
              </a:xfrm>
              <a:custGeom>
                <a:avLst/>
                <a:gdLst>
                  <a:gd name="T0" fmla="*/ 21 w 93"/>
                  <a:gd name="T1" fmla="*/ 0 h 83"/>
                  <a:gd name="T2" fmla="*/ 58 w 93"/>
                  <a:gd name="T3" fmla="*/ 16 h 83"/>
                  <a:gd name="T4" fmla="*/ 74 w 93"/>
                  <a:gd name="T5" fmla="*/ 32 h 83"/>
                  <a:gd name="T6" fmla="*/ 88 w 93"/>
                  <a:gd name="T7" fmla="*/ 60 h 83"/>
                  <a:gd name="T8" fmla="*/ 75 w 93"/>
                  <a:gd name="T9" fmla="*/ 83 h 83"/>
                  <a:gd name="T10" fmla="*/ 31 w 93"/>
                  <a:gd name="T11" fmla="*/ 61 h 83"/>
                  <a:gd name="T12" fmla="*/ 8 w 93"/>
                  <a:gd name="T13" fmla="*/ 36 h 83"/>
                  <a:gd name="T14" fmla="*/ 0 w 93"/>
                  <a:gd name="T15" fmla="*/ 17 h 83"/>
                  <a:gd name="T16" fmla="*/ 21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21" y="0"/>
                    </a:moveTo>
                    <a:cubicBezTo>
                      <a:pt x="58" y="16"/>
                      <a:pt x="58" y="16"/>
                      <a:pt x="58" y="16"/>
                    </a:cubicBezTo>
                    <a:cubicBezTo>
                      <a:pt x="65" y="19"/>
                      <a:pt x="71" y="25"/>
                      <a:pt x="74" y="32"/>
                    </a:cubicBezTo>
                    <a:cubicBezTo>
                      <a:pt x="88" y="60"/>
                      <a:pt x="88" y="60"/>
                      <a:pt x="88" y="60"/>
                    </a:cubicBezTo>
                    <a:cubicBezTo>
                      <a:pt x="93" y="70"/>
                      <a:pt x="86" y="82"/>
                      <a:pt x="75" y="83"/>
                    </a:cubicBezTo>
                    <a:cubicBezTo>
                      <a:pt x="31" y="61"/>
                      <a:pt x="31" y="61"/>
                      <a:pt x="31" y="61"/>
                    </a:cubicBezTo>
                    <a:cubicBezTo>
                      <a:pt x="21" y="56"/>
                      <a:pt x="13" y="47"/>
                      <a:pt x="8" y="36"/>
                    </a:cubicBezTo>
                    <a:cubicBezTo>
                      <a:pt x="0" y="17"/>
                      <a:pt x="0" y="17"/>
                      <a:pt x="0" y="17"/>
                    </a:cubicBezTo>
                    <a:lnTo>
                      <a:pt x="21" y="0"/>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73" name="Freeform 91">
                <a:extLst>
                  <a:ext uri="{FF2B5EF4-FFF2-40B4-BE49-F238E27FC236}">
                    <a16:creationId xmlns:a16="http://schemas.microsoft.com/office/drawing/2014/main" id="{16B8A687-230B-4E43-A9D1-BCBB492D7919}"/>
                  </a:ext>
                </a:extLst>
              </p:cNvPr>
              <p:cNvSpPr>
                <a:spLocks/>
              </p:cNvSpPr>
              <p:nvPr/>
            </p:nvSpPr>
            <p:spPr bwMode="auto">
              <a:xfrm>
                <a:off x="604838" y="5654675"/>
                <a:ext cx="122238" cy="166688"/>
              </a:xfrm>
              <a:custGeom>
                <a:avLst/>
                <a:gdLst>
                  <a:gd name="T0" fmla="*/ 247 w 248"/>
                  <a:gd name="T1" fmla="*/ 286 h 337"/>
                  <a:gd name="T2" fmla="*/ 95 w 248"/>
                  <a:gd name="T3" fmla="*/ 217 h 337"/>
                  <a:gd name="T4" fmla="*/ 155 w 248"/>
                  <a:gd name="T5" fmla="*/ 45 h 337"/>
                  <a:gd name="T6" fmla="*/ 69 w 248"/>
                  <a:gd name="T7" fmla="*/ 0 h 337"/>
                  <a:gd name="T8" fmla="*/ 4 w 248"/>
                  <a:gd name="T9" fmla="*/ 219 h 337"/>
                  <a:gd name="T10" fmla="*/ 2 w 248"/>
                  <a:gd name="T11" fmla="*/ 253 h 337"/>
                  <a:gd name="T12" fmla="*/ 50 w 248"/>
                  <a:gd name="T13" fmla="*/ 297 h 337"/>
                  <a:gd name="T14" fmla="*/ 248 w 248"/>
                  <a:gd name="T15" fmla="*/ 337 h 337"/>
                  <a:gd name="T16" fmla="*/ 247 w 248"/>
                  <a:gd name="T17" fmla="*/ 28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37">
                    <a:moveTo>
                      <a:pt x="247" y="286"/>
                    </a:moveTo>
                    <a:cubicBezTo>
                      <a:pt x="95" y="217"/>
                      <a:pt x="95" y="217"/>
                      <a:pt x="95" y="217"/>
                    </a:cubicBezTo>
                    <a:cubicBezTo>
                      <a:pt x="155" y="45"/>
                      <a:pt x="155" y="45"/>
                      <a:pt x="155" y="45"/>
                    </a:cubicBezTo>
                    <a:cubicBezTo>
                      <a:pt x="69" y="0"/>
                      <a:pt x="69" y="0"/>
                      <a:pt x="69" y="0"/>
                    </a:cubicBezTo>
                    <a:cubicBezTo>
                      <a:pt x="4" y="219"/>
                      <a:pt x="4" y="219"/>
                      <a:pt x="4" y="219"/>
                    </a:cubicBezTo>
                    <a:cubicBezTo>
                      <a:pt x="0" y="230"/>
                      <a:pt x="0" y="241"/>
                      <a:pt x="2" y="253"/>
                    </a:cubicBezTo>
                    <a:cubicBezTo>
                      <a:pt x="6" y="270"/>
                      <a:pt x="17" y="291"/>
                      <a:pt x="50" y="297"/>
                    </a:cubicBezTo>
                    <a:cubicBezTo>
                      <a:pt x="248" y="337"/>
                      <a:pt x="248" y="337"/>
                      <a:pt x="248" y="337"/>
                    </a:cubicBezTo>
                    <a:lnTo>
                      <a:pt x="247" y="286"/>
                    </a:ln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74" name="Shape2_20230324_141202">
                <a:extLst>
                  <a:ext uri="{FF2B5EF4-FFF2-40B4-BE49-F238E27FC236}">
                    <a16:creationId xmlns:a16="http://schemas.microsoft.com/office/drawing/2014/main" id="{DBB55342-69F4-4342-A294-75F76D046E4B}"/>
                  </a:ext>
                </a:extLst>
              </p:cNvPr>
              <p:cNvSpPr>
                <a:spLocks/>
              </p:cNvSpPr>
              <p:nvPr/>
            </p:nvSpPr>
            <p:spPr bwMode="auto">
              <a:xfrm>
                <a:off x="619126" y="5611813"/>
                <a:ext cx="77788" cy="106363"/>
              </a:xfrm>
              <a:custGeom>
                <a:avLst/>
                <a:gdLst>
                  <a:gd name="T0" fmla="*/ 87 w 156"/>
                  <a:gd name="T1" fmla="*/ 0 h 216"/>
                  <a:gd name="T2" fmla="*/ 0 w 156"/>
                  <a:gd name="T3" fmla="*/ 178 h 216"/>
                  <a:gd name="T4" fmla="*/ 110 w 156"/>
                  <a:gd name="T5" fmla="*/ 216 h 216"/>
                  <a:gd name="T6" fmla="*/ 156 w 156"/>
                  <a:gd name="T7" fmla="*/ 77 h 216"/>
                  <a:gd name="T8" fmla="*/ 87 w 156"/>
                  <a:gd name="T9" fmla="*/ 0 h 216"/>
                </a:gdLst>
                <a:ahLst/>
                <a:cxnLst>
                  <a:cxn ang="0">
                    <a:pos x="T0" y="T1"/>
                  </a:cxn>
                  <a:cxn ang="0">
                    <a:pos x="T2" y="T3"/>
                  </a:cxn>
                  <a:cxn ang="0">
                    <a:pos x="T4" y="T5"/>
                  </a:cxn>
                  <a:cxn ang="0">
                    <a:pos x="T6" y="T7"/>
                  </a:cxn>
                  <a:cxn ang="0">
                    <a:pos x="T8" y="T9"/>
                  </a:cxn>
                </a:cxnLst>
                <a:rect l="0" t="0" r="r" b="b"/>
                <a:pathLst>
                  <a:path w="156" h="216">
                    <a:moveTo>
                      <a:pt x="87" y="0"/>
                    </a:moveTo>
                    <a:cubicBezTo>
                      <a:pt x="52" y="34"/>
                      <a:pt x="25" y="122"/>
                      <a:pt x="0" y="178"/>
                    </a:cubicBezTo>
                    <a:cubicBezTo>
                      <a:pt x="110" y="216"/>
                      <a:pt x="110" y="216"/>
                      <a:pt x="110" y="216"/>
                    </a:cubicBezTo>
                    <a:cubicBezTo>
                      <a:pt x="156" y="77"/>
                      <a:pt x="156" y="77"/>
                      <a:pt x="156" y="77"/>
                    </a:cubicBezTo>
                    <a:lnTo>
                      <a:pt x="87"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sp>
            <p:nvSpPr>
              <p:cNvPr id="175" name="Freeform 93">
                <a:extLst>
                  <a:ext uri="{FF2B5EF4-FFF2-40B4-BE49-F238E27FC236}">
                    <a16:creationId xmlns:a16="http://schemas.microsoft.com/office/drawing/2014/main" id="{F8D50023-2822-420F-947D-1A6CF2CF86C5}"/>
                  </a:ext>
                </a:extLst>
              </p:cNvPr>
              <p:cNvSpPr>
                <a:spLocks/>
              </p:cNvSpPr>
              <p:nvPr/>
            </p:nvSpPr>
            <p:spPr bwMode="auto">
              <a:xfrm>
                <a:off x="669926" y="5657850"/>
                <a:ext cx="20638" cy="49213"/>
              </a:xfrm>
              <a:custGeom>
                <a:avLst/>
                <a:gdLst>
                  <a:gd name="T0" fmla="*/ 8 w 39"/>
                  <a:gd name="T1" fmla="*/ 98 h 102"/>
                  <a:gd name="T2" fmla="*/ 13 w 39"/>
                  <a:gd name="T3" fmla="*/ 84 h 102"/>
                  <a:gd name="T4" fmla="*/ 29 w 39"/>
                  <a:gd name="T5" fmla="*/ 34 h 102"/>
                  <a:gd name="T6" fmla="*/ 36 w 39"/>
                  <a:gd name="T7" fmla="*/ 13 h 102"/>
                  <a:gd name="T8" fmla="*/ 38 w 39"/>
                  <a:gd name="T9" fmla="*/ 7 h 102"/>
                  <a:gd name="T10" fmla="*/ 39 w 39"/>
                  <a:gd name="T11" fmla="*/ 6 h 102"/>
                  <a:gd name="T12" fmla="*/ 39 w 39"/>
                  <a:gd name="T13" fmla="*/ 5 h 102"/>
                  <a:gd name="T14" fmla="*/ 39 w 39"/>
                  <a:gd name="T15" fmla="*/ 5 h 102"/>
                  <a:gd name="T16" fmla="*/ 36 w 39"/>
                  <a:gd name="T17" fmla="*/ 4 h 102"/>
                  <a:gd name="T18" fmla="*/ 39 w 39"/>
                  <a:gd name="T19" fmla="*/ 6 h 102"/>
                  <a:gd name="T20" fmla="*/ 39 w 39"/>
                  <a:gd name="T21" fmla="*/ 5 h 102"/>
                  <a:gd name="T22" fmla="*/ 36 w 39"/>
                  <a:gd name="T23" fmla="*/ 4 h 102"/>
                  <a:gd name="T24" fmla="*/ 39 w 39"/>
                  <a:gd name="T25" fmla="*/ 6 h 102"/>
                  <a:gd name="T26" fmla="*/ 35 w 39"/>
                  <a:gd name="T27" fmla="*/ 4 h 102"/>
                  <a:gd name="T28" fmla="*/ 38 w 39"/>
                  <a:gd name="T29" fmla="*/ 6 h 102"/>
                  <a:gd name="T30" fmla="*/ 39 w 39"/>
                  <a:gd name="T31" fmla="*/ 6 h 102"/>
                  <a:gd name="T32" fmla="*/ 35 w 39"/>
                  <a:gd name="T33" fmla="*/ 4 h 102"/>
                  <a:gd name="T34" fmla="*/ 38 w 39"/>
                  <a:gd name="T35" fmla="*/ 6 h 102"/>
                  <a:gd name="T36" fmla="*/ 35 w 39"/>
                  <a:gd name="T37" fmla="*/ 4 h 102"/>
                  <a:gd name="T38" fmla="*/ 37 w 39"/>
                  <a:gd name="T39" fmla="*/ 7 h 102"/>
                  <a:gd name="T40" fmla="*/ 38 w 39"/>
                  <a:gd name="T41" fmla="*/ 6 h 102"/>
                  <a:gd name="T42" fmla="*/ 35 w 39"/>
                  <a:gd name="T43" fmla="*/ 4 h 102"/>
                  <a:gd name="T44" fmla="*/ 37 w 39"/>
                  <a:gd name="T45" fmla="*/ 7 h 102"/>
                  <a:gd name="T46" fmla="*/ 35 w 39"/>
                  <a:gd name="T47" fmla="*/ 4 h 102"/>
                  <a:gd name="T48" fmla="*/ 35 w 39"/>
                  <a:gd name="T49" fmla="*/ 7 h 102"/>
                  <a:gd name="T50" fmla="*/ 37 w 39"/>
                  <a:gd name="T51" fmla="*/ 7 h 102"/>
                  <a:gd name="T52" fmla="*/ 35 w 39"/>
                  <a:gd name="T53" fmla="*/ 4 h 102"/>
                  <a:gd name="T54" fmla="*/ 35 w 39"/>
                  <a:gd name="T55" fmla="*/ 7 h 102"/>
                  <a:gd name="T56" fmla="*/ 35 w 39"/>
                  <a:gd name="T57" fmla="*/ 4 h 102"/>
                  <a:gd name="T58" fmla="*/ 33 w 39"/>
                  <a:gd name="T59" fmla="*/ 6 h 102"/>
                  <a:gd name="T60" fmla="*/ 35 w 39"/>
                  <a:gd name="T61" fmla="*/ 7 h 102"/>
                  <a:gd name="T62" fmla="*/ 35 w 39"/>
                  <a:gd name="T63" fmla="*/ 4 h 102"/>
                  <a:gd name="T64" fmla="*/ 33 w 39"/>
                  <a:gd name="T65" fmla="*/ 6 h 102"/>
                  <a:gd name="T66" fmla="*/ 35 w 39"/>
                  <a:gd name="T67" fmla="*/ 4 h 102"/>
                  <a:gd name="T68" fmla="*/ 32 w 39"/>
                  <a:gd name="T69" fmla="*/ 4 h 102"/>
                  <a:gd name="T70" fmla="*/ 33 w 39"/>
                  <a:gd name="T71" fmla="*/ 6 h 102"/>
                  <a:gd name="T72" fmla="*/ 35 w 39"/>
                  <a:gd name="T73" fmla="*/ 4 h 102"/>
                  <a:gd name="T74" fmla="*/ 32 w 39"/>
                  <a:gd name="T75" fmla="*/ 4 h 102"/>
                  <a:gd name="T76" fmla="*/ 35 w 39"/>
                  <a:gd name="T77" fmla="*/ 4 h 102"/>
                  <a:gd name="T78" fmla="*/ 32 w 39"/>
                  <a:gd name="T79" fmla="*/ 4 h 102"/>
                  <a:gd name="T80" fmla="*/ 32 w 39"/>
                  <a:gd name="T81" fmla="*/ 4 h 102"/>
                  <a:gd name="T82" fmla="*/ 35 w 39"/>
                  <a:gd name="T83" fmla="*/ 4 h 102"/>
                  <a:gd name="T84" fmla="*/ 32 w 39"/>
                  <a:gd name="T85" fmla="*/ 4 h 102"/>
                  <a:gd name="T86" fmla="*/ 36 w 39"/>
                  <a:gd name="T87" fmla="*/ 7 h 102"/>
                  <a:gd name="T88" fmla="*/ 39 w 39"/>
                  <a:gd name="T89" fmla="*/ 3 h 102"/>
                  <a:gd name="T90" fmla="*/ 39 w 39"/>
                  <a:gd name="T91" fmla="*/ 2 h 102"/>
                  <a:gd name="T92" fmla="*/ 38 w 39"/>
                  <a:gd name="T93" fmla="*/ 1 h 102"/>
                  <a:gd name="T94" fmla="*/ 35 w 39"/>
                  <a:gd name="T95" fmla="*/ 0 h 102"/>
                  <a:gd name="T96" fmla="*/ 33 w 39"/>
                  <a:gd name="T97" fmla="*/ 0 h 102"/>
                  <a:gd name="T98" fmla="*/ 32 w 39"/>
                  <a:gd name="T99" fmla="*/ 1 h 102"/>
                  <a:gd name="T100" fmla="*/ 32 w 39"/>
                  <a:gd name="T101" fmla="*/ 2 h 102"/>
                  <a:gd name="T102" fmla="*/ 31 w 39"/>
                  <a:gd name="T103" fmla="*/ 4 h 102"/>
                  <a:gd name="T104" fmla="*/ 14 w 39"/>
                  <a:gd name="T105" fmla="*/ 55 h 102"/>
                  <a:gd name="T106" fmla="*/ 1 w 39"/>
                  <a:gd name="T107" fmla="*/ 96 h 102"/>
                  <a:gd name="T108" fmla="*/ 4 w 39"/>
                  <a:gd name="T109" fmla="*/ 101 h 102"/>
                  <a:gd name="T110" fmla="*/ 8 w 39"/>
                  <a:gd name="T111"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 h="102">
                    <a:moveTo>
                      <a:pt x="8" y="98"/>
                    </a:moveTo>
                    <a:cubicBezTo>
                      <a:pt x="8" y="98"/>
                      <a:pt x="10" y="93"/>
                      <a:pt x="13" y="84"/>
                    </a:cubicBezTo>
                    <a:cubicBezTo>
                      <a:pt x="17" y="71"/>
                      <a:pt x="24" y="51"/>
                      <a:pt x="29" y="34"/>
                    </a:cubicBezTo>
                    <a:cubicBezTo>
                      <a:pt x="32" y="26"/>
                      <a:pt x="34" y="19"/>
                      <a:pt x="36" y="13"/>
                    </a:cubicBezTo>
                    <a:cubicBezTo>
                      <a:pt x="37" y="11"/>
                      <a:pt x="38" y="9"/>
                      <a:pt x="38" y="7"/>
                    </a:cubicBezTo>
                    <a:cubicBezTo>
                      <a:pt x="38" y="6"/>
                      <a:pt x="38" y="6"/>
                      <a:pt x="39" y="6"/>
                    </a:cubicBezTo>
                    <a:cubicBezTo>
                      <a:pt x="39" y="5"/>
                      <a:pt x="39" y="5"/>
                      <a:pt x="39" y="5"/>
                    </a:cubicBezTo>
                    <a:cubicBezTo>
                      <a:pt x="39" y="5"/>
                      <a:pt x="39" y="5"/>
                      <a:pt x="39" y="5"/>
                    </a:cubicBezTo>
                    <a:cubicBezTo>
                      <a:pt x="36" y="4"/>
                      <a:pt x="36" y="4"/>
                      <a:pt x="36" y="4"/>
                    </a:cubicBezTo>
                    <a:cubicBezTo>
                      <a:pt x="39" y="6"/>
                      <a:pt x="39" y="6"/>
                      <a:pt x="39" y="6"/>
                    </a:cubicBezTo>
                    <a:cubicBezTo>
                      <a:pt x="39" y="5"/>
                      <a:pt x="39" y="5"/>
                      <a:pt x="39" y="5"/>
                    </a:cubicBezTo>
                    <a:cubicBezTo>
                      <a:pt x="36" y="4"/>
                      <a:pt x="36" y="4"/>
                      <a:pt x="36" y="4"/>
                    </a:cubicBezTo>
                    <a:cubicBezTo>
                      <a:pt x="39" y="6"/>
                      <a:pt x="39" y="6"/>
                      <a:pt x="39" y="6"/>
                    </a:cubicBezTo>
                    <a:cubicBezTo>
                      <a:pt x="35" y="4"/>
                      <a:pt x="35" y="4"/>
                      <a:pt x="35" y="4"/>
                    </a:cubicBezTo>
                    <a:cubicBezTo>
                      <a:pt x="38" y="6"/>
                      <a:pt x="38" y="6"/>
                      <a:pt x="38" y="6"/>
                    </a:cubicBezTo>
                    <a:cubicBezTo>
                      <a:pt x="39" y="6"/>
                      <a:pt x="39" y="6"/>
                      <a:pt x="39" y="6"/>
                    </a:cubicBezTo>
                    <a:cubicBezTo>
                      <a:pt x="35" y="4"/>
                      <a:pt x="35" y="4"/>
                      <a:pt x="35" y="4"/>
                    </a:cubicBezTo>
                    <a:cubicBezTo>
                      <a:pt x="38" y="6"/>
                      <a:pt x="38" y="6"/>
                      <a:pt x="38" y="6"/>
                    </a:cubicBezTo>
                    <a:cubicBezTo>
                      <a:pt x="35" y="4"/>
                      <a:pt x="35" y="4"/>
                      <a:pt x="35" y="4"/>
                    </a:cubicBezTo>
                    <a:cubicBezTo>
                      <a:pt x="37" y="7"/>
                      <a:pt x="37" y="7"/>
                      <a:pt x="37" y="7"/>
                    </a:cubicBezTo>
                    <a:cubicBezTo>
                      <a:pt x="38" y="7"/>
                      <a:pt x="38" y="6"/>
                      <a:pt x="38" y="6"/>
                    </a:cubicBezTo>
                    <a:cubicBezTo>
                      <a:pt x="35" y="4"/>
                      <a:pt x="35" y="4"/>
                      <a:pt x="35" y="4"/>
                    </a:cubicBezTo>
                    <a:cubicBezTo>
                      <a:pt x="37" y="7"/>
                      <a:pt x="37" y="7"/>
                      <a:pt x="37" y="7"/>
                    </a:cubicBezTo>
                    <a:cubicBezTo>
                      <a:pt x="35" y="4"/>
                      <a:pt x="35" y="4"/>
                      <a:pt x="35" y="4"/>
                    </a:cubicBezTo>
                    <a:cubicBezTo>
                      <a:pt x="35" y="7"/>
                      <a:pt x="35" y="7"/>
                      <a:pt x="35" y="7"/>
                    </a:cubicBezTo>
                    <a:cubicBezTo>
                      <a:pt x="36" y="7"/>
                      <a:pt x="37" y="7"/>
                      <a:pt x="37" y="7"/>
                    </a:cubicBezTo>
                    <a:cubicBezTo>
                      <a:pt x="35" y="4"/>
                      <a:pt x="35" y="4"/>
                      <a:pt x="35" y="4"/>
                    </a:cubicBezTo>
                    <a:cubicBezTo>
                      <a:pt x="35" y="7"/>
                      <a:pt x="35" y="7"/>
                      <a:pt x="35" y="7"/>
                    </a:cubicBezTo>
                    <a:cubicBezTo>
                      <a:pt x="35" y="4"/>
                      <a:pt x="35" y="4"/>
                      <a:pt x="35" y="4"/>
                    </a:cubicBezTo>
                    <a:cubicBezTo>
                      <a:pt x="33" y="6"/>
                      <a:pt x="33" y="6"/>
                      <a:pt x="33" y="6"/>
                    </a:cubicBezTo>
                    <a:cubicBezTo>
                      <a:pt x="33" y="7"/>
                      <a:pt x="34" y="7"/>
                      <a:pt x="35" y="7"/>
                    </a:cubicBezTo>
                    <a:cubicBezTo>
                      <a:pt x="35" y="4"/>
                      <a:pt x="35" y="4"/>
                      <a:pt x="35" y="4"/>
                    </a:cubicBezTo>
                    <a:cubicBezTo>
                      <a:pt x="33" y="6"/>
                      <a:pt x="33" y="6"/>
                      <a:pt x="33" y="6"/>
                    </a:cubicBezTo>
                    <a:cubicBezTo>
                      <a:pt x="35" y="4"/>
                      <a:pt x="35" y="4"/>
                      <a:pt x="35" y="4"/>
                    </a:cubicBezTo>
                    <a:cubicBezTo>
                      <a:pt x="32" y="4"/>
                      <a:pt x="32" y="4"/>
                      <a:pt x="32" y="4"/>
                    </a:cubicBezTo>
                    <a:cubicBezTo>
                      <a:pt x="32" y="5"/>
                      <a:pt x="32" y="6"/>
                      <a:pt x="33" y="6"/>
                    </a:cubicBezTo>
                    <a:cubicBezTo>
                      <a:pt x="35" y="4"/>
                      <a:pt x="35" y="4"/>
                      <a:pt x="35" y="4"/>
                    </a:cubicBezTo>
                    <a:cubicBezTo>
                      <a:pt x="32" y="4"/>
                      <a:pt x="32" y="4"/>
                      <a:pt x="32" y="4"/>
                    </a:cubicBezTo>
                    <a:cubicBezTo>
                      <a:pt x="35" y="4"/>
                      <a:pt x="35" y="4"/>
                      <a:pt x="35" y="4"/>
                    </a:cubicBezTo>
                    <a:cubicBezTo>
                      <a:pt x="32" y="4"/>
                      <a:pt x="32" y="4"/>
                      <a:pt x="32" y="4"/>
                    </a:cubicBezTo>
                    <a:cubicBezTo>
                      <a:pt x="32" y="4"/>
                      <a:pt x="32" y="4"/>
                      <a:pt x="32" y="4"/>
                    </a:cubicBezTo>
                    <a:cubicBezTo>
                      <a:pt x="35" y="4"/>
                      <a:pt x="35" y="4"/>
                      <a:pt x="35" y="4"/>
                    </a:cubicBezTo>
                    <a:cubicBezTo>
                      <a:pt x="32" y="4"/>
                      <a:pt x="32" y="4"/>
                      <a:pt x="32" y="4"/>
                    </a:cubicBezTo>
                    <a:cubicBezTo>
                      <a:pt x="32" y="6"/>
                      <a:pt x="33" y="8"/>
                      <a:pt x="36" y="7"/>
                    </a:cubicBezTo>
                    <a:cubicBezTo>
                      <a:pt x="38" y="7"/>
                      <a:pt x="39" y="6"/>
                      <a:pt x="39" y="3"/>
                    </a:cubicBezTo>
                    <a:cubicBezTo>
                      <a:pt x="39" y="3"/>
                      <a:pt x="39" y="3"/>
                      <a:pt x="39" y="2"/>
                    </a:cubicBezTo>
                    <a:cubicBezTo>
                      <a:pt x="39" y="2"/>
                      <a:pt x="39" y="1"/>
                      <a:pt x="38" y="1"/>
                    </a:cubicBezTo>
                    <a:cubicBezTo>
                      <a:pt x="37" y="0"/>
                      <a:pt x="36" y="0"/>
                      <a:pt x="35" y="0"/>
                    </a:cubicBezTo>
                    <a:cubicBezTo>
                      <a:pt x="34" y="0"/>
                      <a:pt x="33" y="0"/>
                      <a:pt x="33" y="0"/>
                    </a:cubicBezTo>
                    <a:cubicBezTo>
                      <a:pt x="32" y="1"/>
                      <a:pt x="32" y="1"/>
                      <a:pt x="32" y="1"/>
                    </a:cubicBezTo>
                    <a:cubicBezTo>
                      <a:pt x="32" y="2"/>
                      <a:pt x="32" y="2"/>
                      <a:pt x="32" y="2"/>
                    </a:cubicBezTo>
                    <a:cubicBezTo>
                      <a:pt x="31" y="3"/>
                      <a:pt x="31" y="3"/>
                      <a:pt x="31" y="4"/>
                    </a:cubicBezTo>
                    <a:cubicBezTo>
                      <a:pt x="28" y="11"/>
                      <a:pt x="21" y="34"/>
                      <a:pt x="14" y="55"/>
                    </a:cubicBezTo>
                    <a:cubicBezTo>
                      <a:pt x="7" y="77"/>
                      <a:pt x="1" y="96"/>
                      <a:pt x="1" y="96"/>
                    </a:cubicBezTo>
                    <a:cubicBezTo>
                      <a:pt x="0" y="98"/>
                      <a:pt x="2" y="100"/>
                      <a:pt x="4" y="101"/>
                    </a:cubicBezTo>
                    <a:cubicBezTo>
                      <a:pt x="6" y="102"/>
                      <a:pt x="8" y="100"/>
                      <a:pt x="8" y="98"/>
                    </a:cubicBezTo>
                    <a:close/>
                  </a:path>
                </a:pathLst>
              </a:custGeom>
              <a:solidFill>
                <a:srgbClr val="A36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IN" sz="1350" kern="1200">
                  <a:solidFill>
                    <a:srgbClr val="2B3A42"/>
                  </a:solidFill>
                  <a:latin typeface="Arial" panose="020B0604020202020204" pitchFamily="34" charset="0"/>
                  <a:ea typeface="+mn-ea"/>
                  <a:cs typeface="Arial" panose="020B0604020202020204" pitchFamily="34" charset="0"/>
                </a:endParaRPr>
              </a:p>
            </p:txBody>
          </p:sp>
        </p:grpSp>
      </p:grpSp>
      <p:sp>
        <p:nvSpPr>
          <p:cNvPr id="180" name="Title 179">
            <a:extLst>
              <a:ext uri="{FF2B5EF4-FFF2-40B4-BE49-F238E27FC236}">
                <a16:creationId xmlns:a16="http://schemas.microsoft.com/office/drawing/2014/main" id="{CACB2B1B-B3D1-44F2-9497-A9EA8D4917AC}"/>
              </a:ext>
            </a:extLst>
          </p:cNvPr>
          <p:cNvSpPr>
            <a:spLocks noGrp="1"/>
          </p:cNvSpPr>
          <p:nvPr>
            <p:ph type="title"/>
          </p:nvPr>
        </p:nvSpPr>
        <p:spPr>
          <a:xfrm>
            <a:off x="304856" y="4475"/>
            <a:ext cx="8503920" cy="576197"/>
          </a:xfrm>
        </p:spPr>
        <p:txBody>
          <a:bodyPr/>
          <a:lstStyle/>
          <a:p>
            <a:r>
              <a:rPr lang="en-US">
                <a:solidFill>
                  <a:schemeClr val="accent3"/>
                </a:solidFill>
                <a:latin typeface="Arial" panose="020B0604020202020204" pitchFamily="34" charset="0"/>
                <a:cs typeface="Arial" panose="020B0604020202020204" pitchFamily="34" charset="0"/>
              </a:rPr>
              <a:t>Data from the Equity Staircase Provides Distributional Insights</a:t>
            </a:r>
            <a:endParaRPr lang="en-IN">
              <a:solidFill>
                <a:schemeClr val="accent3"/>
              </a:solidFill>
              <a:latin typeface="Arial" panose="020B0604020202020204" pitchFamily="34" charset="0"/>
              <a:cs typeface="Arial" panose="020B0604020202020204" pitchFamily="34" charset="0"/>
            </a:endParaRPr>
          </a:p>
        </p:txBody>
      </p:sp>
      <p:grpSp>
        <p:nvGrpSpPr>
          <p:cNvPr id="89" name="Google Shape;142;gc364882da6_0_186">
            <a:extLst>
              <a:ext uri="{FF2B5EF4-FFF2-40B4-BE49-F238E27FC236}">
                <a16:creationId xmlns:a16="http://schemas.microsoft.com/office/drawing/2014/main" id="{ACEC3DAE-FD0D-4A49-8696-7F36FBFA9599}"/>
              </a:ext>
            </a:extLst>
          </p:cNvPr>
          <p:cNvGrpSpPr/>
          <p:nvPr/>
        </p:nvGrpSpPr>
        <p:grpSpPr>
          <a:xfrm>
            <a:off x="1574566" y="887462"/>
            <a:ext cx="5688707" cy="2863035"/>
            <a:chOff x="712231" y="1469659"/>
            <a:chExt cx="7349820" cy="2600844"/>
          </a:xfrm>
        </p:grpSpPr>
        <p:cxnSp>
          <p:nvCxnSpPr>
            <p:cNvPr id="91" name="Google Shape;143;gc364882da6_0_186">
              <a:extLst>
                <a:ext uri="{FF2B5EF4-FFF2-40B4-BE49-F238E27FC236}">
                  <a16:creationId xmlns:a16="http://schemas.microsoft.com/office/drawing/2014/main" id="{E3D36AE6-1DB3-4F60-BD5A-188C7A6555E7}"/>
                </a:ext>
              </a:extLst>
            </p:cNvPr>
            <p:cNvCxnSpPr/>
            <p:nvPr/>
          </p:nvCxnSpPr>
          <p:spPr>
            <a:xfrm>
              <a:off x="712231" y="4056892"/>
              <a:ext cx="1911600" cy="0"/>
            </a:xfrm>
            <a:prstGeom prst="straightConnector1">
              <a:avLst/>
            </a:prstGeom>
            <a:noFill/>
            <a:ln w="12700" cap="flat" cmpd="sng">
              <a:solidFill>
                <a:schemeClr val="accent2"/>
              </a:solidFill>
              <a:prstDash val="solid"/>
              <a:round/>
              <a:headEnd type="oval" w="med" len="med"/>
              <a:tailEnd type="oval" w="med" len="med"/>
            </a:ln>
          </p:spPr>
        </p:cxnSp>
        <p:cxnSp>
          <p:nvCxnSpPr>
            <p:cNvPr id="97" name="Google Shape;144;gc364882da6_0_186">
              <a:extLst>
                <a:ext uri="{FF2B5EF4-FFF2-40B4-BE49-F238E27FC236}">
                  <a16:creationId xmlns:a16="http://schemas.microsoft.com/office/drawing/2014/main" id="{09134D9D-1FB2-4E49-9640-7082ABDC1873}"/>
                </a:ext>
              </a:extLst>
            </p:cNvPr>
            <p:cNvCxnSpPr/>
            <p:nvPr/>
          </p:nvCxnSpPr>
          <p:spPr>
            <a:xfrm>
              <a:off x="2617125" y="3212833"/>
              <a:ext cx="1911600" cy="0"/>
            </a:xfrm>
            <a:prstGeom prst="straightConnector1">
              <a:avLst/>
            </a:prstGeom>
            <a:noFill/>
            <a:ln w="12700" cap="flat" cmpd="sng">
              <a:solidFill>
                <a:schemeClr val="accent2"/>
              </a:solidFill>
              <a:prstDash val="solid"/>
              <a:round/>
              <a:headEnd type="oval" w="med" len="med"/>
              <a:tailEnd type="oval" w="med" len="med"/>
            </a:ln>
          </p:spPr>
        </p:cxnSp>
        <p:cxnSp>
          <p:nvCxnSpPr>
            <p:cNvPr id="98" name="Google Shape;145;gc364882da6_0_186">
              <a:extLst>
                <a:ext uri="{FF2B5EF4-FFF2-40B4-BE49-F238E27FC236}">
                  <a16:creationId xmlns:a16="http://schemas.microsoft.com/office/drawing/2014/main" id="{78736F70-A65A-465B-8C49-D7E5B49F05F8}"/>
                </a:ext>
              </a:extLst>
            </p:cNvPr>
            <p:cNvCxnSpPr/>
            <p:nvPr/>
          </p:nvCxnSpPr>
          <p:spPr>
            <a:xfrm>
              <a:off x="4521127" y="2326867"/>
              <a:ext cx="1911600" cy="0"/>
            </a:xfrm>
            <a:prstGeom prst="straightConnector1">
              <a:avLst/>
            </a:prstGeom>
            <a:noFill/>
            <a:ln w="12700" cap="flat" cmpd="sng">
              <a:solidFill>
                <a:schemeClr val="accent2"/>
              </a:solidFill>
              <a:prstDash val="solid"/>
              <a:round/>
              <a:headEnd type="oval" w="med" len="med"/>
              <a:tailEnd type="oval" w="med" len="med"/>
            </a:ln>
          </p:spPr>
        </p:cxnSp>
        <p:cxnSp>
          <p:nvCxnSpPr>
            <p:cNvPr id="99" name="Google Shape;146;gc364882da6_0_186">
              <a:extLst>
                <a:ext uri="{FF2B5EF4-FFF2-40B4-BE49-F238E27FC236}">
                  <a16:creationId xmlns:a16="http://schemas.microsoft.com/office/drawing/2014/main" id="{6726B037-3F3A-4800-A276-9596A4450620}"/>
                </a:ext>
              </a:extLst>
            </p:cNvPr>
            <p:cNvCxnSpPr>
              <a:cxnSpLocks/>
            </p:cNvCxnSpPr>
            <p:nvPr/>
          </p:nvCxnSpPr>
          <p:spPr>
            <a:xfrm>
              <a:off x="6425128" y="1478716"/>
              <a:ext cx="1636923" cy="0"/>
            </a:xfrm>
            <a:prstGeom prst="straightConnector1">
              <a:avLst/>
            </a:prstGeom>
            <a:noFill/>
            <a:ln w="12700" cap="flat" cmpd="sng">
              <a:solidFill>
                <a:schemeClr val="accent2"/>
              </a:solidFill>
              <a:prstDash val="solid"/>
              <a:round/>
              <a:headEnd type="oval" w="med" len="med"/>
              <a:tailEnd type="oval" w="med" len="med"/>
            </a:ln>
          </p:spPr>
        </p:cxnSp>
        <p:cxnSp>
          <p:nvCxnSpPr>
            <p:cNvPr id="100" name="Google Shape;147;gc364882da6_0_186">
              <a:extLst>
                <a:ext uri="{FF2B5EF4-FFF2-40B4-BE49-F238E27FC236}">
                  <a16:creationId xmlns:a16="http://schemas.microsoft.com/office/drawing/2014/main" id="{3295574E-A243-4F9E-BAD1-54D90D1E75D9}"/>
                </a:ext>
              </a:extLst>
            </p:cNvPr>
            <p:cNvCxnSpPr/>
            <p:nvPr/>
          </p:nvCxnSpPr>
          <p:spPr>
            <a:xfrm>
              <a:off x="2620737" y="3204103"/>
              <a:ext cx="6600" cy="866400"/>
            </a:xfrm>
            <a:prstGeom prst="straightConnector1">
              <a:avLst/>
            </a:prstGeom>
            <a:noFill/>
            <a:ln w="12700" cap="flat" cmpd="sng">
              <a:solidFill>
                <a:schemeClr val="accent2"/>
              </a:solidFill>
              <a:prstDash val="solid"/>
              <a:round/>
              <a:headEnd type="none" w="med" len="med"/>
              <a:tailEnd type="none" w="med" len="med"/>
            </a:ln>
          </p:spPr>
        </p:cxnSp>
        <p:cxnSp>
          <p:nvCxnSpPr>
            <p:cNvPr id="101" name="Google Shape;148;gc364882da6_0_186">
              <a:extLst>
                <a:ext uri="{FF2B5EF4-FFF2-40B4-BE49-F238E27FC236}">
                  <a16:creationId xmlns:a16="http://schemas.microsoft.com/office/drawing/2014/main" id="{269C608B-4E7C-475C-A0BD-ADF7D29A897A}"/>
                </a:ext>
              </a:extLst>
            </p:cNvPr>
            <p:cNvCxnSpPr/>
            <p:nvPr/>
          </p:nvCxnSpPr>
          <p:spPr>
            <a:xfrm>
              <a:off x="4518637" y="2334275"/>
              <a:ext cx="6000" cy="858900"/>
            </a:xfrm>
            <a:prstGeom prst="straightConnector1">
              <a:avLst/>
            </a:prstGeom>
            <a:noFill/>
            <a:ln w="12700" cap="flat" cmpd="sng">
              <a:solidFill>
                <a:schemeClr val="accent2"/>
              </a:solidFill>
              <a:prstDash val="solid"/>
              <a:round/>
              <a:headEnd type="none" w="med" len="med"/>
              <a:tailEnd type="none" w="med" len="med"/>
            </a:ln>
          </p:spPr>
        </p:cxnSp>
        <p:cxnSp>
          <p:nvCxnSpPr>
            <p:cNvPr id="102" name="Google Shape;149;gc364882da6_0_186">
              <a:extLst>
                <a:ext uri="{FF2B5EF4-FFF2-40B4-BE49-F238E27FC236}">
                  <a16:creationId xmlns:a16="http://schemas.microsoft.com/office/drawing/2014/main" id="{A8D105B6-5110-4663-BA05-C72BF8630E90}"/>
                </a:ext>
              </a:extLst>
            </p:cNvPr>
            <p:cNvCxnSpPr/>
            <p:nvPr/>
          </p:nvCxnSpPr>
          <p:spPr>
            <a:xfrm>
              <a:off x="6430805" y="1469659"/>
              <a:ext cx="6000" cy="858900"/>
            </a:xfrm>
            <a:prstGeom prst="straightConnector1">
              <a:avLst/>
            </a:prstGeom>
            <a:noFill/>
            <a:ln w="12700" cap="flat" cmpd="sng">
              <a:solidFill>
                <a:schemeClr val="accent2"/>
              </a:solidFill>
              <a:prstDash val="solid"/>
              <a:round/>
              <a:headEnd type="none" w="med" len="med"/>
              <a:tailEnd type="none" w="med" len="med"/>
            </a:ln>
          </p:spPr>
        </p:cxnSp>
      </p:grpSp>
      <p:sp>
        <p:nvSpPr>
          <p:cNvPr id="103" name="Google Shape;162;p7">
            <a:extLst>
              <a:ext uri="{FF2B5EF4-FFF2-40B4-BE49-F238E27FC236}">
                <a16:creationId xmlns:a16="http://schemas.microsoft.com/office/drawing/2014/main" id="{03204046-DD51-4870-A82E-FD423187BE94}"/>
              </a:ext>
            </a:extLst>
          </p:cNvPr>
          <p:cNvSpPr txBox="1"/>
          <p:nvPr/>
        </p:nvSpPr>
        <p:spPr>
          <a:xfrm>
            <a:off x="1974059" y="3402078"/>
            <a:ext cx="616742" cy="161583"/>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buClrTx/>
              <a:defRPr/>
            </a:pPr>
            <a:r>
              <a:rPr lang="en-US" sz="1050" b="1" kern="1200">
                <a:solidFill>
                  <a:srgbClr val="2B3A42"/>
                </a:solidFill>
                <a:latin typeface="Arial"/>
                <a:ea typeface="Arial"/>
                <a:cs typeface="Times New Roman" panose="02020603050405020304" pitchFamily="18" charset="0"/>
              </a:rPr>
              <a:t>NEED</a:t>
            </a:r>
            <a:endParaRPr sz="675" kern="1200">
              <a:solidFill>
                <a:srgbClr val="2B3A42"/>
              </a:solidFill>
              <a:latin typeface="Arial"/>
              <a:cs typeface="Times New Roman" panose="02020603050405020304" pitchFamily="18" charset="0"/>
            </a:endParaRPr>
          </a:p>
        </p:txBody>
      </p:sp>
      <p:sp>
        <p:nvSpPr>
          <p:cNvPr id="104" name="Google Shape;162;p7">
            <a:extLst>
              <a:ext uri="{FF2B5EF4-FFF2-40B4-BE49-F238E27FC236}">
                <a16:creationId xmlns:a16="http://schemas.microsoft.com/office/drawing/2014/main" id="{A93539A0-0D6B-4F60-9900-96A8543FC2C6}"/>
              </a:ext>
            </a:extLst>
          </p:cNvPr>
          <p:cNvSpPr txBox="1"/>
          <p:nvPr/>
        </p:nvSpPr>
        <p:spPr>
          <a:xfrm>
            <a:off x="3432047" y="2417922"/>
            <a:ext cx="675134" cy="161583"/>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buClrTx/>
              <a:defRPr/>
            </a:pPr>
            <a:r>
              <a:rPr lang="en-US" sz="1050" b="1" kern="1200">
                <a:solidFill>
                  <a:srgbClr val="2B3A42"/>
                </a:solidFill>
                <a:latin typeface="Arial"/>
                <a:ea typeface="Arial"/>
                <a:cs typeface="Times New Roman" panose="02020603050405020304" pitchFamily="18" charset="0"/>
              </a:rPr>
              <a:t>RECEIPT</a:t>
            </a:r>
            <a:endParaRPr sz="675" kern="1200">
              <a:solidFill>
                <a:srgbClr val="2B3A42"/>
              </a:solidFill>
              <a:latin typeface="Arial"/>
              <a:cs typeface="Times New Roman" panose="02020603050405020304" pitchFamily="18" charset="0"/>
            </a:endParaRPr>
          </a:p>
        </p:txBody>
      </p:sp>
      <p:sp>
        <p:nvSpPr>
          <p:cNvPr id="105" name="Google Shape;162;p7">
            <a:extLst>
              <a:ext uri="{FF2B5EF4-FFF2-40B4-BE49-F238E27FC236}">
                <a16:creationId xmlns:a16="http://schemas.microsoft.com/office/drawing/2014/main" id="{3066F0C8-A52F-4EB6-B566-A9E11B9079D9}"/>
              </a:ext>
            </a:extLst>
          </p:cNvPr>
          <p:cNvSpPr txBox="1"/>
          <p:nvPr/>
        </p:nvSpPr>
        <p:spPr>
          <a:xfrm>
            <a:off x="4797973" y="1378688"/>
            <a:ext cx="1062763" cy="323165"/>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buClrTx/>
              <a:defRPr/>
            </a:pPr>
            <a:r>
              <a:rPr lang="en-US" sz="1050" b="1" kern="1200">
                <a:solidFill>
                  <a:srgbClr val="2B3A42"/>
                </a:solidFill>
                <a:latin typeface="Arial"/>
                <a:ea typeface="Arial"/>
                <a:cs typeface="Times New Roman" panose="02020603050405020304" pitchFamily="18" charset="0"/>
              </a:rPr>
              <a:t>SHORT-TERM EFFECTS</a:t>
            </a:r>
            <a:endParaRPr sz="675" kern="1200">
              <a:solidFill>
                <a:srgbClr val="2B3A42"/>
              </a:solidFill>
              <a:latin typeface="Arial"/>
              <a:cs typeface="Times New Roman" panose="02020603050405020304" pitchFamily="18" charset="0"/>
            </a:endParaRPr>
          </a:p>
        </p:txBody>
      </p:sp>
      <p:sp>
        <p:nvSpPr>
          <p:cNvPr id="106" name="Google Shape;162;p7">
            <a:extLst>
              <a:ext uri="{FF2B5EF4-FFF2-40B4-BE49-F238E27FC236}">
                <a16:creationId xmlns:a16="http://schemas.microsoft.com/office/drawing/2014/main" id="{D3E22E1F-5074-4F1C-B6DC-EEA7BC34B888}"/>
              </a:ext>
            </a:extLst>
          </p:cNvPr>
          <p:cNvSpPr txBox="1"/>
          <p:nvPr/>
        </p:nvSpPr>
        <p:spPr>
          <a:xfrm>
            <a:off x="6193004" y="979750"/>
            <a:ext cx="1004262" cy="323165"/>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buClrTx/>
              <a:defRPr/>
            </a:pPr>
            <a:r>
              <a:rPr lang="en-US" sz="1050" b="1" kern="1200">
                <a:solidFill>
                  <a:srgbClr val="2B3A42"/>
                </a:solidFill>
                <a:latin typeface="Arial"/>
                <a:ea typeface="Arial"/>
                <a:cs typeface="Times New Roman" panose="02020603050405020304" pitchFamily="18" charset="0"/>
              </a:rPr>
              <a:t>LONG-TERM EFFECTS</a:t>
            </a:r>
            <a:endParaRPr sz="675" kern="1200">
              <a:solidFill>
                <a:srgbClr val="2B3A42"/>
              </a:solidFill>
              <a:latin typeface="Arial"/>
              <a:cs typeface="Times New Roman" panose="02020603050405020304" pitchFamily="18" charset="0"/>
            </a:endParaRPr>
          </a:p>
        </p:txBody>
      </p:sp>
      <p:grpSp>
        <p:nvGrpSpPr>
          <p:cNvPr id="107" name="Group 106">
            <a:extLst>
              <a:ext uri="{FF2B5EF4-FFF2-40B4-BE49-F238E27FC236}">
                <a16:creationId xmlns:a16="http://schemas.microsoft.com/office/drawing/2014/main" id="{7553E257-4854-457A-B152-74A9B7FA868C}"/>
              </a:ext>
            </a:extLst>
          </p:cNvPr>
          <p:cNvGrpSpPr/>
          <p:nvPr/>
        </p:nvGrpSpPr>
        <p:grpSpPr>
          <a:xfrm>
            <a:off x="304856" y="1974090"/>
            <a:ext cx="2400300" cy="1674889"/>
            <a:chOff x="406475" y="3390194"/>
            <a:chExt cx="3200400" cy="2233185"/>
          </a:xfrm>
        </p:grpSpPr>
        <p:sp>
          <p:nvSpPr>
            <p:cNvPr id="108" name="Google Shape;162;p7">
              <a:extLst>
                <a:ext uri="{FF2B5EF4-FFF2-40B4-BE49-F238E27FC236}">
                  <a16:creationId xmlns:a16="http://schemas.microsoft.com/office/drawing/2014/main" id="{8898C9A3-4B46-4C40-A1AE-503D045C6DDA}"/>
                </a:ext>
              </a:extLst>
            </p:cNvPr>
            <p:cNvSpPr txBox="1"/>
            <p:nvPr/>
          </p:nvSpPr>
          <p:spPr>
            <a:xfrm>
              <a:off x="406475" y="3390194"/>
              <a:ext cx="3200400" cy="1603857"/>
            </a:xfrm>
            <a:prstGeom prst="rect">
              <a:avLst/>
            </a:prstGeom>
            <a:solidFill>
              <a:srgbClr val="ECFAFF"/>
            </a:solidFill>
            <a:ln>
              <a:noFill/>
            </a:ln>
          </p:spPr>
          <p:txBody>
            <a:bodyPr spcFirstLastPara="1" wrap="square" lIns="68580" tIns="68580" rIns="68580" bIns="6858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spcBef>
                  <a:spcPts val="225"/>
                </a:spcBef>
                <a:spcAft>
                  <a:spcPts val="225"/>
                </a:spcAft>
                <a:buClrTx/>
                <a:defRPr/>
              </a:pPr>
              <a:r>
                <a:rPr lang="en-US" sz="1050" kern="1200">
                  <a:solidFill>
                    <a:srgbClr val="2B3A42"/>
                  </a:solidFill>
                  <a:latin typeface="Arial"/>
                  <a:ea typeface="Arial"/>
                  <a:cs typeface="Times New Roman" panose="02020603050405020304" pitchFamily="18" charset="0"/>
                </a:rPr>
                <a:t>Examples of differences to capture:</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Incidence/prevalence</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Timing of diagnosis</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Severity at diagnosis</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Age at diagnosis</a:t>
              </a:r>
              <a:endParaRPr sz="675" kern="1200">
                <a:solidFill>
                  <a:srgbClr val="2B3A42"/>
                </a:solidFill>
                <a:latin typeface="Arial"/>
                <a:cs typeface="Times New Roman" panose="02020603050405020304" pitchFamily="18" charset="0"/>
              </a:endParaRPr>
            </a:p>
          </p:txBody>
        </p:sp>
        <p:sp>
          <p:nvSpPr>
            <p:cNvPr id="109" name="Oval 108">
              <a:extLst>
                <a:ext uri="{FF2B5EF4-FFF2-40B4-BE49-F238E27FC236}">
                  <a16:creationId xmlns:a16="http://schemas.microsoft.com/office/drawing/2014/main" id="{124627DB-369F-4CF3-86CF-ADC938512587}"/>
                </a:ext>
              </a:extLst>
            </p:cNvPr>
            <p:cNvSpPr/>
            <p:nvPr/>
          </p:nvSpPr>
          <p:spPr>
            <a:xfrm>
              <a:off x="2432957" y="5133521"/>
              <a:ext cx="1173918" cy="48985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a:buClrTx/>
                <a:defRPr/>
              </a:pPr>
              <a:endParaRPr lang="en-US" sz="1200" kern="1200" err="1">
                <a:solidFill>
                  <a:prstClr val="white"/>
                </a:solidFill>
                <a:latin typeface="Arial"/>
              </a:endParaRPr>
            </a:p>
          </p:txBody>
        </p:sp>
      </p:grpSp>
      <p:grpSp>
        <p:nvGrpSpPr>
          <p:cNvPr id="110" name="Group 109">
            <a:extLst>
              <a:ext uri="{FF2B5EF4-FFF2-40B4-BE49-F238E27FC236}">
                <a16:creationId xmlns:a16="http://schemas.microsoft.com/office/drawing/2014/main" id="{DC18C973-8A99-4DE8-9DEA-69FD461C70AB}"/>
              </a:ext>
            </a:extLst>
          </p:cNvPr>
          <p:cNvGrpSpPr/>
          <p:nvPr/>
        </p:nvGrpSpPr>
        <p:grpSpPr>
          <a:xfrm>
            <a:off x="1670270" y="1221939"/>
            <a:ext cx="2549845" cy="1466628"/>
            <a:chOff x="2147106" y="2484505"/>
            <a:chExt cx="3399793" cy="1955504"/>
          </a:xfrm>
        </p:grpSpPr>
        <p:sp>
          <p:nvSpPr>
            <p:cNvPr id="111" name="Google Shape;162;p7">
              <a:extLst>
                <a:ext uri="{FF2B5EF4-FFF2-40B4-BE49-F238E27FC236}">
                  <a16:creationId xmlns:a16="http://schemas.microsoft.com/office/drawing/2014/main" id="{8B32A318-2235-4317-B047-B854949DB131}"/>
                </a:ext>
              </a:extLst>
            </p:cNvPr>
            <p:cNvSpPr txBox="1"/>
            <p:nvPr/>
          </p:nvSpPr>
          <p:spPr>
            <a:xfrm>
              <a:off x="2147106" y="2484505"/>
              <a:ext cx="3399793" cy="1320020"/>
            </a:xfrm>
            <a:prstGeom prst="rect">
              <a:avLst/>
            </a:prstGeom>
            <a:solidFill>
              <a:srgbClr val="ECFAFF">
                <a:alpha val="41000"/>
              </a:srgbClr>
            </a:solidFill>
            <a:ln>
              <a:noFill/>
            </a:ln>
          </p:spPr>
          <p:txBody>
            <a:bodyPr spcFirstLastPara="1" wrap="square" lIns="68580" tIns="68580" rIns="68580" bIns="6858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spcBef>
                  <a:spcPts val="225"/>
                </a:spcBef>
                <a:spcAft>
                  <a:spcPts val="225"/>
                </a:spcAft>
                <a:buClrTx/>
                <a:defRPr/>
              </a:pPr>
              <a:r>
                <a:rPr lang="en-US" sz="1050" kern="1200">
                  <a:solidFill>
                    <a:srgbClr val="2B3A42"/>
                  </a:solidFill>
                  <a:latin typeface="Arial"/>
                  <a:ea typeface="Arial"/>
                  <a:cs typeface="Times New Roman" panose="02020603050405020304" pitchFamily="18" charset="0"/>
                </a:rPr>
                <a:t>Examples of differences to capture:</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Timing of treatment initiation</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Type of treatments used</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Ability to access testing or treatment</a:t>
              </a:r>
              <a:endParaRPr lang="en-US" sz="675" kern="1200">
                <a:solidFill>
                  <a:srgbClr val="2B3A42"/>
                </a:solidFill>
                <a:latin typeface="Arial"/>
                <a:cs typeface="Times New Roman" panose="02020603050405020304" pitchFamily="18" charset="0"/>
              </a:endParaRPr>
            </a:p>
          </p:txBody>
        </p:sp>
        <p:sp>
          <p:nvSpPr>
            <p:cNvPr id="112" name="Oval 111">
              <a:extLst>
                <a:ext uri="{FF2B5EF4-FFF2-40B4-BE49-F238E27FC236}">
                  <a16:creationId xmlns:a16="http://schemas.microsoft.com/office/drawing/2014/main" id="{6149BE75-6494-4D2B-8522-B312A4C50FD0}"/>
                </a:ext>
              </a:extLst>
            </p:cNvPr>
            <p:cNvSpPr/>
            <p:nvPr/>
          </p:nvSpPr>
          <p:spPr>
            <a:xfrm>
              <a:off x="4372981" y="3950151"/>
              <a:ext cx="1173918" cy="48985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a:buClrTx/>
                <a:defRPr/>
              </a:pPr>
              <a:endParaRPr lang="en-US" sz="1200" kern="1200" err="1">
                <a:solidFill>
                  <a:prstClr val="white"/>
                </a:solidFill>
                <a:latin typeface="Arial"/>
              </a:endParaRPr>
            </a:p>
          </p:txBody>
        </p:sp>
      </p:grpSp>
      <p:grpSp>
        <p:nvGrpSpPr>
          <p:cNvPr id="113" name="Group 112">
            <a:extLst>
              <a:ext uri="{FF2B5EF4-FFF2-40B4-BE49-F238E27FC236}">
                <a16:creationId xmlns:a16="http://schemas.microsoft.com/office/drawing/2014/main" id="{EBBBC123-6E64-4383-BD17-DA5541C3DBEB}"/>
              </a:ext>
            </a:extLst>
          </p:cNvPr>
          <p:cNvGrpSpPr/>
          <p:nvPr/>
        </p:nvGrpSpPr>
        <p:grpSpPr>
          <a:xfrm>
            <a:off x="4775360" y="1311544"/>
            <a:ext cx="2749616" cy="1543670"/>
            <a:chOff x="6367146" y="2020355"/>
            <a:chExt cx="3666155" cy="2058226"/>
          </a:xfrm>
        </p:grpSpPr>
        <p:sp>
          <p:nvSpPr>
            <p:cNvPr id="114" name="Oval 113">
              <a:extLst>
                <a:ext uri="{FF2B5EF4-FFF2-40B4-BE49-F238E27FC236}">
                  <a16:creationId xmlns:a16="http://schemas.microsoft.com/office/drawing/2014/main" id="{0F2D4484-B3C5-4C65-9ECD-D20AEF19F174}"/>
                </a:ext>
              </a:extLst>
            </p:cNvPr>
            <p:cNvSpPr/>
            <p:nvPr/>
          </p:nvSpPr>
          <p:spPr>
            <a:xfrm>
              <a:off x="6367146" y="2020355"/>
              <a:ext cx="1469028" cy="59816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a:buClrTx/>
                <a:defRPr/>
              </a:pPr>
              <a:endParaRPr lang="en-US" sz="1200" kern="1200" err="1">
                <a:solidFill>
                  <a:prstClr val="white"/>
                </a:solidFill>
                <a:latin typeface="Arial"/>
              </a:endParaRPr>
            </a:p>
          </p:txBody>
        </p:sp>
        <p:sp>
          <p:nvSpPr>
            <p:cNvPr id="115" name="Google Shape;162;p7">
              <a:extLst>
                <a:ext uri="{FF2B5EF4-FFF2-40B4-BE49-F238E27FC236}">
                  <a16:creationId xmlns:a16="http://schemas.microsoft.com/office/drawing/2014/main" id="{87D07209-90D2-4FEC-9930-1690E46AAFE9}"/>
                </a:ext>
              </a:extLst>
            </p:cNvPr>
            <p:cNvSpPr txBox="1"/>
            <p:nvPr/>
          </p:nvSpPr>
          <p:spPr>
            <a:xfrm>
              <a:off x="6367146" y="2826956"/>
              <a:ext cx="3666155" cy="1251625"/>
            </a:xfrm>
            <a:prstGeom prst="rect">
              <a:avLst/>
            </a:prstGeom>
            <a:solidFill>
              <a:srgbClr val="ECFAFF">
                <a:alpha val="41000"/>
              </a:srgbClr>
            </a:solidFill>
            <a:ln>
              <a:noFill/>
            </a:ln>
          </p:spPr>
          <p:txBody>
            <a:bodyPr spcFirstLastPara="1" wrap="square" lIns="68580" tIns="68580" rIns="68580" bIns="6858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spcBef>
                  <a:spcPts val="225"/>
                </a:spcBef>
                <a:spcAft>
                  <a:spcPts val="225"/>
                </a:spcAft>
                <a:buClrTx/>
                <a:defRPr/>
              </a:pPr>
              <a:r>
                <a:rPr lang="en-US" sz="1050" kern="1200">
                  <a:solidFill>
                    <a:srgbClr val="2B3A42"/>
                  </a:solidFill>
                  <a:latin typeface="Arial"/>
                  <a:ea typeface="Arial"/>
                  <a:cs typeface="Times New Roman" panose="02020603050405020304" pitchFamily="18" charset="0"/>
                </a:rPr>
                <a:t>Examples of differences to capture:</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Current outcomes under standard of care (i.e., higher inpatient mortality risk)</a:t>
              </a:r>
            </a:p>
            <a:p>
              <a:pPr marL="214313" indent="-214313" defTabSz="685800">
                <a:spcBef>
                  <a:spcPts val="225"/>
                </a:spcBef>
                <a:spcAft>
                  <a:spcPts val="225"/>
                </a:spcAft>
                <a:buClrTx/>
                <a:buFont typeface="Arial" panose="020B0604020202020204" pitchFamily="34" charset="0"/>
                <a:buChar char="•"/>
                <a:defRPr/>
              </a:pPr>
              <a:r>
                <a:rPr lang="en-US" sz="1050" kern="1200">
                  <a:solidFill>
                    <a:srgbClr val="2B3A42"/>
                  </a:solidFill>
                  <a:latin typeface="Arial"/>
                  <a:cs typeface="Times New Roman" panose="02020603050405020304" pitchFamily="18" charset="0"/>
                </a:rPr>
                <a:t>Impact of new treatments</a:t>
              </a:r>
              <a:endParaRPr lang="en-US" sz="675" kern="1200">
                <a:solidFill>
                  <a:srgbClr val="2B3A42"/>
                </a:solidFill>
                <a:latin typeface="Arial"/>
                <a:cs typeface="Times New Roman" panose="02020603050405020304" pitchFamily="18" charset="0"/>
              </a:endParaRPr>
            </a:p>
          </p:txBody>
        </p:sp>
      </p:grpSp>
    </p:spTree>
    <p:extLst>
      <p:ext uri="{BB962C8B-B14F-4D97-AF65-F5344CB8AC3E}">
        <p14:creationId xmlns:p14="http://schemas.microsoft.com/office/powerpoint/2010/main" val="16139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7"/>
                                        </p:tgtEl>
                                      </p:cBhvr>
                                    </p:animEffect>
                                    <p:set>
                                      <p:cBhvr>
                                        <p:cTn id="11" dur="1" fill="hold">
                                          <p:stCondLst>
                                            <p:cond delay="499"/>
                                          </p:stCondLst>
                                        </p:cTn>
                                        <p:tgtEl>
                                          <p:spTgt spid="10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10"/>
                                        </p:tgtEl>
                                      </p:cBhvr>
                                    </p:animEffect>
                                    <p:set>
                                      <p:cBhvr>
                                        <p:cTn id="20" dur="1" fill="hold">
                                          <p:stCondLst>
                                            <p:cond delay="499"/>
                                          </p:stCondLst>
                                        </p:cTn>
                                        <p:tgtEl>
                                          <p:spTgt spid="1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113"/>
                                        </p:tgtEl>
                                      </p:cBhvr>
                                    </p:animEffect>
                                    <p:set>
                                      <p:cBhvr>
                                        <p:cTn id="29" dur="1" fill="hold">
                                          <p:stCondLst>
                                            <p:cond delay="499"/>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16" name="Rectangle 15">
            <a:extLst>
              <a:ext uri="{FF2B5EF4-FFF2-40B4-BE49-F238E27FC236}">
                <a16:creationId xmlns:a16="http://schemas.microsoft.com/office/drawing/2014/main" id="{F0E12AF7-9067-49B2-B231-F90E44BD677E}"/>
              </a:ext>
            </a:extLst>
          </p:cNvPr>
          <p:cNvSpPr>
            <a:spLocks/>
          </p:cNvSpPr>
          <p:nvPr/>
        </p:nvSpPr>
        <p:spPr>
          <a:xfrm>
            <a:off x="0" y="885825"/>
            <a:ext cx="9144000" cy="355044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C1855B33-1287-4196-92B3-B21F811068E5}"/>
              </a:ext>
            </a:extLst>
          </p:cNvPr>
          <p:cNvSpPr/>
          <p:nvPr/>
        </p:nvSpPr>
        <p:spPr>
          <a:xfrm>
            <a:off x="0" y="1266449"/>
            <a:ext cx="2057400" cy="2789196"/>
          </a:xfrm>
          <a:custGeom>
            <a:avLst/>
            <a:gdLst>
              <a:gd name="connsiteX0" fmla="*/ 0 w 2743200"/>
              <a:gd name="connsiteY0" fmla="*/ 0 h 3718928"/>
              <a:gd name="connsiteX1" fmla="*/ 938421 w 2743200"/>
              <a:gd name="connsiteY1" fmla="*/ 0 h 3718928"/>
              <a:gd name="connsiteX2" fmla="*/ 2743200 w 2743200"/>
              <a:gd name="connsiteY2" fmla="*/ 1859464 h 3718928"/>
              <a:gd name="connsiteX3" fmla="*/ 938421 w 2743200"/>
              <a:gd name="connsiteY3" fmla="*/ 3718928 h 3718928"/>
              <a:gd name="connsiteX4" fmla="*/ 0 w 2743200"/>
              <a:gd name="connsiteY4" fmla="*/ 3718928 h 371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3718928">
                <a:moveTo>
                  <a:pt x="0" y="0"/>
                </a:moveTo>
                <a:lnTo>
                  <a:pt x="938421" y="0"/>
                </a:lnTo>
                <a:cubicBezTo>
                  <a:pt x="1935173" y="0"/>
                  <a:pt x="2743200" y="832510"/>
                  <a:pt x="2743200" y="1859464"/>
                </a:cubicBezTo>
                <a:cubicBezTo>
                  <a:pt x="2743200" y="2886418"/>
                  <a:pt x="1935173" y="3718928"/>
                  <a:pt x="938421" y="3718928"/>
                </a:cubicBezTo>
                <a:lnTo>
                  <a:pt x="0" y="37189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IN" sz="1200" err="1">
              <a:latin typeface="Arial" panose="020B0604020202020204" pitchFamily="34" charset="0"/>
              <a:cs typeface="Arial" panose="020B0604020202020204" pitchFamily="34" charset="0"/>
            </a:endParaRPr>
          </a:p>
        </p:txBody>
      </p:sp>
      <p:sp>
        <p:nvSpPr>
          <p:cNvPr id="693" name="Google Shape;693;g126cd72a8c5_0_93"/>
          <p:cNvSpPr txBox="1"/>
          <p:nvPr/>
        </p:nvSpPr>
        <p:spPr>
          <a:xfrm>
            <a:off x="129211" y="4952011"/>
            <a:ext cx="8168018" cy="106183"/>
          </a:xfrm>
          <a:prstGeom prst="rect">
            <a:avLst/>
          </a:prstGeom>
          <a:noFill/>
          <a:ln>
            <a:noFill/>
          </a:ln>
        </p:spPr>
        <p:txBody>
          <a:bodyPr spcFirstLastPara="1" wrap="square" lIns="0" tIns="0" rIns="0" bIns="0" anchor="t" anchorCtr="0">
            <a:spAutoFit/>
          </a:bodyPr>
          <a:lstStyle/>
          <a:p>
            <a:pPr>
              <a:lnSpc>
                <a:spcPct val="115000"/>
              </a:lnSpc>
              <a:buClr>
                <a:srgbClr val="000000"/>
              </a:buClr>
              <a:buSzPts val="1100"/>
            </a:pPr>
            <a:r>
              <a:rPr lang="en-US" sz="600" b="1" dirty="0">
                <a:latin typeface="Arial" panose="020B0604020202020204" pitchFamily="34" charset="0"/>
                <a:cs typeface="Arial" panose="020B0604020202020204" pitchFamily="34" charset="0"/>
              </a:rPr>
              <a:t>1. </a:t>
            </a:r>
            <a:r>
              <a:rPr lang="en-US" sz="600" dirty="0">
                <a:solidFill>
                  <a:srgbClr val="222222"/>
                </a:solidFill>
                <a:latin typeface="Arial" panose="020B0604020202020204" pitchFamily="34" charset="0"/>
                <a:cs typeface="Arial" panose="020B0604020202020204" pitchFamily="34" charset="0"/>
              </a:rPr>
              <a:t>Kowal S, Ng CD, Schuldt R, </a:t>
            </a:r>
            <a:r>
              <a:rPr lang="en-US" sz="600" dirty="0" err="1">
                <a:solidFill>
                  <a:srgbClr val="222222"/>
                </a:solidFill>
                <a:latin typeface="Arial" panose="020B0604020202020204" pitchFamily="34" charset="0"/>
                <a:cs typeface="Arial" panose="020B0604020202020204" pitchFamily="34" charset="0"/>
              </a:rPr>
              <a:t>Sheinson</a:t>
            </a:r>
            <a:r>
              <a:rPr lang="en-US" sz="600" dirty="0">
                <a:solidFill>
                  <a:srgbClr val="222222"/>
                </a:solidFill>
                <a:latin typeface="Arial" panose="020B0604020202020204" pitchFamily="34" charset="0"/>
                <a:cs typeface="Arial" panose="020B0604020202020204" pitchFamily="34" charset="0"/>
              </a:rPr>
              <a:t> D, Cookson R. The Impact of Funding Inpatient Treatments for COVID-19 on Health Equity in the United States: A Distributional Cost-Effectiveness Analysis. Value in Health. 2022 Oct 1.</a:t>
            </a:r>
            <a:endParaRPr sz="600" dirty="0">
              <a:solidFill>
                <a:srgbClr val="222222"/>
              </a:solidFill>
              <a:highlight>
                <a:srgbClr val="FFFFFF"/>
              </a:highlight>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C50F5AC-AAF3-4890-9EBB-F68536BA1421}"/>
              </a:ext>
            </a:extLst>
          </p:cNvPr>
          <p:cNvGrpSpPr/>
          <p:nvPr/>
        </p:nvGrpSpPr>
        <p:grpSpPr>
          <a:xfrm>
            <a:off x="6657976" y="1270497"/>
            <a:ext cx="2201324" cy="2418306"/>
            <a:chOff x="8572500" y="1687379"/>
            <a:chExt cx="3542414" cy="4018600"/>
          </a:xfrm>
        </p:grpSpPr>
        <p:sp>
          <p:nvSpPr>
            <p:cNvPr id="698" name="Google Shape;698;g126cd72a8c5_0_93"/>
            <p:cNvSpPr/>
            <p:nvPr/>
          </p:nvSpPr>
          <p:spPr>
            <a:xfrm>
              <a:off x="10007554" y="1687379"/>
              <a:ext cx="559751" cy="1167319"/>
            </a:xfrm>
            <a:custGeom>
              <a:avLst/>
              <a:gdLst/>
              <a:ahLst/>
              <a:cxnLst/>
              <a:rect l="l" t="t" r="r" b="b"/>
              <a:pathLst>
                <a:path w="558988" h="1420433" extrusionOk="0">
                  <a:moveTo>
                    <a:pt x="120667" y="355644"/>
                  </a:moveTo>
                  <a:lnTo>
                    <a:pt x="438321" y="355644"/>
                  </a:lnTo>
                  <a:cubicBezTo>
                    <a:pt x="504963" y="355644"/>
                    <a:pt x="558988" y="413891"/>
                    <a:pt x="558988" y="485743"/>
                  </a:cubicBezTo>
                  <a:lnTo>
                    <a:pt x="558205" y="494114"/>
                  </a:lnTo>
                  <a:cubicBezTo>
                    <a:pt x="558973" y="494717"/>
                    <a:pt x="558988" y="495359"/>
                    <a:pt x="558988" y="496004"/>
                  </a:cubicBezTo>
                  <a:lnTo>
                    <a:pt x="558988" y="518052"/>
                  </a:lnTo>
                  <a:lnTo>
                    <a:pt x="558988" y="530528"/>
                  </a:lnTo>
                  <a:cubicBezTo>
                    <a:pt x="558988" y="636598"/>
                    <a:pt x="558987" y="742666"/>
                    <a:pt x="558987" y="848735"/>
                  </a:cubicBezTo>
                  <a:cubicBezTo>
                    <a:pt x="558987" y="875791"/>
                    <a:pt x="537054" y="897724"/>
                    <a:pt x="509998" y="897724"/>
                  </a:cubicBezTo>
                  <a:lnTo>
                    <a:pt x="509999" y="897723"/>
                  </a:lnTo>
                  <a:cubicBezTo>
                    <a:pt x="482943" y="897723"/>
                    <a:pt x="461010" y="875790"/>
                    <a:pt x="461010" y="848734"/>
                  </a:cubicBezTo>
                  <a:lnTo>
                    <a:pt x="461010" y="570810"/>
                  </a:lnTo>
                  <a:lnTo>
                    <a:pt x="460593" y="570810"/>
                  </a:lnTo>
                  <a:lnTo>
                    <a:pt x="460593" y="568129"/>
                  </a:lnTo>
                  <a:cubicBezTo>
                    <a:pt x="460593" y="560671"/>
                    <a:pt x="454548" y="554626"/>
                    <a:pt x="447090" y="554626"/>
                  </a:cubicBezTo>
                  <a:lnTo>
                    <a:pt x="445813" y="554626"/>
                  </a:lnTo>
                  <a:cubicBezTo>
                    <a:pt x="438355" y="554626"/>
                    <a:pt x="432310" y="560671"/>
                    <a:pt x="432310" y="568129"/>
                  </a:cubicBezTo>
                  <a:lnTo>
                    <a:pt x="432310" y="1090710"/>
                  </a:lnTo>
                  <a:cubicBezTo>
                    <a:pt x="432667" y="1222133"/>
                    <a:pt x="435085" y="1294830"/>
                    <a:pt x="434454" y="1356669"/>
                  </a:cubicBezTo>
                  <a:cubicBezTo>
                    <a:pt x="434454" y="1391885"/>
                    <a:pt x="405906" y="1420433"/>
                    <a:pt x="370690" y="1420433"/>
                  </a:cubicBezTo>
                  <a:lnTo>
                    <a:pt x="364659" y="1420433"/>
                  </a:lnTo>
                  <a:cubicBezTo>
                    <a:pt x="329443" y="1420433"/>
                    <a:pt x="300895" y="1391885"/>
                    <a:pt x="300895" y="1356669"/>
                  </a:cubicBezTo>
                  <a:lnTo>
                    <a:pt x="300895" y="857694"/>
                  </a:lnTo>
                  <a:lnTo>
                    <a:pt x="300681" y="857694"/>
                  </a:lnTo>
                  <a:lnTo>
                    <a:pt x="300681" y="856963"/>
                  </a:lnTo>
                  <a:cubicBezTo>
                    <a:pt x="300681" y="845767"/>
                    <a:pt x="291605" y="836691"/>
                    <a:pt x="280409" y="836691"/>
                  </a:cubicBezTo>
                  <a:lnTo>
                    <a:pt x="278491" y="836691"/>
                  </a:lnTo>
                  <a:cubicBezTo>
                    <a:pt x="267295" y="836691"/>
                    <a:pt x="258219" y="845767"/>
                    <a:pt x="258219" y="856963"/>
                  </a:cubicBezTo>
                  <a:lnTo>
                    <a:pt x="258219" y="857694"/>
                  </a:lnTo>
                  <a:lnTo>
                    <a:pt x="258093" y="857694"/>
                  </a:lnTo>
                  <a:lnTo>
                    <a:pt x="258093" y="1356669"/>
                  </a:lnTo>
                  <a:cubicBezTo>
                    <a:pt x="258093" y="1391885"/>
                    <a:pt x="229545" y="1420433"/>
                    <a:pt x="194329" y="1420433"/>
                  </a:cubicBezTo>
                  <a:lnTo>
                    <a:pt x="188298" y="1420433"/>
                  </a:lnTo>
                  <a:cubicBezTo>
                    <a:pt x="153082" y="1420433"/>
                    <a:pt x="124534" y="1391885"/>
                    <a:pt x="124534" y="1356669"/>
                  </a:cubicBezTo>
                  <a:lnTo>
                    <a:pt x="124534" y="570810"/>
                  </a:lnTo>
                  <a:lnTo>
                    <a:pt x="124450" y="570810"/>
                  </a:lnTo>
                  <a:lnTo>
                    <a:pt x="124450" y="568129"/>
                  </a:lnTo>
                  <a:cubicBezTo>
                    <a:pt x="124450" y="560671"/>
                    <a:pt x="118405" y="554626"/>
                    <a:pt x="110947" y="554626"/>
                  </a:cubicBezTo>
                  <a:lnTo>
                    <a:pt x="109670" y="554626"/>
                  </a:lnTo>
                  <a:cubicBezTo>
                    <a:pt x="102212" y="554626"/>
                    <a:pt x="96167" y="560671"/>
                    <a:pt x="96167" y="568129"/>
                  </a:cubicBezTo>
                  <a:lnTo>
                    <a:pt x="96167" y="857701"/>
                  </a:lnTo>
                  <a:cubicBezTo>
                    <a:pt x="92841" y="880566"/>
                    <a:pt x="72918" y="897724"/>
                    <a:pt x="48988" y="897724"/>
                  </a:cubicBezTo>
                  <a:lnTo>
                    <a:pt x="48989" y="897723"/>
                  </a:lnTo>
                  <a:cubicBezTo>
                    <a:pt x="21933" y="897723"/>
                    <a:pt x="0" y="875790"/>
                    <a:pt x="0" y="848734"/>
                  </a:cubicBezTo>
                  <a:lnTo>
                    <a:pt x="0" y="530528"/>
                  </a:lnTo>
                  <a:lnTo>
                    <a:pt x="0" y="518052"/>
                  </a:lnTo>
                  <a:lnTo>
                    <a:pt x="0" y="496004"/>
                  </a:lnTo>
                  <a:lnTo>
                    <a:pt x="783" y="494114"/>
                  </a:lnTo>
                  <a:lnTo>
                    <a:pt x="0" y="485743"/>
                  </a:lnTo>
                  <a:cubicBezTo>
                    <a:pt x="1" y="413891"/>
                    <a:pt x="54025" y="355644"/>
                    <a:pt x="120667" y="355644"/>
                  </a:cubicBezTo>
                  <a:close/>
                  <a:moveTo>
                    <a:pt x="279494" y="0"/>
                  </a:moveTo>
                  <a:cubicBezTo>
                    <a:pt x="366258" y="0"/>
                    <a:pt x="436595" y="70337"/>
                    <a:pt x="436595" y="157101"/>
                  </a:cubicBezTo>
                  <a:cubicBezTo>
                    <a:pt x="436595" y="243865"/>
                    <a:pt x="366258" y="314202"/>
                    <a:pt x="279494" y="314202"/>
                  </a:cubicBezTo>
                  <a:cubicBezTo>
                    <a:pt x="192730" y="314202"/>
                    <a:pt x="122393" y="243865"/>
                    <a:pt x="122393" y="157101"/>
                  </a:cubicBezTo>
                  <a:cubicBezTo>
                    <a:pt x="122393" y="70337"/>
                    <a:pt x="192730" y="0"/>
                    <a:pt x="279494" y="0"/>
                  </a:cubicBezTo>
                  <a:close/>
                </a:path>
              </a:pathLst>
            </a:custGeom>
            <a:solidFill>
              <a:srgbClr val="C00000"/>
            </a:solidFill>
            <a:ln>
              <a:noFill/>
            </a:ln>
          </p:spPr>
          <p:txBody>
            <a:bodyPr spcFirstLastPara="1" wrap="square" lIns="69950" tIns="34975" rIns="69950" bIns="34975" anchor="ctr" anchorCtr="0">
              <a:noAutofit/>
            </a:bodyPr>
            <a:lstStyle/>
            <a:p>
              <a:pPr algn="ctr"/>
              <a:endParaRPr>
                <a:latin typeface="Arial" panose="020B0604020202020204" pitchFamily="34" charset="0"/>
                <a:cs typeface="Arial" panose="020B0604020202020204" pitchFamily="34" charset="0"/>
              </a:endParaRPr>
            </a:p>
          </p:txBody>
        </p:sp>
        <p:graphicFrame>
          <p:nvGraphicFramePr>
            <p:cNvPr id="703" name="Google Shape;703;g126cd72a8c5_0_93"/>
            <p:cNvGraphicFramePr/>
            <p:nvPr>
              <p:extLst>
                <p:ext uri="{D42A27DB-BD31-4B8C-83A1-F6EECF244321}">
                  <p14:modId xmlns:p14="http://schemas.microsoft.com/office/powerpoint/2010/main" val="2466093962"/>
                </p:ext>
              </p:extLst>
            </p:nvPr>
          </p:nvGraphicFramePr>
          <p:xfrm>
            <a:off x="8572500" y="2857016"/>
            <a:ext cx="3542414" cy="2848963"/>
          </p:xfrm>
          <a:graphic>
            <a:graphicData uri="http://schemas.openxmlformats.org/drawingml/2006/table">
              <a:tbl>
                <a:tblPr>
                  <a:noFill/>
                </a:tblPr>
                <a:tblGrid>
                  <a:gridCol w="2201324">
                    <a:extLst>
                      <a:ext uri="{9D8B030D-6E8A-4147-A177-3AD203B41FA5}">
                        <a16:colId xmlns:a16="http://schemas.microsoft.com/office/drawing/2014/main" val="20000"/>
                      </a:ext>
                    </a:extLst>
                  </a:gridCol>
                </a:tblGrid>
                <a:tr h="504307">
                  <a:tc>
                    <a:txBody>
                      <a:bodyPr/>
                      <a:lstStyle/>
                      <a:p>
                        <a:pPr marL="0" lvl="0" indent="0" algn="ctr" rtl="0">
                          <a:spcBef>
                            <a:spcPts val="0"/>
                          </a:spcBef>
                          <a:spcAft>
                            <a:spcPts val="0"/>
                          </a:spcAft>
                          <a:buNone/>
                        </a:pPr>
                        <a:r>
                          <a:rPr lang="en-US" sz="1100" b="1" u="sng"/>
                          <a:t>COVID-19 Patient in 20% </a:t>
                        </a:r>
                        <a:r>
                          <a:rPr lang="en-US" sz="1100" b="1" u="sng">
                            <a:solidFill>
                              <a:srgbClr val="C00000"/>
                            </a:solidFill>
                          </a:rPr>
                          <a:t>Most </a:t>
                        </a:r>
                        <a:r>
                          <a:rPr lang="en-US" sz="1100" b="1" u="sng"/>
                          <a:t>Socially Vulnerable Portion of the Population</a:t>
                        </a:r>
                        <a:r>
                          <a:rPr lang="en-US" sz="1100" baseline="30000">
                            <a:solidFill>
                              <a:schemeClr val="dk1"/>
                            </a:solidFill>
                          </a:rPr>
                          <a:t>1</a:t>
                        </a:r>
                        <a:endParaRPr sz="1100" b="1" u="sng"/>
                      </a:p>
                    </a:txBody>
                    <a:tcPr marL="91433" marR="91433" marT="91433" marB="91433"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83740">
                  <a:tc>
                    <a:txBody>
                      <a:bodyPr/>
                      <a:lstStyle/>
                      <a:p>
                        <a:pPr marL="0" lvl="0" indent="0" algn="ctr" rtl="0">
                          <a:spcBef>
                            <a:spcPts val="0"/>
                          </a:spcBef>
                          <a:spcAft>
                            <a:spcPts val="0"/>
                          </a:spcAft>
                          <a:buNone/>
                        </a:pPr>
                        <a:r>
                          <a:rPr lang="en-US" sz="1050" b="1">
                            <a:solidFill>
                              <a:srgbClr val="C00000"/>
                            </a:solidFill>
                          </a:rPr>
                          <a:t>60% higher</a:t>
                        </a:r>
                        <a:r>
                          <a:rPr lang="en-US" sz="1050"/>
                          <a:t> risk of infection</a:t>
                        </a:r>
                        <a:endParaRPr sz="1050"/>
                      </a:p>
                    </a:txBody>
                    <a:tcPr marL="91433" marR="91433" marT="91433" marB="91433"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83740">
                  <a:tc>
                    <a:txBody>
                      <a:bodyPr/>
                      <a:lstStyle/>
                      <a:p>
                        <a:pPr marL="0" lvl="0" indent="0" algn="ctr" rtl="0">
                          <a:spcBef>
                            <a:spcPts val="0"/>
                          </a:spcBef>
                          <a:spcAft>
                            <a:spcPts val="0"/>
                          </a:spcAft>
                          <a:buNone/>
                        </a:pPr>
                        <a:r>
                          <a:rPr lang="en-US" sz="1050" b="1">
                            <a:solidFill>
                              <a:srgbClr val="C00000"/>
                            </a:solidFill>
                          </a:rPr>
                          <a:t>75% higher</a:t>
                        </a:r>
                        <a:r>
                          <a:rPr lang="en-US" sz="1050" b="1"/>
                          <a:t> </a:t>
                        </a:r>
                        <a:r>
                          <a:rPr lang="en-US" sz="1050"/>
                          <a:t>risk of hospitalization</a:t>
                        </a:r>
                        <a:endParaRPr sz="1050"/>
                      </a:p>
                    </a:txBody>
                    <a:tcPr marL="91433" marR="91433" marT="91433" marB="91433"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284232">
                  <a:tc>
                    <a:txBody>
                      <a:bodyPr/>
                      <a:lstStyle/>
                      <a:p>
                        <a:pPr marL="0" lvl="0" indent="0" algn="ctr" rtl="0">
                          <a:spcBef>
                            <a:spcPts val="0"/>
                          </a:spcBef>
                          <a:spcAft>
                            <a:spcPts val="0"/>
                          </a:spcAft>
                          <a:buNone/>
                        </a:pPr>
                        <a:r>
                          <a:rPr lang="en-US" sz="1050" b="1">
                            <a:solidFill>
                              <a:srgbClr val="C00000"/>
                            </a:solidFill>
                          </a:rPr>
                          <a:t>45% higher</a:t>
                        </a:r>
                        <a:r>
                          <a:rPr lang="en-US" sz="1050"/>
                          <a:t> of inpatient mortality</a:t>
                        </a:r>
                        <a:endParaRPr sz="1050"/>
                      </a:p>
                    </a:txBody>
                    <a:tcPr marL="91433" marR="91433" marT="91433" marB="91433"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sp>
        <p:nvSpPr>
          <p:cNvPr id="15" name="Title 14">
            <a:extLst>
              <a:ext uri="{FF2B5EF4-FFF2-40B4-BE49-F238E27FC236}">
                <a16:creationId xmlns:a16="http://schemas.microsoft.com/office/drawing/2014/main" id="{FB05FBED-6B00-4FE6-A372-9D4E45290606}"/>
              </a:ext>
            </a:extLst>
          </p:cNvPr>
          <p:cNvSpPr>
            <a:spLocks noGrp="1"/>
          </p:cNvSpPr>
          <p:nvPr>
            <p:ph type="title"/>
          </p:nvPr>
        </p:nvSpPr>
        <p:spPr>
          <a:xfrm>
            <a:off x="284700" y="13773"/>
            <a:ext cx="8503920" cy="576197"/>
          </a:xfrm>
        </p:spPr>
        <p:txBody>
          <a:bodyPr/>
          <a:lstStyle/>
          <a:p>
            <a:r>
              <a:rPr lang="en-US">
                <a:solidFill>
                  <a:schemeClr val="accent3"/>
                </a:solidFill>
                <a:latin typeface="Arial" panose="020B0604020202020204" pitchFamily="34" charset="0"/>
                <a:cs typeface="Arial" panose="020B0604020202020204" pitchFamily="34" charset="0"/>
              </a:rPr>
              <a:t>How is this useful outside of the DCEA results?</a:t>
            </a:r>
            <a:endParaRPr lang="en-IN">
              <a:solidFill>
                <a:schemeClr val="accent3"/>
              </a:solidFill>
              <a:latin typeface="Arial" panose="020B0604020202020204" pitchFamily="34" charset="0"/>
              <a:cs typeface="Arial" panose="020B0604020202020204" pitchFamily="34" charset="0"/>
            </a:endParaRPr>
          </a:p>
        </p:txBody>
      </p:sp>
      <p:sp>
        <p:nvSpPr>
          <p:cNvPr id="18" name="Arrow: Chevron 17">
            <a:extLst>
              <a:ext uri="{FF2B5EF4-FFF2-40B4-BE49-F238E27FC236}">
                <a16:creationId xmlns:a16="http://schemas.microsoft.com/office/drawing/2014/main" id="{B5602DCB-E187-4CF6-97C7-0F789AEC1484}"/>
              </a:ext>
            </a:extLst>
          </p:cNvPr>
          <p:cNvSpPr>
            <a:spLocks/>
          </p:cNvSpPr>
          <p:nvPr/>
        </p:nvSpPr>
        <p:spPr>
          <a:xfrm>
            <a:off x="6065044" y="885825"/>
            <a:ext cx="586128" cy="3550444"/>
          </a:xfrm>
          <a:prstGeom prst="chevron">
            <a:avLst>
              <a:gd name="adj" fmla="val 82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solidFill>
                <a:schemeClr val="tx1"/>
              </a:solidFill>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AC2F50F7-84CF-4EBD-A259-1F86C299C1D1}"/>
              </a:ext>
            </a:extLst>
          </p:cNvPr>
          <p:cNvGrpSpPr/>
          <p:nvPr/>
        </p:nvGrpSpPr>
        <p:grpSpPr>
          <a:xfrm>
            <a:off x="655722" y="1321848"/>
            <a:ext cx="1398588" cy="2678397"/>
            <a:chOff x="3363913" y="1506538"/>
            <a:chExt cx="2074862" cy="3973512"/>
          </a:xfrm>
        </p:grpSpPr>
        <p:sp>
          <p:nvSpPr>
            <p:cNvPr id="44" name="Freeform 24">
              <a:extLst>
                <a:ext uri="{FF2B5EF4-FFF2-40B4-BE49-F238E27FC236}">
                  <a16:creationId xmlns:a16="http://schemas.microsoft.com/office/drawing/2014/main" id="{659D19B4-7743-4D4F-9973-BEBDADCD7C90}"/>
                </a:ext>
              </a:extLst>
            </p:cNvPr>
            <p:cNvSpPr>
              <a:spLocks/>
            </p:cNvSpPr>
            <p:nvPr/>
          </p:nvSpPr>
          <p:spPr bwMode="auto">
            <a:xfrm>
              <a:off x="3363913" y="1506538"/>
              <a:ext cx="1720850" cy="1362075"/>
            </a:xfrm>
            <a:custGeom>
              <a:avLst/>
              <a:gdLst>
                <a:gd name="T0" fmla="*/ 0 w 9029"/>
                <a:gd name="T1" fmla="*/ 0 h 7141"/>
                <a:gd name="T2" fmla="*/ 9029 w 9029"/>
                <a:gd name="T3" fmla="*/ 5212 h 7141"/>
                <a:gd name="T4" fmla="*/ 5688 w 9029"/>
                <a:gd name="T5" fmla="*/ 7141 h 7141"/>
                <a:gd name="T6" fmla="*/ 0 w 9029"/>
                <a:gd name="T7" fmla="*/ 3857 h 7141"/>
                <a:gd name="T8" fmla="*/ 0 w 9029"/>
                <a:gd name="T9" fmla="*/ 0 h 7141"/>
              </a:gdLst>
              <a:ahLst/>
              <a:cxnLst>
                <a:cxn ang="0">
                  <a:pos x="T0" y="T1"/>
                </a:cxn>
                <a:cxn ang="0">
                  <a:pos x="T2" y="T3"/>
                </a:cxn>
                <a:cxn ang="0">
                  <a:pos x="T4" y="T5"/>
                </a:cxn>
                <a:cxn ang="0">
                  <a:pos x="T6" y="T7"/>
                </a:cxn>
                <a:cxn ang="0">
                  <a:pos x="T8" y="T9"/>
                </a:cxn>
              </a:cxnLst>
              <a:rect l="0" t="0" r="r" b="b"/>
              <a:pathLst>
                <a:path w="9029" h="7141">
                  <a:moveTo>
                    <a:pt x="0" y="0"/>
                  </a:moveTo>
                  <a:cubicBezTo>
                    <a:pt x="3725" y="0"/>
                    <a:pt x="7167" y="1987"/>
                    <a:pt x="9029" y="5212"/>
                  </a:cubicBezTo>
                  <a:lnTo>
                    <a:pt x="5688" y="7141"/>
                  </a:lnTo>
                  <a:cubicBezTo>
                    <a:pt x="4515" y="5109"/>
                    <a:pt x="2347" y="3857"/>
                    <a:pt x="0" y="3857"/>
                  </a:cubicBezTo>
                  <a:lnTo>
                    <a:pt x="0" y="0"/>
                  </a:lnTo>
                  <a:close/>
                </a:path>
              </a:pathLst>
            </a:custGeom>
            <a:solidFill>
              <a:srgbClr val="00A3E0"/>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46" name="Freeform 26">
              <a:extLst>
                <a:ext uri="{FF2B5EF4-FFF2-40B4-BE49-F238E27FC236}">
                  <a16:creationId xmlns:a16="http://schemas.microsoft.com/office/drawing/2014/main" id="{1C8F9D6C-0F4E-4585-B775-76CD21F04345}"/>
                </a:ext>
              </a:extLst>
            </p:cNvPr>
            <p:cNvSpPr>
              <a:spLocks/>
            </p:cNvSpPr>
            <p:nvPr/>
          </p:nvSpPr>
          <p:spPr bwMode="auto">
            <a:xfrm>
              <a:off x="4448175" y="2500313"/>
              <a:ext cx="990600" cy="1985962"/>
            </a:xfrm>
            <a:custGeom>
              <a:avLst/>
              <a:gdLst>
                <a:gd name="T0" fmla="*/ 3341 w 5203"/>
                <a:gd name="T1" fmla="*/ 0 h 10426"/>
                <a:gd name="T2" fmla="*/ 3341 w 5203"/>
                <a:gd name="T3" fmla="*/ 10426 h 10426"/>
                <a:gd name="T4" fmla="*/ 0 w 5203"/>
                <a:gd name="T5" fmla="*/ 8497 h 10426"/>
                <a:gd name="T6" fmla="*/ 0 w 5203"/>
                <a:gd name="T7" fmla="*/ 1929 h 10426"/>
                <a:gd name="T8" fmla="*/ 3341 w 5203"/>
                <a:gd name="T9" fmla="*/ 0 h 10426"/>
              </a:gdLst>
              <a:ahLst/>
              <a:cxnLst>
                <a:cxn ang="0">
                  <a:pos x="T0" y="T1"/>
                </a:cxn>
                <a:cxn ang="0">
                  <a:pos x="T2" y="T3"/>
                </a:cxn>
                <a:cxn ang="0">
                  <a:pos x="T4" y="T5"/>
                </a:cxn>
                <a:cxn ang="0">
                  <a:pos x="T6" y="T7"/>
                </a:cxn>
                <a:cxn ang="0">
                  <a:pos x="T8" y="T9"/>
                </a:cxn>
              </a:cxnLst>
              <a:rect l="0" t="0" r="r" b="b"/>
              <a:pathLst>
                <a:path w="5203" h="10426">
                  <a:moveTo>
                    <a:pt x="3341" y="0"/>
                  </a:moveTo>
                  <a:cubicBezTo>
                    <a:pt x="5203" y="3226"/>
                    <a:pt x="5203" y="7200"/>
                    <a:pt x="3341" y="10426"/>
                  </a:cubicBezTo>
                  <a:lnTo>
                    <a:pt x="0" y="8497"/>
                  </a:lnTo>
                  <a:cubicBezTo>
                    <a:pt x="1174" y="6465"/>
                    <a:pt x="1174" y="3961"/>
                    <a:pt x="0" y="1929"/>
                  </a:cubicBezTo>
                  <a:lnTo>
                    <a:pt x="3341" y="0"/>
                  </a:lnTo>
                  <a:close/>
                </a:path>
              </a:pathLst>
            </a:custGeom>
            <a:solidFill>
              <a:srgbClr val="005587"/>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48" name="Freeform 28">
              <a:extLst>
                <a:ext uri="{FF2B5EF4-FFF2-40B4-BE49-F238E27FC236}">
                  <a16:creationId xmlns:a16="http://schemas.microsoft.com/office/drawing/2014/main" id="{80A0B175-EEF0-4A9B-909B-DD56FEBBBBD9}"/>
                </a:ext>
              </a:extLst>
            </p:cNvPr>
            <p:cNvSpPr>
              <a:spLocks/>
            </p:cNvSpPr>
            <p:nvPr/>
          </p:nvSpPr>
          <p:spPr bwMode="auto">
            <a:xfrm>
              <a:off x="3363913" y="4119563"/>
              <a:ext cx="1720850" cy="1360487"/>
            </a:xfrm>
            <a:custGeom>
              <a:avLst/>
              <a:gdLst>
                <a:gd name="T0" fmla="*/ 9029 w 9029"/>
                <a:gd name="T1" fmla="*/ 1929 h 7141"/>
                <a:gd name="T2" fmla="*/ 0 w 9029"/>
                <a:gd name="T3" fmla="*/ 7141 h 7141"/>
                <a:gd name="T4" fmla="*/ 0 w 9029"/>
                <a:gd name="T5" fmla="*/ 3284 h 7141"/>
                <a:gd name="T6" fmla="*/ 5688 w 9029"/>
                <a:gd name="T7" fmla="*/ 0 h 7141"/>
                <a:gd name="T8" fmla="*/ 9029 w 9029"/>
                <a:gd name="T9" fmla="*/ 1929 h 7141"/>
              </a:gdLst>
              <a:ahLst/>
              <a:cxnLst>
                <a:cxn ang="0">
                  <a:pos x="T0" y="T1"/>
                </a:cxn>
                <a:cxn ang="0">
                  <a:pos x="T2" y="T3"/>
                </a:cxn>
                <a:cxn ang="0">
                  <a:pos x="T4" y="T5"/>
                </a:cxn>
                <a:cxn ang="0">
                  <a:pos x="T6" y="T7"/>
                </a:cxn>
                <a:cxn ang="0">
                  <a:pos x="T8" y="T9"/>
                </a:cxn>
              </a:cxnLst>
              <a:rect l="0" t="0" r="r" b="b"/>
              <a:pathLst>
                <a:path w="9029" h="7141">
                  <a:moveTo>
                    <a:pt x="9029" y="1929"/>
                  </a:moveTo>
                  <a:cubicBezTo>
                    <a:pt x="7167" y="5154"/>
                    <a:pt x="3725" y="7141"/>
                    <a:pt x="0" y="7141"/>
                  </a:cubicBezTo>
                  <a:lnTo>
                    <a:pt x="0" y="3284"/>
                  </a:lnTo>
                  <a:cubicBezTo>
                    <a:pt x="2347" y="3284"/>
                    <a:pt x="4515" y="2032"/>
                    <a:pt x="5688" y="0"/>
                  </a:cubicBezTo>
                  <a:lnTo>
                    <a:pt x="9029" y="1929"/>
                  </a:lnTo>
                  <a:close/>
                </a:path>
              </a:pathLst>
            </a:custGeom>
            <a:solidFill>
              <a:schemeClr val="tx2"/>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grpSp>
        <p:nvGrpSpPr>
          <p:cNvPr id="686" name="Group 685">
            <a:extLst>
              <a:ext uri="{FF2B5EF4-FFF2-40B4-BE49-F238E27FC236}">
                <a16:creationId xmlns:a16="http://schemas.microsoft.com/office/drawing/2014/main" id="{3A042439-D4CF-48B0-BBBB-EBBAF92132B3}"/>
              </a:ext>
            </a:extLst>
          </p:cNvPr>
          <p:cNvGrpSpPr/>
          <p:nvPr/>
        </p:nvGrpSpPr>
        <p:grpSpPr>
          <a:xfrm>
            <a:off x="129211" y="2277370"/>
            <a:ext cx="1161427" cy="809681"/>
            <a:chOff x="-2327275" y="3752850"/>
            <a:chExt cx="1944688" cy="1355726"/>
          </a:xfrm>
        </p:grpSpPr>
        <p:sp>
          <p:nvSpPr>
            <p:cNvPr id="66" name="Oval 40">
              <a:extLst>
                <a:ext uri="{FF2B5EF4-FFF2-40B4-BE49-F238E27FC236}">
                  <a16:creationId xmlns:a16="http://schemas.microsoft.com/office/drawing/2014/main" id="{E9088E51-97BD-4D14-B12B-3BD7FF35384E}"/>
                </a:ext>
              </a:extLst>
            </p:cNvPr>
            <p:cNvSpPr>
              <a:spLocks noChangeArrowheads="1"/>
            </p:cNvSpPr>
            <p:nvPr/>
          </p:nvSpPr>
          <p:spPr bwMode="auto">
            <a:xfrm>
              <a:off x="-2327275" y="4921250"/>
              <a:ext cx="1778000" cy="165100"/>
            </a:xfrm>
            <a:prstGeom prst="ellipse">
              <a:avLst/>
            </a:prstGeom>
            <a:solidFill>
              <a:schemeClr val="bg1">
                <a:lumMod val="75000"/>
                <a:alpha val="6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 name="Freeform 41">
              <a:extLst>
                <a:ext uri="{FF2B5EF4-FFF2-40B4-BE49-F238E27FC236}">
                  <a16:creationId xmlns:a16="http://schemas.microsoft.com/office/drawing/2014/main" id="{728549E1-A5E1-4EB6-9668-EA9B680C37BA}"/>
                </a:ext>
              </a:extLst>
            </p:cNvPr>
            <p:cNvSpPr>
              <a:spLocks/>
            </p:cNvSpPr>
            <p:nvPr/>
          </p:nvSpPr>
          <p:spPr bwMode="auto">
            <a:xfrm>
              <a:off x="-2100263" y="4068763"/>
              <a:ext cx="1346200" cy="927100"/>
            </a:xfrm>
            <a:custGeom>
              <a:avLst/>
              <a:gdLst>
                <a:gd name="T0" fmla="*/ 1737 w 1808"/>
                <a:gd name="T1" fmla="*/ 1244 h 1244"/>
                <a:gd name="T2" fmla="*/ 71 w 1808"/>
                <a:gd name="T3" fmla="*/ 1244 h 1244"/>
                <a:gd name="T4" fmla="*/ 0 w 1808"/>
                <a:gd name="T5" fmla="*/ 1173 h 1244"/>
                <a:gd name="T6" fmla="*/ 0 w 1808"/>
                <a:gd name="T7" fmla="*/ 71 h 1244"/>
                <a:gd name="T8" fmla="*/ 71 w 1808"/>
                <a:gd name="T9" fmla="*/ 0 h 1244"/>
                <a:gd name="T10" fmla="*/ 1737 w 1808"/>
                <a:gd name="T11" fmla="*/ 0 h 1244"/>
                <a:gd name="T12" fmla="*/ 1808 w 1808"/>
                <a:gd name="T13" fmla="*/ 71 h 1244"/>
                <a:gd name="T14" fmla="*/ 1808 w 1808"/>
                <a:gd name="T15" fmla="*/ 1173 h 1244"/>
                <a:gd name="T16" fmla="*/ 1737 w 1808"/>
                <a:gd name="T17" fmla="*/ 12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8" h="1244">
                  <a:moveTo>
                    <a:pt x="1737" y="1244"/>
                  </a:moveTo>
                  <a:cubicBezTo>
                    <a:pt x="71" y="1244"/>
                    <a:pt x="71" y="1244"/>
                    <a:pt x="71" y="1244"/>
                  </a:cubicBezTo>
                  <a:cubicBezTo>
                    <a:pt x="32" y="1244"/>
                    <a:pt x="0" y="1212"/>
                    <a:pt x="0" y="1173"/>
                  </a:cubicBezTo>
                  <a:cubicBezTo>
                    <a:pt x="0" y="71"/>
                    <a:pt x="0" y="71"/>
                    <a:pt x="0" y="71"/>
                  </a:cubicBezTo>
                  <a:cubicBezTo>
                    <a:pt x="0" y="32"/>
                    <a:pt x="32" y="0"/>
                    <a:pt x="71" y="0"/>
                  </a:cubicBezTo>
                  <a:cubicBezTo>
                    <a:pt x="1737" y="0"/>
                    <a:pt x="1737" y="0"/>
                    <a:pt x="1737" y="0"/>
                  </a:cubicBezTo>
                  <a:cubicBezTo>
                    <a:pt x="1776" y="0"/>
                    <a:pt x="1808" y="32"/>
                    <a:pt x="1808" y="71"/>
                  </a:cubicBezTo>
                  <a:cubicBezTo>
                    <a:pt x="1808" y="1173"/>
                    <a:pt x="1808" y="1173"/>
                    <a:pt x="1808" y="1173"/>
                  </a:cubicBezTo>
                  <a:cubicBezTo>
                    <a:pt x="1808" y="1212"/>
                    <a:pt x="1776" y="1244"/>
                    <a:pt x="1737" y="124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9" name="Rectangle 42">
              <a:extLst>
                <a:ext uri="{FF2B5EF4-FFF2-40B4-BE49-F238E27FC236}">
                  <a16:creationId xmlns:a16="http://schemas.microsoft.com/office/drawing/2014/main" id="{2E8B9294-84DD-4E80-96C0-6A25BC11C82E}"/>
                </a:ext>
              </a:extLst>
            </p:cNvPr>
            <p:cNvSpPr>
              <a:spLocks noChangeArrowheads="1"/>
            </p:cNvSpPr>
            <p:nvPr/>
          </p:nvSpPr>
          <p:spPr bwMode="auto">
            <a:xfrm>
              <a:off x="-2066925" y="4111625"/>
              <a:ext cx="1271588"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0" name="Freeform 43">
              <a:extLst>
                <a:ext uri="{FF2B5EF4-FFF2-40B4-BE49-F238E27FC236}">
                  <a16:creationId xmlns:a16="http://schemas.microsoft.com/office/drawing/2014/main" id="{108CA374-FEA3-4C70-866E-43B154C470E4}"/>
                </a:ext>
              </a:extLst>
            </p:cNvPr>
            <p:cNvSpPr>
              <a:spLocks/>
            </p:cNvSpPr>
            <p:nvPr/>
          </p:nvSpPr>
          <p:spPr bwMode="auto">
            <a:xfrm>
              <a:off x="-2236788" y="4916488"/>
              <a:ext cx="1582738" cy="90488"/>
            </a:xfrm>
            <a:custGeom>
              <a:avLst/>
              <a:gdLst>
                <a:gd name="T0" fmla="*/ 2022 w 2128"/>
                <a:gd name="T1" fmla="*/ 120 h 120"/>
                <a:gd name="T2" fmla="*/ 119 w 2128"/>
                <a:gd name="T3" fmla="*/ 120 h 120"/>
                <a:gd name="T4" fmla="*/ 0 w 2128"/>
                <a:gd name="T5" fmla="*/ 1 h 120"/>
                <a:gd name="T6" fmla="*/ 0 w 2128"/>
                <a:gd name="T7" fmla="*/ 0 h 120"/>
                <a:gd name="T8" fmla="*/ 2120 w 2128"/>
                <a:gd name="T9" fmla="*/ 1 h 120"/>
                <a:gd name="T10" fmla="*/ 2022 w 2128"/>
                <a:gd name="T11" fmla="*/ 120 h 120"/>
              </a:gdLst>
              <a:ahLst/>
              <a:cxnLst>
                <a:cxn ang="0">
                  <a:pos x="T0" y="T1"/>
                </a:cxn>
                <a:cxn ang="0">
                  <a:pos x="T2" y="T3"/>
                </a:cxn>
                <a:cxn ang="0">
                  <a:pos x="T4" y="T5"/>
                </a:cxn>
                <a:cxn ang="0">
                  <a:pos x="T6" y="T7"/>
                </a:cxn>
                <a:cxn ang="0">
                  <a:pos x="T8" y="T9"/>
                </a:cxn>
                <a:cxn ang="0">
                  <a:pos x="T10" y="T11"/>
                </a:cxn>
              </a:cxnLst>
              <a:rect l="0" t="0" r="r" b="b"/>
              <a:pathLst>
                <a:path w="2128" h="120">
                  <a:moveTo>
                    <a:pt x="2022" y="120"/>
                  </a:moveTo>
                  <a:cubicBezTo>
                    <a:pt x="119" y="120"/>
                    <a:pt x="119" y="120"/>
                    <a:pt x="119" y="120"/>
                  </a:cubicBezTo>
                  <a:cubicBezTo>
                    <a:pt x="54" y="120"/>
                    <a:pt x="0" y="67"/>
                    <a:pt x="0" y="1"/>
                  </a:cubicBezTo>
                  <a:cubicBezTo>
                    <a:pt x="0" y="0"/>
                    <a:pt x="0" y="0"/>
                    <a:pt x="0" y="0"/>
                  </a:cubicBezTo>
                  <a:cubicBezTo>
                    <a:pt x="2120" y="1"/>
                    <a:pt x="2120" y="1"/>
                    <a:pt x="2120" y="1"/>
                  </a:cubicBezTo>
                  <a:cubicBezTo>
                    <a:pt x="2128" y="83"/>
                    <a:pt x="2088" y="120"/>
                    <a:pt x="2022" y="1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4" name="Freeform 47">
              <a:extLst>
                <a:ext uri="{FF2B5EF4-FFF2-40B4-BE49-F238E27FC236}">
                  <a16:creationId xmlns:a16="http://schemas.microsoft.com/office/drawing/2014/main" id="{01FDD9BE-7ADD-447F-8967-1071C2B09F53}"/>
                </a:ext>
              </a:extLst>
            </p:cNvPr>
            <p:cNvSpPr>
              <a:spLocks/>
            </p:cNvSpPr>
            <p:nvPr/>
          </p:nvSpPr>
          <p:spPr bwMode="auto">
            <a:xfrm>
              <a:off x="-2181225" y="3752850"/>
              <a:ext cx="1308100" cy="1055688"/>
            </a:xfrm>
            <a:custGeom>
              <a:avLst/>
              <a:gdLst>
                <a:gd name="T0" fmla="*/ 1584 w 1759"/>
                <a:gd name="T1" fmla="*/ 1419 h 1419"/>
                <a:gd name="T2" fmla="*/ 174 w 1759"/>
                <a:gd name="T3" fmla="*/ 1419 h 1419"/>
                <a:gd name="T4" fmla="*/ 0 w 1759"/>
                <a:gd name="T5" fmla="*/ 1244 h 1419"/>
                <a:gd name="T6" fmla="*/ 0 w 1759"/>
                <a:gd name="T7" fmla="*/ 175 h 1419"/>
                <a:gd name="T8" fmla="*/ 174 w 1759"/>
                <a:gd name="T9" fmla="*/ 0 h 1419"/>
                <a:gd name="T10" fmla="*/ 1584 w 1759"/>
                <a:gd name="T11" fmla="*/ 0 h 1419"/>
                <a:gd name="T12" fmla="*/ 1759 w 1759"/>
                <a:gd name="T13" fmla="*/ 175 h 1419"/>
                <a:gd name="T14" fmla="*/ 1759 w 1759"/>
                <a:gd name="T15" fmla="*/ 1244 h 1419"/>
                <a:gd name="T16" fmla="*/ 1584 w 1759"/>
                <a:gd name="T17"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9" h="1419">
                  <a:moveTo>
                    <a:pt x="1584" y="1419"/>
                  </a:moveTo>
                  <a:cubicBezTo>
                    <a:pt x="174" y="1419"/>
                    <a:pt x="174" y="1419"/>
                    <a:pt x="174" y="1419"/>
                  </a:cubicBezTo>
                  <a:cubicBezTo>
                    <a:pt x="78" y="1419"/>
                    <a:pt x="0" y="1340"/>
                    <a:pt x="0" y="1244"/>
                  </a:cubicBezTo>
                  <a:cubicBezTo>
                    <a:pt x="0" y="175"/>
                    <a:pt x="0" y="175"/>
                    <a:pt x="0" y="175"/>
                  </a:cubicBezTo>
                  <a:cubicBezTo>
                    <a:pt x="0" y="78"/>
                    <a:pt x="78" y="0"/>
                    <a:pt x="174" y="0"/>
                  </a:cubicBezTo>
                  <a:cubicBezTo>
                    <a:pt x="1584" y="0"/>
                    <a:pt x="1584" y="0"/>
                    <a:pt x="1584" y="0"/>
                  </a:cubicBezTo>
                  <a:cubicBezTo>
                    <a:pt x="1680" y="0"/>
                    <a:pt x="1759" y="78"/>
                    <a:pt x="1759" y="175"/>
                  </a:cubicBezTo>
                  <a:cubicBezTo>
                    <a:pt x="1759" y="1244"/>
                    <a:pt x="1759" y="1244"/>
                    <a:pt x="1759" y="1244"/>
                  </a:cubicBezTo>
                  <a:cubicBezTo>
                    <a:pt x="1759" y="1340"/>
                    <a:pt x="1680" y="1419"/>
                    <a:pt x="1584" y="141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5" name="Oval 48">
              <a:extLst>
                <a:ext uri="{FF2B5EF4-FFF2-40B4-BE49-F238E27FC236}">
                  <a16:creationId xmlns:a16="http://schemas.microsoft.com/office/drawing/2014/main" id="{0C84A026-622B-45BB-BA24-ACC0D2B2221D}"/>
                </a:ext>
              </a:extLst>
            </p:cNvPr>
            <p:cNvSpPr>
              <a:spLocks noChangeArrowheads="1"/>
            </p:cNvSpPr>
            <p:nvPr/>
          </p:nvSpPr>
          <p:spPr bwMode="auto">
            <a:xfrm>
              <a:off x="-1447800" y="4321175"/>
              <a:ext cx="438150" cy="439738"/>
            </a:xfrm>
            <a:prstGeom prst="ellipse">
              <a:avLst/>
            </a:prstGeom>
            <a:solidFill>
              <a:srgbClr val="EE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6" name="Freeform 49">
              <a:extLst>
                <a:ext uri="{FF2B5EF4-FFF2-40B4-BE49-F238E27FC236}">
                  <a16:creationId xmlns:a16="http://schemas.microsoft.com/office/drawing/2014/main" id="{364ADD39-A62C-4647-83FB-EC27174342DF}"/>
                </a:ext>
              </a:extLst>
            </p:cNvPr>
            <p:cNvSpPr>
              <a:spLocks/>
            </p:cNvSpPr>
            <p:nvPr/>
          </p:nvSpPr>
          <p:spPr bwMode="auto">
            <a:xfrm>
              <a:off x="-1185863" y="4519613"/>
              <a:ext cx="74613" cy="122238"/>
            </a:xfrm>
            <a:custGeom>
              <a:avLst/>
              <a:gdLst>
                <a:gd name="T0" fmla="*/ 4 w 99"/>
                <a:gd name="T1" fmla="*/ 68 h 165"/>
                <a:gd name="T2" fmla="*/ 99 w 99"/>
                <a:gd name="T3" fmla="*/ 151 h 165"/>
                <a:gd name="T4" fmla="*/ 70 w 99"/>
                <a:gd name="T5" fmla="*/ 81 h 165"/>
                <a:gd name="T6" fmla="*/ 0 w 99"/>
                <a:gd name="T7" fmla="*/ 0 h 165"/>
                <a:gd name="T8" fmla="*/ 4 w 99"/>
                <a:gd name="T9" fmla="*/ 68 h 165"/>
              </a:gdLst>
              <a:ahLst/>
              <a:cxnLst>
                <a:cxn ang="0">
                  <a:pos x="T0" y="T1"/>
                </a:cxn>
                <a:cxn ang="0">
                  <a:pos x="T2" y="T3"/>
                </a:cxn>
                <a:cxn ang="0">
                  <a:pos x="T4" y="T5"/>
                </a:cxn>
                <a:cxn ang="0">
                  <a:pos x="T6" y="T7"/>
                </a:cxn>
                <a:cxn ang="0">
                  <a:pos x="T8" y="T9"/>
                </a:cxn>
              </a:cxnLst>
              <a:rect l="0" t="0" r="r" b="b"/>
              <a:pathLst>
                <a:path w="99" h="165">
                  <a:moveTo>
                    <a:pt x="4" y="68"/>
                  </a:moveTo>
                  <a:cubicBezTo>
                    <a:pt x="4" y="68"/>
                    <a:pt x="1" y="165"/>
                    <a:pt x="99" y="151"/>
                  </a:cubicBezTo>
                  <a:cubicBezTo>
                    <a:pt x="99" y="151"/>
                    <a:pt x="88" y="115"/>
                    <a:pt x="70" y="81"/>
                  </a:cubicBezTo>
                  <a:cubicBezTo>
                    <a:pt x="52" y="47"/>
                    <a:pt x="0" y="0"/>
                    <a:pt x="0" y="0"/>
                  </a:cubicBezTo>
                  <a:lnTo>
                    <a:pt x="4" y="68"/>
                  </a:lnTo>
                  <a:close/>
                </a:path>
              </a:pathLst>
            </a:custGeom>
            <a:solidFill>
              <a:srgbClr val="572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7" name="Freeform 50">
              <a:extLst>
                <a:ext uri="{FF2B5EF4-FFF2-40B4-BE49-F238E27FC236}">
                  <a16:creationId xmlns:a16="http://schemas.microsoft.com/office/drawing/2014/main" id="{62A17496-2CAF-447E-B88E-937F667C60BF}"/>
                </a:ext>
              </a:extLst>
            </p:cNvPr>
            <p:cNvSpPr>
              <a:spLocks/>
            </p:cNvSpPr>
            <p:nvPr/>
          </p:nvSpPr>
          <p:spPr bwMode="auto">
            <a:xfrm>
              <a:off x="-1239838" y="4460875"/>
              <a:ext cx="90488" cy="119063"/>
            </a:xfrm>
            <a:custGeom>
              <a:avLst/>
              <a:gdLst>
                <a:gd name="T0" fmla="*/ 122 w 122"/>
                <a:gd name="T1" fmla="*/ 87 h 160"/>
                <a:gd name="T2" fmla="*/ 55 w 122"/>
                <a:gd name="T3" fmla="*/ 159 h 160"/>
                <a:gd name="T4" fmla="*/ 4 w 122"/>
                <a:gd name="T5" fmla="*/ 0 h 160"/>
                <a:gd name="T6" fmla="*/ 122 w 122"/>
                <a:gd name="T7" fmla="*/ 87 h 160"/>
              </a:gdLst>
              <a:ahLst/>
              <a:cxnLst>
                <a:cxn ang="0">
                  <a:pos x="T0" y="T1"/>
                </a:cxn>
                <a:cxn ang="0">
                  <a:pos x="T2" y="T3"/>
                </a:cxn>
                <a:cxn ang="0">
                  <a:pos x="T4" y="T5"/>
                </a:cxn>
                <a:cxn ang="0">
                  <a:pos x="T6" y="T7"/>
                </a:cxn>
              </a:cxnLst>
              <a:rect l="0" t="0" r="r" b="b"/>
              <a:pathLst>
                <a:path w="122" h="160">
                  <a:moveTo>
                    <a:pt x="122" y="87"/>
                  </a:moveTo>
                  <a:cubicBezTo>
                    <a:pt x="122" y="87"/>
                    <a:pt x="110" y="160"/>
                    <a:pt x="55" y="159"/>
                  </a:cubicBezTo>
                  <a:cubicBezTo>
                    <a:pt x="0" y="159"/>
                    <a:pt x="4" y="0"/>
                    <a:pt x="4" y="0"/>
                  </a:cubicBezTo>
                  <a:lnTo>
                    <a:pt x="122" y="87"/>
                  </a:lnTo>
                  <a:close/>
                </a:path>
              </a:pathLst>
            </a:custGeom>
            <a:solidFill>
              <a:srgbClr val="572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8" name="Freeform 51">
              <a:extLst>
                <a:ext uri="{FF2B5EF4-FFF2-40B4-BE49-F238E27FC236}">
                  <a16:creationId xmlns:a16="http://schemas.microsoft.com/office/drawing/2014/main" id="{22065DCA-4884-4F93-A495-665722638852}"/>
                </a:ext>
              </a:extLst>
            </p:cNvPr>
            <p:cNvSpPr>
              <a:spLocks/>
            </p:cNvSpPr>
            <p:nvPr/>
          </p:nvSpPr>
          <p:spPr bwMode="auto">
            <a:xfrm>
              <a:off x="-1389063" y="4622800"/>
              <a:ext cx="330200" cy="138113"/>
            </a:xfrm>
            <a:custGeom>
              <a:avLst/>
              <a:gdLst>
                <a:gd name="T0" fmla="*/ 216 w 444"/>
                <a:gd name="T1" fmla="*/ 184 h 184"/>
                <a:gd name="T2" fmla="*/ 0 w 444"/>
                <a:gd name="T3" fmla="*/ 90 h 184"/>
                <a:gd name="T4" fmla="*/ 155 w 444"/>
                <a:gd name="T5" fmla="*/ 9 h 184"/>
                <a:gd name="T6" fmla="*/ 296 w 444"/>
                <a:gd name="T7" fmla="*/ 0 h 184"/>
                <a:gd name="T8" fmla="*/ 444 w 444"/>
                <a:gd name="T9" fmla="*/ 76 h 184"/>
                <a:gd name="T10" fmla="*/ 216 w 444"/>
                <a:gd name="T11" fmla="*/ 184 h 184"/>
              </a:gdLst>
              <a:ahLst/>
              <a:cxnLst>
                <a:cxn ang="0">
                  <a:pos x="T0" y="T1"/>
                </a:cxn>
                <a:cxn ang="0">
                  <a:pos x="T2" y="T3"/>
                </a:cxn>
                <a:cxn ang="0">
                  <a:pos x="T4" y="T5"/>
                </a:cxn>
                <a:cxn ang="0">
                  <a:pos x="T6" y="T7"/>
                </a:cxn>
                <a:cxn ang="0">
                  <a:pos x="T8" y="T9"/>
                </a:cxn>
                <a:cxn ang="0">
                  <a:pos x="T10" y="T11"/>
                </a:cxn>
              </a:cxnLst>
              <a:rect l="0" t="0" r="r" b="b"/>
              <a:pathLst>
                <a:path w="444" h="184">
                  <a:moveTo>
                    <a:pt x="216" y="184"/>
                  </a:moveTo>
                  <a:cubicBezTo>
                    <a:pt x="130" y="184"/>
                    <a:pt x="54" y="148"/>
                    <a:pt x="0" y="90"/>
                  </a:cubicBezTo>
                  <a:cubicBezTo>
                    <a:pt x="9" y="67"/>
                    <a:pt x="93" y="37"/>
                    <a:pt x="155" y="9"/>
                  </a:cubicBezTo>
                  <a:cubicBezTo>
                    <a:pt x="163" y="76"/>
                    <a:pt x="265" y="85"/>
                    <a:pt x="296" y="0"/>
                  </a:cubicBezTo>
                  <a:cubicBezTo>
                    <a:pt x="351" y="26"/>
                    <a:pt x="441" y="55"/>
                    <a:pt x="444" y="76"/>
                  </a:cubicBezTo>
                  <a:cubicBezTo>
                    <a:pt x="390" y="142"/>
                    <a:pt x="308" y="184"/>
                    <a:pt x="216" y="184"/>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9" name="Freeform 52">
              <a:extLst>
                <a:ext uri="{FF2B5EF4-FFF2-40B4-BE49-F238E27FC236}">
                  <a16:creationId xmlns:a16="http://schemas.microsoft.com/office/drawing/2014/main" id="{92AD56A6-8617-4D93-966F-749C22DADF1B}"/>
                </a:ext>
              </a:extLst>
            </p:cNvPr>
            <p:cNvSpPr>
              <a:spLocks/>
            </p:cNvSpPr>
            <p:nvPr/>
          </p:nvSpPr>
          <p:spPr bwMode="auto">
            <a:xfrm>
              <a:off x="-1282700" y="4494213"/>
              <a:ext cx="133350" cy="233363"/>
            </a:xfrm>
            <a:custGeom>
              <a:avLst/>
              <a:gdLst>
                <a:gd name="T0" fmla="*/ 0 w 179"/>
                <a:gd name="T1" fmla="*/ 74 h 315"/>
                <a:gd name="T2" fmla="*/ 17 w 179"/>
                <a:gd name="T3" fmla="*/ 218 h 315"/>
                <a:gd name="T4" fmla="*/ 153 w 179"/>
                <a:gd name="T5" fmla="*/ 170 h 315"/>
                <a:gd name="T6" fmla="*/ 112 w 179"/>
                <a:gd name="T7" fmla="*/ 0 h 315"/>
                <a:gd name="T8" fmla="*/ 0 w 179"/>
                <a:gd name="T9" fmla="*/ 74 h 315"/>
              </a:gdLst>
              <a:ahLst/>
              <a:cxnLst>
                <a:cxn ang="0">
                  <a:pos x="T0" y="T1"/>
                </a:cxn>
                <a:cxn ang="0">
                  <a:pos x="T2" y="T3"/>
                </a:cxn>
                <a:cxn ang="0">
                  <a:pos x="T4" y="T5"/>
                </a:cxn>
                <a:cxn ang="0">
                  <a:pos x="T6" y="T7"/>
                </a:cxn>
                <a:cxn ang="0">
                  <a:pos x="T8" y="T9"/>
                </a:cxn>
              </a:cxnLst>
              <a:rect l="0" t="0" r="r" b="b"/>
              <a:pathLst>
                <a:path w="179" h="315">
                  <a:moveTo>
                    <a:pt x="0" y="74"/>
                  </a:moveTo>
                  <a:cubicBezTo>
                    <a:pt x="0" y="74"/>
                    <a:pt x="6" y="148"/>
                    <a:pt x="17" y="218"/>
                  </a:cubicBezTo>
                  <a:cubicBezTo>
                    <a:pt x="32" y="315"/>
                    <a:pt x="179" y="250"/>
                    <a:pt x="153" y="170"/>
                  </a:cubicBezTo>
                  <a:cubicBezTo>
                    <a:pt x="132" y="107"/>
                    <a:pt x="112" y="0"/>
                    <a:pt x="112" y="0"/>
                  </a:cubicBezTo>
                  <a:cubicBezTo>
                    <a:pt x="0" y="74"/>
                    <a:pt x="0" y="74"/>
                    <a:pt x="0" y="74"/>
                  </a:cubicBez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0" name="Freeform 53">
              <a:extLst>
                <a:ext uri="{FF2B5EF4-FFF2-40B4-BE49-F238E27FC236}">
                  <a16:creationId xmlns:a16="http://schemas.microsoft.com/office/drawing/2014/main" id="{E7F240AB-38F4-49DC-A6D3-BAB9A5C937D2}"/>
                </a:ext>
              </a:extLst>
            </p:cNvPr>
            <p:cNvSpPr>
              <a:spLocks/>
            </p:cNvSpPr>
            <p:nvPr/>
          </p:nvSpPr>
          <p:spPr bwMode="auto">
            <a:xfrm>
              <a:off x="-1282700" y="4586288"/>
              <a:ext cx="57150" cy="42863"/>
            </a:xfrm>
            <a:custGeom>
              <a:avLst/>
              <a:gdLst>
                <a:gd name="T0" fmla="*/ 0 w 36"/>
                <a:gd name="T1" fmla="*/ 2 h 27"/>
                <a:gd name="T2" fmla="*/ 5 w 36"/>
                <a:gd name="T3" fmla="*/ 27 h 27"/>
                <a:gd name="T4" fmla="*/ 36 w 36"/>
                <a:gd name="T5" fmla="*/ 0 h 27"/>
                <a:gd name="T6" fmla="*/ 0 w 36"/>
                <a:gd name="T7" fmla="*/ 2 h 27"/>
              </a:gdLst>
              <a:ahLst/>
              <a:cxnLst>
                <a:cxn ang="0">
                  <a:pos x="T0" y="T1"/>
                </a:cxn>
                <a:cxn ang="0">
                  <a:pos x="T2" y="T3"/>
                </a:cxn>
                <a:cxn ang="0">
                  <a:pos x="T4" y="T5"/>
                </a:cxn>
                <a:cxn ang="0">
                  <a:pos x="T6" y="T7"/>
                </a:cxn>
              </a:cxnLst>
              <a:rect l="0" t="0" r="r" b="b"/>
              <a:pathLst>
                <a:path w="36" h="27">
                  <a:moveTo>
                    <a:pt x="0" y="2"/>
                  </a:moveTo>
                  <a:lnTo>
                    <a:pt x="5" y="27"/>
                  </a:lnTo>
                  <a:lnTo>
                    <a:pt x="36" y="0"/>
                  </a:lnTo>
                  <a:lnTo>
                    <a:pt x="0" y="2"/>
                  </a:lnTo>
                  <a:close/>
                </a:path>
              </a:pathLst>
            </a:custGeom>
            <a:solidFill>
              <a:srgbClr val="873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1" name="Freeform 54">
              <a:extLst>
                <a:ext uri="{FF2B5EF4-FFF2-40B4-BE49-F238E27FC236}">
                  <a16:creationId xmlns:a16="http://schemas.microsoft.com/office/drawing/2014/main" id="{33F34216-9884-422B-91CF-1915B236D844}"/>
                </a:ext>
              </a:extLst>
            </p:cNvPr>
            <p:cNvSpPr>
              <a:spLocks/>
            </p:cNvSpPr>
            <p:nvPr/>
          </p:nvSpPr>
          <p:spPr bwMode="auto">
            <a:xfrm>
              <a:off x="-1335088" y="4384675"/>
              <a:ext cx="104775" cy="130175"/>
            </a:xfrm>
            <a:custGeom>
              <a:avLst/>
              <a:gdLst>
                <a:gd name="T0" fmla="*/ 50 w 142"/>
                <a:gd name="T1" fmla="*/ 175 h 175"/>
                <a:gd name="T2" fmla="*/ 68 w 142"/>
                <a:gd name="T3" fmla="*/ 58 h 175"/>
                <a:gd name="T4" fmla="*/ 140 w 142"/>
                <a:gd name="T5" fmla="*/ 144 h 175"/>
                <a:gd name="T6" fmla="*/ 50 w 142"/>
                <a:gd name="T7" fmla="*/ 175 h 175"/>
              </a:gdLst>
              <a:ahLst/>
              <a:cxnLst>
                <a:cxn ang="0">
                  <a:pos x="T0" y="T1"/>
                </a:cxn>
                <a:cxn ang="0">
                  <a:pos x="T2" y="T3"/>
                </a:cxn>
                <a:cxn ang="0">
                  <a:pos x="T4" y="T5"/>
                </a:cxn>
                <a:cxn ang="0">
                  <a:pos x="T6" y="T7"/>
                </a:cxn>
              </a:cxnLst>
              <a:rect l="0" t="0" r="r" b="b"/>
              <a:pathLst>
                <a:path w="142" h="175">
                  <a:moveTo>
                    <a:pt x="50" y="175"/>
                  </a:moveTo>
                  <a:cubicBezTo>
                    <a:pt x="50" y="175"/>
                    <a:pt x="0" y="117"/>
                    <a:pt x="68" y="58"/>
                  </a:cubicBezTo>
                  <a:cubicBezTo>
                    <a:pt x="136" y="0"/>
                    <a:pt x="142" y="143"/>
                    <a:pt x="140" y="144"/>
                  </a:cubicBezTo>
                  <a:cubicBezTo>
                    <a:pt x="137" y="146"/>
                    <a:pt x="50" y="175"/>
                    <a:pt x="50" y="175"/>
                  </a:cubicBezTo>
                  <a:close/>
                </a:path>
              </a:pathLst>
            </a:custGeom>
            <a:solidFill>
              <a:srgbClr val="572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2" name="Freeform 55">
              <a:extLst>
                <a:ext uri="{FF2B5EF4-FFF2-40B4-BE49-F238E27FC236}">
                  <a16:creationId xmlns:a16="http://schemas.microsoft.com/office/drawing/2014/main" id="{AC479F4C-12D7-4868-9693-F037EB0C5CC8}"/>
                </a:ext>
              </a:extLst>
            </p:cNvPr>
            <p:cNvSpPr>
              <a:spLocks/>
            </p:cNvSpPr>
            <p:nvPr/>
          </p:nvSpPr>
          <p:spPr bwMode="auto">
            <a:xfrm>
              <a:off x="-1309688" y="4430713"/>
              <a:ext cx="138113" cy="171450"/>
            </a:xfrm>
            <a:custGeom>
              <a:avLst/>
              <a:gdLst>
                <a:gd name="T0" fmla="*/ 180 w 185"/>
                <a:gd name="T1" fmla="*/ 76 h 230"/>
                <a:gd name="T2" fmla="*/ 148 w 185"/>
                <a:gd name="T3" fmla="*/ 23 h 230"/>
                <a:gd name="T4" fmla="*/ 69 w 185"/>
                <a:gd name="T5" fmla="*/ 5 h 230"/>
                <a:gd name="T6" fmla="*/ 19 w 185"/>
                <a:gd name="T7" fmla="*/ 39 h 230"/>
                <a:gd name="T8" fmla="*/ 1 w 185"/>
                <a:gd name="T9" fmla="*/ 169 h 230"/>
                <a:gd name="T10" fmla="*/ 36 w 185"/>
                <a:gd name="T11" fmla="*/ 224 h 230"/>
                <a:gd name="T12" fmla="*/ 154 w 185"/>
                <a:gd name="T13" fmla="*/ 178 h 230"/>
                <a:gd name="T14" fmla="*/ 180 w 185"/>
                <a:gd name="T15" fmla="*/ 76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30">
                  <a:moveTo>
                    <a:pt x="180" y="76"/>
                  </a:moveTo>
                  <a:cubicBezTo>
                    <a:pt x="185" y="52"/>
                    <a:pt x="170" y="28"/>
                    <a:pt x="148" y="23"/>
                  </a:cubicBezTo>
                  <a:cubicBezTo>
                    <a:pt x="124" y="17"/>
                    <a:pt x="93" y="10"/>
                    <a:pt x="69" y="5"/>
                  </a:cubicBezTo>
                  <a:cubicBezTo>
                    <a:pt x="47" y="0"/>
                    <a:pt x="28" y="16"/>
                    <a:pt x="19" y="39"/>
                  </a:cubicBezTo>
                  <a:cubicBezTo>
                    <a:pt x="9" y="66"/>
                    <a:pt x="1" y="125"/>
                    <a:pt x="1" y="169"/>
                  </a:cubicBezTo>
                  <a:cubicBezTo>
                    <a:pt x="0" y="193"/>
                    <a:pt x="13" y="219"/>
                    <a:pt x="36" y="224"/>
                  </a:cubicBezTo>
                  <a:cubicBezTo>
                    <a:pt x="60" y="230"/>
                    <a:pt x="137" y="222"/>
                    <a:pt x="154" y="178"/>
                  </a:cubicBezTo>
                  <a:cubicBezTo>
                    <a:pt x="166" y="144"/>
                    <a:pt x="172" y="111"/>
                    <a:pt x="180" y="76"/>
                  </a:cubicBez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3" name="Freeform 56">
              <a:extLst>
                <a:ext uri="{FF2B5EF4-FFF2-40B4-BE49-F238E27FC236}">
                  <a16:creationId xmlns:a16="http://schemas.microsoft.com/office/drawing/2014/main" id="{CF1B93C0-9616-416E-9D32-A4B0A94CE78B}"/>
                </a:ext>
              </a:extLst>
            </p:cNvPr>
            <p:cNvSpPr>
              <a:spLocks/>
            </p:cNvSpPr>
            <p:nvPr/>
          </p:nvSpPr>
          <p:spPr bwMode="auto">
            <a:xfrm>
              <a:off x="-1327150" y="4387850"/>
              <a:ext cx="198438" cy="147638"/>
            </a:xfrm>
            <a:custGeom>
              <a:avLst/>
              <a:gdLst>
                <a:gd name="T0" fmla="*/ 249 w 266"/>
                <a:gd name="T1" fmla="*/ 200 h 200"/>
                <a:gd name="T2" fmla="*/ 233 w 266"/>
                <a:gd name="T3" fmla="*/ 76 h 200"/>
                <a:gd name="T4" fmla="*/ 56 w 266"/>
                <a:gd name="T5" fmla="*/ 54 h 200"/>
                <a:gd name="T6" fmla="*/ 121 w 266"/>
                <a:gd name="T7" fmla="*/ 116 h 200"/>
                <a:gd name="T8" fmla="*/ 146 w 266"/>
                <a:gd name="T9" fmla="*/ 181 h 200"/>
                <a:gd name="T10" fmla="*/ 249 w 266"/>
                <a:gd name="T11" fmla="*/ 200 h 200"/>
              </a:gdLst>
              <a:ahLst/>
              <a:cxnLst>
                <a:cxn ang="0">
                  <a:pos x="T0" y="T1"/>
                </a:cxn>
                <a:cxn ang="0">
                  <a:pos x="T2" y="T3"/>
                </a:cxn>
                <a:cxn ang="0">
                  <a:pos x="T4" y="T5"/>
                </a:cxn>
                <a:cxn ang="0">
                  <a:pos x="T6" y="T7"/>
                </a:cxn>
                <a:cxn ang="0">
                  <a:pos x="T8" y="T9"/>
                </a:cxn>
                <a:cxn ang="0">
                  <a:pos x="T10" y="T11"/>
                </a:cxn>
              </a:cxnLst>
              <a:rect l="0" t="0" r="r" b="b"/>
              <a:pathLst>
                <a:path w="266" h="200">
                  <a:moveTo>
                    <a:pt x="249" y="200"/>
                  </a:moveTo>
                  <a:cubicBezTo>
                    <a:pt x="249" y="200"/>
                    <a:pt x="266" y="112"/>
                    <a:pt x="233" y="76"/>
                  </a:cubicBezTo>
                  <a:cubicBezTo>
                    <a:pt x="189" y="28"/>
                    <a:pt x="128" y="0"/>
                    <a:pt x="56" y="54"/>
                  </a:cubicBezTo>
                  <a:cubicBezTo>
                    <a:pt x="56" y="54"/>
                    <a:pt x="0" y="93"/>
                    <a:pt x="121" y="116"/>
                  </a:cubicBezTo>
                  <a:cubicBezTo>
                    <a:pt x="137" y="119"/>
                    <a:pt x="127" y="174"/>
                    <a:pt x="146" y="181"/>
                  </a:cubicBezTo>
                  <a:cubicBezTo>
                    <a:pt x="172" y="191"/>
                    <a:pt x="206" y="199"/>
                    <a:pt x="249" y="200"/>
                  </a:cubicBezTo>
                  <a:close/>
                </a:path>
              </a:pathLst>
            </a:custGeom>
            <a:solidFill>
              <a:srgbClr val="572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4" name="Freeform 57">
              <a:extLst>
                <a:ext uri="{FF2B5EF4-FFF2-40B4-BE49-F238E27FC236}">
                  <a16:creationId xmlns:a16="http://schemas.microsoft.com/office/drawing/2014/main" id="{6881EDA4-8BCA-4F5A-84BE-5AC841410C9C}"/>
                </a:ext>
              </a:extLst>
            </p:cNvPr>
            <p:cNvSpPr>
              <a:spLocks/>
            </p:cNvSpPr>
            <p:nvPr/>
          </p:nvSpPr>
          <p:spPr bwMode="auto">
            <a:xfrm>
              <a:off x="-1217613" y="4508500"/>
              <a:ext cx="50800" cy="55563"/>
            </a:xfrm>
            <a:custGeom>
              <a:avLst/>
              <a:gdLst>
                <a:gd name="T0" fmla="*/ 59 w 69"/>
                <a:gd name="T1" fmla="*/ 54 h 76"/>
                <a:gd name="T2" fmla="*/ 16 w 69"/>
                <a:gd name="T3" fmla="*/ 68 h 76"/>
                <a:gd name="T4" fmla="*/ 11 w 69"/>
                <a:gd name="T5" fmla="*/ 23 h 76"/>
                <a:gd name="T6" fmla="*/ 53 w 69"/>
                <a:gd name="T7" fmla="*/ 9 h 76"/>
                <a:gd name="T8" fmla="*/ 59 w 69"/>
                <a:gd name="T9" fmla="*/ 54 h 76"/>
              </a:gdLst>
              <a:ahLst/>
              <a:cxnLst>
                <a:cxn ang="0">
                  <a:pos x="T0" y="T1"/>
                </a:cxn>
                <a:cxn ang="0">
                  <a:pos x="T2" y="T3"/>
                </a:cxn>
                <a:cxn ang="0">
                  <a:pos x="T4" y="T5"/>
                </a:cxn>
                <a:cxn ang="0">
                  <a:pos x="T6" y="T7"/>
                </a:cxn>
                <a:cxn ang="0">
                  <a:pos x="T8" y="T9"/>
                </a:cxn>
              </a:cxnLst>
              <a:rect l="0" t="0" r="r" b="b"/>
              <a:pathLst>
                <a:path w="69" h="76">
                  <a:moveTo>
                    <a:pt x="59" y="54"/>
                  </a:moveTo>
                  <a:cubicBezTo>
                    <a:pt x="48" y="70"/>
                    <a:pt x="29" y="76"/>
                    <a:pt x="16" y="68"/>
                  </a:cubicBezTo>
                  <a:cubicBezTo>
                    <a:pt x="3" y="59"/>
                    <a:pt x="0" y="39"/>
                    <a:pt x="11" y="23"/>
                  </a:cubicBezTo>
                  <a:cubicBezTo>
                    <a:pt x="21" y="7"/>
                    <a:pt x="40" y="0"/>
                    <a:pt x="53" y="9"/>
                  </a:cubicBezTo>
                  <a:cubicBezTo>
                    <a:pt x="66" y="17"/>
                    <a:pt x="69" y="37"/>
                    <a:pt x="59" y="54"/>
                  </a:cubicBezTo>
                  <a:close/>
                </a:path>
              </a:pathLst>
            </a:custGeom>
            <a:solidFill>
              <a:srgbClr val="A34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5" name="Freeform 58">
              <a:extLst>
                <a:ext uri="{FF2B5EF4-FFF2-40B4-BE49-F238E27FC236}">
                  <a16:creationId xmlns:a16="http://schemas.microsoft.com/office/drawing/2014/main" id="{E0443B93-25B1-47B2-9952-7D55340EEA5E}"/>
                </a:ext>
              </a:extLst>
            </p:cNvPr>
            <p:cNvSpPr>
              <a:spLocks/>
            </p:cNvSpPr>
            <p:nvPr/>
          </p:nvSpPr>
          <p:spPr bwMode="auto">
            <a:xfrm>
              <a:off x="-1300163" y="4545013"/>
              <a:ext cx="34925" cy="26988"/>
            </a:xfrm>
            <a:custGeom>
              <a:avLst/>
              <a:gdLst>
                <a:gd name="T0" fmla="*/ 3 w 46"/>
                <a:gd name="T1" fmla="*/ 0 h 37"/>
                <a:gd name="T2" fmla="*/ 46 w 46"/>
                <a:gd name="T3" fmla="*/ 7 h 37"/>
                <a:gd name="T4" fmla="*/ 20 w 46"/>
                <a:gd name="T5" fmla="*/ 31 h 37"/>
                <a:gd name="T6" fmla="*/ 3 w 46"/>
                <a:gd name="T7" fmla="*/ 0 h 37"/>
              </a:gdLst>
              <a:ahLst/>
              <a:cxnLst>
                <a:cxn ang="0">
                  <a:pos x="T0" y="T1"/>
                </a:cxn>
                <a:cxn ang="0">
                  <a:pos x="T2" y="T3"/>
                </a:cxn>
                <a:cxn ang="0">
                  <a:pos x="T4" y="T5"/>
                </a:cxn>
                <a:cxn ang="0">
                  <a:pos x="T6" y="T7"/>
                </a:cxn>
              </a:cxnLst>
              <a:rect l="0" t="0" r="r" b="b"/>
              <a:pathLst>
                <a:path w="46" h="37">
                  <a:moveTo>
                    <a:pt x="3" y="0"/>
                  </a:moveTo>
                  <a:cubicBezTo>
                    <a:pt x="46" y="7"/>
                    <a:pt x="46" y="7"/>
                    <a:pt x="46" y="7"/>
                  </a:cubicBezTo>
                  <a:cubicBezTo>
                    <a:pt x="46" y="7"/>
                    <a:pt x="40" y="37"/>
                    <a:pt x="20" y="31"/>
                  </a:cubicBezTo>
                  <a:cubicBezTo>
                    <a:pt x="0" y="25"/>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6" name="Freeform 59">
              <a:extLst>
                <a:ext uri="{FF2B5EF4-FFF2-40B4-BE49-F238E27FC236}">
                  <a16:creationId xmlns:a16="http://schemas.microsoft.com/office/drawing/2014/main" id="{52B44C2B-C066-4DA6-92AC-DB95E3A64198}"/>
                </a:ext>
              </a:extLst>
            </p:cNvPr>
            <p:cNvSpPr>
              <a:spLocks/>
            </p:cNvSpPr>
            <p:nvPr/>
          </p:nvSpPr>
          <p:spPr bwMode="auto">
            <a:xfrm>
              <a:off x="-1331913" y="4378325"/>
              <a:ext cx="157163" cy="71438"/>
            </a:xfrm>
            <a:custGeom>
              <a:avLst/>
              <a:gdLst>
                <a:gd name="T0" fmla="*/ 46 w 210"/>
                <a:gd name="T1" fmla="*/ 95 h 95"/>
                <a:gd name="T2" fmla="*/ 80 w 210"/>
                <a:gd name="T3" fmla="*/ 27 h 95"/>
                <a:gd name="T4" fmla="*/ 210 w 210"/>
                <a:gd name="T5" fmla="*/ 73 h 95"/>
                <a:gd name="T6" fmla="*/ 94 w 210"/>
                <a:gd name="T7" fmla="*/ 75 h 95"/>
                <a:gd name="T8" fmla="*/ 46 w 210"/>
                <a:gd name="T9" fmla="*/ 95 h 95"/>
              </a:gdLst>
              <a:ahLst/>
              <a:cxnLst>
                <a:cxn ang="0">
                  <a:pos x="T0" y="T1"/>
                </a:cxn>
                <a:cxn ang="0">
                  <a:pos x="T2" y="T3"/>
                </a:cxn>
                <a:cxn ang="0">
                  <a:pos x="T4" y="T5"/>
                </a:cxn>
                <a:cxn ang="0">
                  <a:pos x="T6" y="T7"/>
                </a:cxn>
                <a:cxn ang="0">
                  <a:pos x="T8" y="T9"/>
                </a:cxn>
              </a:cxnLst>
              <a:rect l="0" t="0" r="r" b="b"/>
              <a:pathLst>
                <a:path w="210" h="95">
                  <a:moveTo>
                    <a:pt x="46" y="95"/>
                  </a:moveTo>
                  <a:cubicBezTo>
                    <a:pt x="46" y="95"/>
                    <a:pt x="0" y="54"/>
                    <a:pt x="80" y="27"/>
                  </a:cubicBezTo>
                  <a:cubicBezTo>
                    <a:pt x="159" y="0"/>
                    <a:pt x="210" y="73"/>
                    <a:pt x="210" y="73"/>
                  </a:cubicBezTo>
                  <a:cubicBezTo>
                    <a:pt x="94" y="75"/>
                    <a:pt x="94" y="75"/>
                    <a:pt x="94" y="75"/>
                  </a:cubicBezTo>
                  <a:lnTo>
                    <a:pt x="46" y="95"/>
                  </a:lnTo>
                  <a:close/>
                </a:path>
              </a:pathLst>
            </a:custGeom>
            <a:solidFill>
              <a:srgbClr val="572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7" name="Freeform 60">
              <a:extLst>
                <a:ext uri="{FF2B5EF4-FFF2-40B4-BE49-F238E27FC236}">
                  <a16:creationId xmlns:a16="http://schemas.microsoft.com/office/drawing/2014/main" id="{97895A79-1685-4175-A65E-58920B2600D8}"/>
                </a:ext>
              </a:extLst>
            </p:cNvPr>
            <p:cNvSpPr>
              <a:spLocks/>
            </p:cNvSpPr>
            <p:nvPr/>
          </p:nvSpPr>
          <p:spPr bwMode="auto">
            <a:xfrm>
              <a:off x="-1231900" y="4475163"/>
              <a:ext cx="76200" cy="39688"/>
            </a:xfrm>
            <a:custGeom>
              <a:avLst/>
              <a:gdLst>
                <a:gd name="T0" fmla="*/ 0 w 103"/>
                <a:gd name="T1" fmla="*/ 0 h 54"/>
                <a:gd name="T2" fmla="*/ 103 w 103"/>
                <a:gd name="T3" fmla="*/ 54 h 54"/>
              </a:gdLst>
              <a:ahLst/>
              <a:cxnLst>
                <a:cxn ang="0">
                  <a:pos x="T0" y="T1"/>
                </a:cxn>
                <a:cxn ang="0">
                  <a:pos x="T2" y="T3"/>
                </a:cxn>
              </a:cxnLst>
              <a:rect l="0" t="0" r="r" b="b"/>
              <a:pathLst>
                <a:path w="103" h="54">
                  <a:moveTo>
                    <a:pt x="0" y="0"/>
                  </a:moveTo>
                  <a:cubicBezTo>
                    <a:pt x="0" y="0"/>
                    <a:pt x="84" y="13"/>
                    <a:pt x="103" y="54"/>
                  </a:cubicBezTo>
                </a:path>
              </a:pathLst>
            </a:custGeom>
            <a:noFill/>
            <a:ln w="4763" cap="rnd">
              <a:solidFill>
                <a:srgbClr val="3D1E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8" name="Oval 61">
              <a:extLst>
                <a:ext uri="{FF2B5EF4-FFF2-40B4-BE49-F238E27FC236}">
                  <a16:creationId xmlns:a16="http://schemas.microsoft.com/office/drawing/2014/main" id="{807DD16D-C9A7-4EE7-B436-24C78997B2DD}"/>
                </a:ext>
              </a:extLst>
            </p:cNvPr>
            <p:cNvSpPr>
              <a:spLocks noChangeArrowheads="1"/>
            </p:cNvSpPr>
            <p:nvPr/>
          </p:nvSpPr>
          <p:spPr bwMode="auto">
            <a:xfrm>
              <a:off x="-2051050" y="3822700"/>
              <a:ext cx="439738" cy="4397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89" name="Freeform 62">
              <a:extLst>
                <a:ext uri="{FF2B5EF4-FFF2-40B4-BE49-F238E27FC236}">
                  <a16:creationId xmlns:a16="http://schemas.microsoft.com/office/drawing/2014/main" id="{0C7BB2DF-E855-4BF3-A231-D97625C8FEAE}"/>
                </a:ext>
              </a:extLst>
            </p:cNvPr>
            <p:cNvSpPr>
              <a:spLocks/>
            </p:cNvSpPr>
            <p:nvPr/>
          </p:nvSpPr>
          <p:spPr bwMode="auto">
            <a:xfrm>
              <a:off x="-2001838" y="4125913"/>
              <a:ext cx="331788" cy="136525"/>
            </a:xfrm>
            <a:custGeom>
              <a:avLst/>
              <a:gdLst>
                <a:gd name="T0" fmla="*/ 229 w 445"/>
                <a:gd name="T1" fmla="*/ 184 h 184"/>
                <a:gd name="T2" fmla="*/ 445 w 445"/>
                <a:gd name="T3" fmla="*/ 90 h 184"/>
                <a:gd name="T4" fmla="*/ 289 w 445"/>
                <a:gd name="T5" fmla="*/ 9 h 184"/>
                <a:gd name="T6" fmla="*/ 149 w 445"/>
                <a:gd name="T7" fmla="*/ 0 h 184"/>
                <a:gd name="T8" fmla="*/ 0 w 445"/>
                <a:gd name="T9" fmla="*/ 76 h 184"/>
                <a:gd name="T10" fmla="*/ 229 w 445"/>
                <a:gd name="T11" fmla="*/ 184 h 184"/>
              </a:gdLst>
              <a:ahLst/>
              <a:cxnLst>
                <a:cxn ang="0">
                  <a:pos x="T0" y="T1"/>
                </a:cxn>
                <a:cxn ang="0">
                  <a:pos x="T2" y="T3"/>
                </a:cxn>
                <a:cxn ang="0">
                  <a:pos x="T4" y="T5"/>
                </a:cxn>
                <a:cxn ang="0">
                  <a:pos x="T6" y="T7"/>
                </a:cxn>
                <a:cxn ang="0">
                  <a:pos x="T8" y="T9"/>
                </a:cxn>
                <a:cxn ang="0">
                  <a:pos x="T10" y="T11"/>
                </a:cxn>
              </a:cxnLst>
              <a:rect l="0" t="0" r="r" b="b"/>
              <a:pathLst>
                <a:path w="445" h="184">
                  <a:moveTo>
                    <a:pt x="229" y="184"/>
                  </a:moveTo>
                  <a:cubicBezTo>
                    <a:pt x="314" y="184"/>
                    <a:pt x="391" y="148"/>
                    <a:pt x="445" y="90"/>
                  </a:cubicBezTo>
                  <a:cubicBezTo>
                    <a:pt x="436" y="67"/>
                    <a:pt x="352" y="37"/>
                    <a:pt x="289" y="9"/>
                  </a:cubicBezTo>
                  <a:cubicBezTo>
                    <a:pt x="282" y="76"/>
                    <a:pt x="179" y="85"/>
                    <a:pt x="149" y="0"/>
                  </a:cubicBezTo>
                  <a:cubicBezTo>
                    <a:pt x="93" y="26"/>
                    <a:pt x="4" y="55"/>
                    <a:pt x="0" y="76"/>
                  </a:cubicBezTo>
                  <a:cubicBezTo>
                    <a:pt x="54" y="142"/>
                    <a:pt x="137" y="184"/>
                    <a:pt x="229" y="18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0" name="Freeform 63">
              <a:extLst>
                <a:ext uri="{FF2B5EF4-FFF2-40B4-BE49-F238E27FC236}">
                  <a16:creationId xmlns:a16="http://schemas.microsoft.com/office/drawing/2014/main" id="{6DF023E4-362C-4123-AF1E-63B717FD5BF5}"/>
                </a:ext>
              </a:extLst>
            </p:cNvPr>
            <p:cNvSpPr>
              <a:spLocks/>
            </p:cNvSpPr>
            <p:nvPr/>
          </p:nvSpPr>
          <p:spPr bwMode="auto">
            <a:xfrm>
              <a:off x="-1917700" y="3914775"/>
              <a:ext cx="106363" cy="174625"/>
            </a:xfrm>
            <a:custGeom>
              <a:avLst/>
              <a:gdLst>
                <a:gd name="T0" fmla="*/ 57 w 143"/>
                <a:gd name="T1" fmla="*/ 232 h 233"/>
                <a:gd name="T2" fmla="*/ 23 w 143"/>
                <a:gd name="T3" fmla="*/ 202 h 233"/>
                <a:gd name="T4" fmla="*/ 1 w 143"/>
                <a:gd name="T5" fmla="*/ 111 h 233"/>
                <a:gd name="T6" fmla="*/ 6 w 143"/>
                <a:gd name="T7" fmla="*/ 50 h 233"/>
                <a:gd name="T8" fmla="*/ 46 w 143"/>
                <a:gd name="T9" fmla="*/ 9 h 233"/>
                <a:gd name="T10" fmla="*/ 107 w 143"/>
                <a:gd name="T11" fmla="*/ 20 h 233"/>
                <a:gd name="T12" fmla="*/ 139 w 143"/>
                <a:gd name="T13" fmla="*/ 76 h 233"/>
                <a:gd name="T14" fmla="*/ 139 w 143"/>
                <a:gd name="T15" fmla="*/ 142 h 233"/>
                <a:gd name="T16" fmla="*/ 116 w 143"/>
                <a:gd name="T17" fmla="*/ 211 h 233"/>
                <a:gd name="T18" fmla="*/ 57 w 143"/>
                <a:gd name="T19"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233">
                  <a:moveTo>
                    <a:pt x="57" y="232"/>
                  </a:moveTo>
                  <a:cubicBezTo>
                    <a:pt x="47" y="232"/>
                    <a:pt x="32" y="227"/>
                    <a:pt x="23" y="202"/>
                  </a:cubicBezTo>
                  <a:cubicBezTo>
                    <a:pt x="13" y="177"/>
                    <a:pt x="4" y="138"/>
                    <a:pt x="1" y="111"/>
                  </a:cubicBezTo>
                  <a:cubicBezTo>
                    <a:pt x="0" y="92"/>
                    <a:pt x="0" y="68"/>
                    <a:pt x="6" y="50"/>
                  </a:cubicBezTo>
                  <a:cubicBezTo>
                    <a:pt x="11" y="33"/>
                    <a:pt x="29" y="17"/>
                    <a:pt x="46" y="9"/>
                  </a:cubicBezTo>
                  <a:cubicBezTo>
                    <a:pt x="66" y="0"/>
                    <a:pt x="90" y="6"/>
                    <a:pt x="107" y="20"/>
                  </a:cubicBezTo>
                  <a:cubicBezTo>
                    <a:pt x="124" y="33"/>
                    <a:pt x="135" y="54"/>
                    <a:pt x="139" y="76"/>
                  </a:cubicBezTo>
                  <a:cubicBezTo>
                    <a:pt x="143" y="98"/>
                    <a:pt x="142" y="120"/>
                    <a:pt x="139" y="142"/>
                  </a:cubicBezTo>
                  <a:cubicBezTo>
                    <a:pt x="137" y="166"/>
                    <a:pt x="132" y="192"/>
                    <a:pt x="116" y="211"/>
                  </a:cubicBezTo>
                  <a:cubicBezTo>
                    <a:pt x="100" y="229"/>
                    <a:pt x="55" y="233"/>
                    <a:pt x="57" y="232"/>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1" name="Freeform 64">
              <a:extLst>
                <a:ext uri="{FF2B5EF4-FFF2-40B4-BE49-F238E27FC236}">
                  <a16:creationId xmlns:a16="http://schemas.microsoft.com/office/drawing/2014/main" id="{BAEBE8AF-9D5A-48DD-9C72-501C3F26D0D2}"/>
                </a:ext>
              </a:extLst>
            </p:cNvPr>
            <p:cNvSpPr>
              <a:spLocks/>
            </p:cNvSpPr>
            <p:nvPr/>
          </p:nvSpPr>
          <p:spPr bwMode="auto">
            <a:xfrm>
              <a:off x="-1819275" y="3887788"/>
              <a:ext cx="90488" cy="157163"/>
            </a:xfrm>
            <a:custGeom>
              <a:avLst/>
              <a:gdLst>
                <a:gd name="T0" fmla="*/ 91 w 120"/>
                <a:gd name="T1" fmla="*/ 212 h 212"/>
                <a:gd name="T2" fmla="*/ 112 w 120"/>
                <a:gd name="T3" fmla="*/ 129 h 212"/>
                <a:gd name="T4" fmla="*/ 95 w 120"/>
                <a:gd name="T5" fmla="*/ 72 h 212"/>
                <a:gd name="T6" fmla="*/ 2 w 120"/>
                <a:gd name="T7" fmla="*/ 166 h 212"/>
                <a:gd name="T8" fmla="*/ 91 w 120"/>
                <a:gd name="T9" fmla="*/ 212 h 212"/>
              </a:gdLst>
              <a:ahLst/>
              <a:cxnLst>
                <a:cxn ang="0">
                  <a:pos x="T0" y="T1"/>
                </a:cxn>
                <a:cxn ang="0">
                  <a:pos x="T2" y="T3"/>
                </a:cxn>
                <a:cxn ang="0">
                  <a:pos x="T4" y="T5"/>
                </a:cxn>
                <a:cxn ang="0">
                  <a:pos x="T6" y="T7"/>
                </a:cxn>
                <a:cxn ang="0">
                  <a:pos x="T8" y="T9"/>
                </a:cxn>
              </a:cxnLst>
              <a:rect l="0" t="0" r="r" b="b"/>
              <a:pathLst>
                <a:path w="120" h="212">
                  <a:moveTo>
                    <a:pt x="91" y="212"/>
                  </a:moveTo>
                  <a:cubicBezTo>
                    <a:pt x="91" y="212"/>
                    <a:pt x="120" y="177"/>
                    <a:pt x="112" y="129"/>
                  </a:cubicBezTo>
                  <a:cubicBezTo>
                    <a:pt x="109" y="112"/>
                    <a:pt x="111" y="91"/>
                    <a:pt x="95" y="72"/>
                  </a:cubicBezTo>
                  <a:cubicBezTo>
                    <a:pt x="32" y="0"/>
                    <a:pt x="0" y="164"/>
                    <a:pt x="2" y="166"/>
                  </a:cubicBezTo>
                  <a:cubicBezTo>
                    <a:pt x="4" y="169"/>
                    <a:pt x="91" y="212"/>
                    <a:pt x="91" y="212"/>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2" name="Freeform 65">
              <a:extLst>
                <a:ext uri="{FF2B5EF4-FFF2-40B4-BE49-F238E27FC236}">
                  <a16:creationId xmlns:a16="http://schemas.microsoft.com/office/drawing/2014/main" id="{E52366AF-06AA-4AB4-9DE1-F2456868835E}"/>
                </a:ext>
              </a:extLst>
            </p:cNvPr>
            <p:cNvSpPr>
              <a:spLocks/>
            </p:cNvSpPr>
            <p:nvPr/>
          </p:nvSpPr>
          <p:spPr bwMode="auto">
            <a:xfrm>
              <a:off x="-1909763" y="3995738"/>
              <a:ext cx="133350" cy="234950"/>
            </a:xfrm>
            <a:custGeom>
              <a:avLst/>
              <a:gdLst>
                <a:gd name="T0" fmla="*/ 179 w 179"/>
                <a:gd name="T1" fmla="*/ 74 h 315"/>
                <a:gd name="T2" fmla="*/ 161 w 179"/>
                <a:gd name="T3" fmla="*/ 218 h 315"/>
                <a:gd name="T4" fmla="*/ 26 w 179"/>
                <a:gd name="T5" fmla="*/ 170 h 315"/>
                <a:gd name="T6" fmla="*/ 67 w 179"/>
                <a:gd name="T7" fmla="*/ 0 h 315"/>
                <a:gd name="T8" fmla="*/ 179 w 179"/>
                <a:gd name="T9" fmla="*/ 74 h 315"/>
              </a:gdLst>
              <a:ahLst/>
              <a:cxnLst>
                <a:cxn ang="0">
                  <a:pos x="T0" y="T1"/>
                </a:cxn>
                <a:cxn ang="0">
                  <a:pos x="T2" y="T3"/>
                </a:cxn>
                <a:cxn ang="0">
                  <a:pos x="T4" y="T5"/>
                </a:cxn>
                <a:cxn ang="0">
                  <a:pos x="T6" y="T7"/>
                </a:cxn>
                <a:cxn ang="0">
                  <a:pos x="T8" y="T9"/>
                </a:cxn>
              </a:cxnLst>
              <a:rect l="0" t="0" r="r" b="b"/>
              <a:pathLst>
                <a:path w="179" h="315">
                  <a:moveTo>
                    <a:pt x="179" y="74"/>
                  </a:moveTo>
                  <a:cubicBezTo>
                    <a:pt x="179" y="74"/>
                    <a:pt x="172" y="148"/>
                    <a:pt x="161" y="218"/>
                  </a:cubicBezTo>
                  <a:cubicBezTo>
                    <a:pt x="146" y="315"/>
                    <a:pt x="0" y="250"/>
                    <a:pt x="26" y="170"/>
                  </a:cubicBezTo>
                  <a:cubicBezTo>
                    <a:pt x="46" y="107"/>
                    <a:pt x="67" y="0"/>
                    <a:pt x="67" y="0"/>
                  </a:cubicBezTo>
                  <a:cubicBezTo>
                    <a:pt x="179" y="74"/>
                    <a:pt x="179" y="74"/>
                    <a:pt x="179" y="74"/>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3" name="Freeform 66">
              <a:extLst>
                <a:ext uri="{FF2B5EF4-FFF2-40B4-BE49-F238E27FC236}">
                  <a16:creationId xmlns:a16="http://schemas.microsoft.com/office/drawing/2014/main" id="{875BC888-3B0A-463C-867B-8485D292E107}"/>
                </a:ext>
              </a:extLst>
            </p:cNvPr>
            <p:cNvSpPr>
              <a:spLocks/>
            </p:cNvSpPr>
            <p:nvPr/>
          </p:nvSpPr>
          <p:spPr bwMode="auto">
            <a:xfrm>
              <a:off x="-1833563" y="4087813"/>
              <a:ext cx="55563" cy="44450"/>
            </a:xfrm>
            <a:custGeom>
              <a:avLst/>
              <a:gdLst>
                <a:gd name="T0" fmla="*/ 35 w 35"/>
                <a:gd name="T1" fmla="*/ 2 h 28"/>
                <a:gd name="T2" fmla="*/ 30 w 35"/>
                <a:gd name="T3" fmla="*/ 28 h 28"/>
                <a:gd name="T4" fmla="*/ 0 w 35"/>
                <a:gd name="T5" fmla="*/ 0 h 28"/>
                <a:gd name="T6" fmla="*/ 35 w 35"/>
                <a:gd name="T7" fmla="*/ 2 h 28"/>
              </a:gdLst>
              <a:ahLst/>
              <a:cxnLst>
                <a:cxn ang="0">
                  <a:pos x="T0" y="T1"/>
                </a:cxn>
                <a:cxn ang="0">
                  <a:pos x="T2" y="T3"/>
                </a:cxn>
                <a:cxn ang="0">
                  <a:pos x="T4" y="T5"/>
                </a:cxn>
                <a:cxn ang="0">
                  <a:pos x="T6" y="T7"/>
                </a:cxn>
              </a:cxnLst>
              <a:rect l="0" t="0" r="r" b="b"/>
              <a:pathLst>
                <a:path w="35" h="28">
                  <a:moveTo>
                    <a:pt x="35" y="2"/>
                  </a:moveTo>
                  <a:lnTo>
                    <a:pt x="30" y="28"/>
                  </a:lnTo>
                  <a:lnTo>
                    <a:pt x="0" y="0"/>
                  </a:lnTo>
                  <a:lnTo>
                    <a:pt x="35" y="2"/>
                  </a:lnTo>
                  <a:close/>
                </a:path>
              </a:pathLst>
            </a:custGeom>
            <a:solidFill>
              <a:srgbClr val="633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4" name="Freeform 67">
              <a:extLst>
                <a:ext uri="{FF2B5EF4-FFF2-40B4-BE49-F238E27FC236}">
                  <a16:creationId xmlns:a16="http://schemas.microsoft.com/office/drawing/2014/main" id="{3E2D6565-E117-4E8E-8A32-56BE426D3EA8}"/>
                </a:ext>
              </a:extLst>
            </p:cNvPr>
            <p:cNvSpPr>
              <a:spLocks/>
            </p:cNvSpPr>
            <p:nvPr/>
          </p:nvSpPr>
          <p:spPr bwMode="auto">
            <a:xfrm>
              <a:off x="-1881188" y="3935413"/>
              <a:ext cx="136525" cy="169863"/>
            </a:xfrm>
            <a:custGeom>
              <a:avLst/>
              <a:gdLst>
                <a:gd name="T0" fmla="*/ 2 w 183"/>
                <a:gd name="T1" fmla="*/ 57 h 229"/>
                <a:gd name="T2" fmla="*/ 43 w 183"/>
                <a:gd name="T3" fmla="*/ 8 h 229"/>
                <a:gd name="T4" fmla="*/ 129 w 183"/>
                <a:gd name="T5" fmla="*/ 2 h 229"/>
                <a:gd name="T6" fmla="*/ 177 w 183"/>
                <a:gd name="T7" fmla="*/ 44 h 229"/>
                <a:gd name="T8" fmla="*/ 178 w 183"/>
                <a:gd name="T9" fmla="*/ 177 h 229"/>
                <a:gd name="T10" fmla="*/ 133 w 183"/>
                <a:gd name="T11" fmla="*/ 227 h 229"/>
                <a:gd name="T12" fmla="*/ 15 w 183"/>
                <a:gd name="T13" fmla="*/ 163 h 229"/>
                <a:gd name="T14" fmla="*/ 2 w 183"/>
                <a:gd name="T15" fmla="*/ 57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29">
                  <a:moveTo>
                    <a:pt x="2" y="57"/>
                  </a:moveTo>
                  <a:cubicBezTo>
                    <a:pt x="0" y="32"/>
                    <a:pt x="19" y="10"/>
                    <a:pt x="43" y="8"/>
                  </a:cubicBezTo>
                  <a:cubicBezTo>
                    <a:pt x="70" y="6"/>
                    <a:pt x="103" y="4"/>
                    <a:pt x="129" y="2"/>
                  </a:cubicBezTo>
                  <a:cubicBezTo>
                    <a:pt x="154" y="0"/>
                    <a:pt x="171" y="19"/>
                    <a:pt x="177" y="44"/>
                  </a:cubicBezTo>
                  <a:cubicBezTo>
                    <a:pt x="183" y="72"/>
                    <a:pt x="183" y="133"/>
                    <a:pt x="178" y="177"/>
                  </a:cubicBezTo>
                  <a:cubicBezTo>
                    <a:pt x="175" y="202"/>
                    <a:pt x="157" y="226"/>
                    <a:pt x="133" y="227"/>
                  </a:cubicBezTo>
                  <a:cubicBezTo>
                    <a:pt x="107" y="229"/>
                    <a:pt x="26" y="210"/>
                    <a:pt x="15" y="163"/>
                  </a:cubicBezTo>
                  <a:cubicBezTo>
                    <a:pt x="7" y="127"/>
                    <a:pt x="5" y="94"/>
                    <a:pt x="2" y="57"/>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5" name="Freeform 68">
              <a:extLst>
                <a:ext uri="{FF2B5EF4-FFF2-40B4-BE49-F238E27FC236}">
                  <a16:creationId xmlns:a16="http://schemas.microsoft.com/office/drawing/2014/main" id="{46E80B09-5625-4794-A1F3-7D657C615D46}"/>
                </a:ext>
              </a:extLst>
            </p:cNvPr>
            <p:cNvSpPr>
              <a:spLocks/>
            </p:cNvSpPr>
            <p:nvPr/>
          </p:nvSpPr>
          <p:spPr bwMode="auto">
            <a:xfrm>
              <a:off x="-1784350" y="4049713"/>
              <a:ext cx="30163" cy="23813"/>
            </a:xfrm>
            <a:custGeom>
              <a:avLst/>
              <a:gdLst>
                <a:gd name="T0" fmla="*/ 38 w 40"/>
                <a:gd name="T1" fmla="*/ 0 h 31"/>
                <a:gd name="T2" fmla="*/ 0 w 40"/>
                <a:gd name="T3" fmla="*/ 5 h 31"/>
                <a:gd name="T4" fmla="*/ 22 w 40"/>
                <a:gd name="T5" fmla="*/ 26 h 31"/>
                <a:gd name="T6" fmla="*/ 38 w 40"/>
                <a:gd name="T7" fmla="*/ 0 h 31"/>
              </a:gdLst>
              <a:ahLst/>
              <a:cxnLst>
                <a:cxn ang="0">
                  <a:pos x="T0" y="T1"/>
                </a:cxn>
                <a:cxn ang="0">
                  <a:pos x="T2" y="T3"/>
                </a:cxn>
                <a:cxn ang="0">
                  <a:pos x="T4" y="T5"/>
                </a:cxn>
                <a:cxn ang="0">
                  <a:pos x="T6" y="T7"/>
                </a:cxn>
              </a:cxnLst>
              <a:rect l="0" t="0" r="r" b="b"/>
              <a:pathLst>
                <a:path w="40" h="31">
                  <a:moveTo>
                    <a:pt x="38" y="0"/>
                  </a:moveTo>
                  <a:cubicBezTo>
                    <a:pt x="0" y="5"/>
                    <a:pt x="0" y="5"/>
                    <a:pt x="0" y="5"/>
                  </a:cubicBezTo>
                  <a:cubicBezTo>
                    <a:pt x="0" y="5"/>
                    <a:pt x="5" y="31"/>
                    <a:pt x="22" y="26"/>
                  </a:cubicBezTo>
                  <a:cubicBezTo>
                    <a:pt x="40" y="22"/>
                    <a:pt x="38" y="0"/>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6" name="Freeform 69">
              <a:extLst>
                <a:ext uri="{FF2B5EF4-FFF2-40B4-BE49-F238E27FC236}">
                  <a16:creationId xmlns:a16="http://schemas.microsoft.com/office/drawing/2014/main" id="{9AC13C08-CDFB-4818-8442-266CD3F95384}"/>
                </a:ext>
              </a:extLst>
            </p:cNvPr>
            <p:cNvSpPr>
              <a:spLocks/>
            </p:cNvSpPr>
            <p:nvPr/>
          </p:nvSpPr>
          <p:spPr bwMode="auto">
            <a:xfrm>
              <a:off x="-1879600" y="3881438"/>
              <a:ext cx="152400" cy="98425"/>
            </a:xfrm>
            <a:custGeom>
              <a:avLst/>
              <a:gdLst>
                <a:gd name="T0" fmla="*/ 11 w 204"/>
                <a:gd name="T1" fmla="*/ 66 h 131"/>
                <a:gd name="T2" fmla="*/ 68 w 204"/>
                <a:gd name="T3" fmla="*/ 117 h 131"/>
                <a:gd name="T4" fmla="*/ 140 w 204"/>
                <a:gd name="T5" fmla="*/ 127 h 131"/>
                <a:gd name="T6" fmla="*/ 195 w 204"/>
                <a:gd name="T7" fmla="*/ 83 h 131"/>
                <a:gd name="T8" fmla="*/ 173 w 204"/>
                <a:gd name="T9" fmla="*/ 17 h 131"/>
                <a:gd name="T10" fmla="*/ 125 w 204"/>
                <a:gd name="T11" fmla="*/ 16 h 131"/>
                <a:gd name="T12" fmla="*/ 0 w 204"/>
                <a:gd name="T13" fmla="*/ 52 h 131"/>
                <a:gd name="T14" fmla="*/ 11 w 204"/>
                <a:gd name="T15" fmla="*/ 66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31">
                  <a:moveTo>
                    <a:pt x="11" y="66"/>
                  </a:moveTo>
                  <a:cubicBezTo>
                    <a:pt x="19" y="92"/>
                    <a:pt x="44" y="107"/>
                    <a:pt x="68" y="117"/>
                  </a:cubicBezTo>
                  <a:cubicBezTo>
                    <a:pt x="91" y="126"/>
                    <a:pt x="116" y="131"/>
                    <a:pt x="140" y="127"/>
                  </a:cubicBezTo>
                  <a:cubicBezTo>
                    <a:pt x="164" y="122"/>
                    <a:pt x="187" y="107"/>
                    <a:pt x="195" y="83"/>
                  </a:cubicBezTo>
                  <a:cubicBezTo>
                    <a:pt x="204" y="59"/>
                    <a:pt x="195" y="28"/>
                    <a:pt x="173" y="17"/>
                  </a:cubicBezTo>
                  <a:cubicBezTo>
                    <a:pt x="158" y="10"/>
                    <a:pt x="141" y="18"/>
                    <a:pt x="125" y="16"/>
                  </a:cubicBezTo>
                  <a:cubicBezTo>
                    <a:pt x="87" y="13"/>
                    <a:pt x="41" y="0"/>
                    <a:pt x="0" y="52"/>
                  </a:cubicBezTo>
                  <a:cubicBezTo>
                    <a:pt x="0" y="53"/>
                    <a:pt x="13" y="66"/>
                    <a:pt x="11" y="66"/>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7" name="Freeform 70">
              <a:extLst>
                <a:ext uri="{FF2B5EF4-FFF2-40B4-BE49-F238E27FC236}">
                  <a16:creationId xmlns:a16="http://schemas.microsoft.com/office/drawing/2014/main" id="{AC4B65D9-55CC-49E2-A309-34A0F5B8CB87}"/>
                </a:ext>
              </a:extLst>
            </p:cNvPr>
            <p:cNvSpPr>
              <a:spLocks/>
            </p:cNvSpPr>
            <p:nvPr/>
          </p:nvSpPr>
          <p:spPr bwMode="auto">
            <a:xfrm>
              <a:off x="-1892300" y="3929063"/>
              <a:ext cx="57150" cy="104775"/>
            </a:xfrm>
            <a:custGeom>
              <a:avLst/>
              <a:gdLst>
                <a:gd name="T0" fmla="*/ 41 w 75"/>
                <a:gd name="T1" fmla="*/ 137 h 140"/>
                <a:gd name="T2" fmla="*/ 63 w 75"/>
                <a:gd name="T3" fmla="*/ 114 h 140"/>
                <a:gd name="T4" fmla="*/ 60 w 75"/>
                <a:gd name="T5" fmla="*/ 80 h 140"/>
                <a:gd name="T6" fmla="*/ 61 w 75"/>
                <a:gd name="T7" fmla="*/ 47 h 140"/>
                <a:gd name="T8" fmla="*/ 70 w 75"/>
                <a:gd name="T9" fmla="*/ 14 h 140"/>
                <a:gd name="T10" fmla="*/ 56 w 75"/>
                <a:gd name="T11" fmla="*/ 3 h 140"/>
                <a:gd name="T12" fmla="*/ 15 w 75"/>
                <a:gd name="T13" fmla="*/ 22 h 140"/>
                <a:gd name="T14" fmla="*/ 7 w 75"/>
                <a:gd name="T15" fmla="*/ 69 h 140"/>
                <a:gd name="T16" fmla="*/ 6 w 75"/>
                <a:gd name="T17" fmla="*/ 113 h 140"/>
                <a:gd name="T18" fmla="*/ 16 w 75"/>
                <a:gd name="T19" fmla="*/ 134 h 140"/>
                <a:gd name="T20" fmla="*/ 35 w 75"/>
                <a:gd name="T21" fmla="*/ 139 h 140"/>
                <a:gd name="T22" fmla="*/ 41 w 75"/>
                <a:gd name="T23" fmla="*/ 13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40">
                  <a:moveTo>
                    <a:pt x="41" y="137"/>
                  </a:moveTo>
                  <a:cubicBezTo>
                    <a:pt x="52" y="136"/>
                    <a:pt x="61" y="125"/>
                    <a:pt x="63" y="114"/>
                  </a:cubicBezTo>
                  <a:cubicBezTo>
                    <a:pt x="65" y="103"/>
                    <a:pt x="62" y="92"/>
                    <a:pt x="60" y="80"/>
                  </a:cubicBezTo>
                  <a:cubicBezTo>
                    <a:pt x="58" y="69"/>
                    <a:pt x="57" y="57"/>
                    <a:pt x="61" y="47"/>
                  </a:cubicBezTo>
                  <a:cubicBezTo>
                    <a:pt x="65" y="36"/>
                    <a:pt x="75" y="25"/>
                    <a:pt x="70" y="14"/>
                  </a:cubicBezTo>
                  <a:cubicBezTo>
                    <a:pt x="68" y="8"/>
                    <a:pt x="62" y="5"/>
                    <a:pt x="56" y="3"/>
                  </a:cubicBezTo>
                  <a:cubicBezTo>
                    <a:pt x="40" y="0"/>
                    <a:pt x="24" y="9"/>
                    <a:pt x="15" y="22"/>
                  </a:cubicBezTo>
                  <a:cubicBezTo>
                    <a:pt x="6" y="36"/>
                    <a:pt x="5" y="53"/>
                    <a:pt x="7" y="69"/>
                  </a:cubicBezTo>
                  <a:cubicBezTo>
                    <a:pt x="10" y="84"/>
                    <a:pt x="0" y="98"/>
                    <a:pt x="6" y="113"/>
                  </a:cubicBezTo>
                  <a:cubicBezTo>
                    <a:pt x="9" y="119"/>
                    <a:pt x="13" y="128"/>
                    <a:pt x="16" y="134"/>
                  </a:cubicBezTo>
                  <a:cubicBezTo>
                    <a:pt x="17" y="136"/>
                    <a:pt x="33" y="138"/>
                    <a:pt x="35" y="139"/>
                  </a:cubicBezTo>
                  <a:cubicBezTo>
                    <a:pt x="38" y="140"/>
                    <a:pt x="42" y="137"/>
                    <a:pt x="41" y="137"/>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8" name="Freeform 71">
              <a:extLst>
                <a:ext uri="{FF2B5EF4-FFF2-40B4-BE49-F238E27FC236}">
                  <a16:creationId xmlns:a16="http://schemas.microsoft.com/office/drawing/2014/main" id="{AFCDE07D-AE1D-4E7C-AE37-694EFD32FA34}"/>
                </a:ext>
              </a:extLst>
            </p:cNvPr>
            <p:cNvSpPr>
              <a:spLocks/>
            </p:cNvSpPr>
            <p:nvPr/>
          </p:nvSpPr>
          <p:spPr bwMode="auto">
            <a:xfrm>
              <a:off x="-1898650" y="4005263"/>
              <a:ext cx="53975" cy="60325"/>
            </a:xfrm>
            <a:custGeom>
              <a:avLst/>
              <a:gdLst>
                <a:gd name="T0" fmla="*/ 8 w 72"/>
                <a:gd name="T1" fmla="*/ 53 h 81"/>
                <a:gd name="T2" fmla="*/ 51 w 72"/>
                <a:gd name="T3" fmla="*/ 74 h 81"/>
                <a:gd name="T4" fmla="*/ 63 w 72"/>
                <a:gd name="T5" fmla="*/ 28 h 81"/>
                <a:gd name="T6" fmla="*/ 21 w 72"/>
                <a:gd name="T7" fmla="*/ 7 h 81"/>
                <a:gd name="T8" fmla="*/ 8 w 72"/>
                <a:gd name="T9" fmla="*/ 53 h 81"/>
              </a:gdLst>
              <a:ahLst/>
              <a:cxnLst>
                <a:cxn ang="0">
                  <a:pos x="T0" y="T1"/>
                </a:cxn>
                <a:cxn ang="0">
                  <a:pos x="T2" y="T3"/>
                </a:cxn>
                <a:cxn ang="0">
                  <a:pos x="T4" y="T5"/>
                </a:cxn>
                <a:cxn ang="0">
                  <a:pos x="T6" y="T7"/>
                </a:cxn>
                <a:cxn ang="0">
                  <a:pos x="T8" y="T9"/>
                </a:cxn>
              </a:cxnLst>
              <a:rect l="0" t="0" r="r" b="b"/>
              <a:pathLst>
                <a:path w="72" h="81">
                  <a:moveTo>
                    <a:pt x="8" y="53"/>
                  </a:moveTo>
                  <a:cubicBezTo>
                    <a:pt x="16" y="72"/>
                    <a:pt x="35" y="81"/>
                    <a:pt x="51" y="74"/>
                  </a:cubicBezTo>
                  <a:cubicBezTo>
                    <a:pt x="66" y="67"/>
                    <a:pt x="72" y="47"/>
                    <a:pt x="63" y="28"/>
                  </a:cubicBezTo>
                  <a:cubicBezTo>
                    <a:pt x="55" y="9"/>
                    <a:pt x="36" y="0"/>
                    <a:pt x="21" y="7"/>
                  </a:cubicBezTo>
                  <a:cubicBezTo>
                    <a:pt x="5" y="14"/>
                    <a:pt x="0" y="34"/>
                    <a:pt x="8" y="53"/>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99" name="Freeform 72">
              <a:extLst>
                <a:ext uri="{FF2B5EF4-FFF2-40B4-BE49-F238E27FC236}">
                  <a16:creationId xmlns:a16="http://schemas.microsoft.com/office/drawing/2014/main" id="{71782A0C-9FEE-4A81-BB81-81D1675E00C7}"/>
                </a:ext>
              </a:extLst>
            </p:cNvPr>
            <p:cNvSpPr>
              <a:spLocks/>
            </p:cNvSpPr>
            <p:nvPr/>
          </p:nvSpPr>
          <p:spPr bwMode="auto">
            <a:xfrm>
              <a:off x="-1879600" y="3925888"/>
              <a:ext cx="28575" cy="30163"/>
            </a:xfrm>
            <a:custGeom>
              <a:avLst/>
              <a:gdLst>
                <a:gd name="T0" fmla="*/ 38 w 38"/>
                <a:gd name="T1" fmla="*/ 39 h 39"/>
                <a:gd name="T2" fmla="*/ 0 w 38"/>
                <a:gd name="T3" fmla="*/ 0 h 39"/>
              </a:gdLst>
              <a:ahLst/>
              <a:cxnLst>
                <a:cxn ang="0">
                  <a:pos x="T0" y="T1"/>
                </a:cxn>
                <a:cxn ang="0">
                  <a:pos x="T2" y="T3"/>
                </a:cxn>
              </a:cxnLst>
              <a:rect l="0" t="0" r="r" b="b"/>
              <a:pathLst>
                <a:path w="38" h="39">
                  <a:moveTo>
                    <a:pt x="38" y="39"/>
                  </a:moveTo>
                  <a:cubicBezTo>
                    <a:pt x="38" y="39"/>
                    <a:pt x="8" y="16"/>
                    <a:pt x="0" y="0"/>
                  </a:cubicBezTo>
                </a:path>
              </a:pathLst>
            </a:custGeom>
            <a:noFill/>
            <a:ln w="4763" cap="rnd">
              <a:solidFill>
                <a:srgbClr val="4A2A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0" name="Freeform 73">
              <a:extLst>
                <a:ext uri="{FF2B5EF4-FFF2-40B4-BE49-F238E27FC236}">
                  <a16:creationId xmlns:a16="http://schemas.microsoft.com/office/drawing/2014/main" id="{CA2CFC88-CFAD-41D7-8147-25757CC154BF}"/>
                </a:ext>
              </a:extLst>
            </p:cNvPr>
            <p:cNvSpPr>
              <a:spLocks/>
            </p:cNvSpPr>
            <p:nvPr/>
          </p:nvSpPr>
          <p:spPr bwMode="auto">
            <a:xfrm>
              <a:off x="-1766888" y="4000500"/>
              <a:ext cx="36513" cy="44450"/>
            </a:xfrm>
            <a:custGeom>
              <a:avLst/>
              <a:gdLst>
                <a:gd name="T0" fmla="*/ 20 w 50"/>
                <a:gd name="T1" fmla="*/ 0 h 60"/>
                <a:gd name="T2" fmla="*/ 43 w 50"/>
                <a:gd name="T3" fmla="*/ 33 h 60"/>
                <a:gd name="T4" fmla="*/ 20 w 50"/>
                <a:gd name="T5" fmla="*/ 55 h 60"/>
                <a:gd name="T6" fmla="*/ 0 w 50"/>
                <a:gd name="T7" fmla="*/ 15 h 60"/>
                <a:gd name="T8" fmla="*/ 20 w 50"/>
                <a:gd name="T9" fmla="*/ 0 h 60"/>
              </a:gdLst>
              <a:ahLst/>
              <a:cxnLst>
                <a:cxn ang="0">
                  <a:pos x="T0" y="T1"/>
                </a:cxn>
                <a:cxn ang="0">
                  <a:pos x="T2" y="T3"/>
                </a:cxn>
                <a:cxn ang="0">
                  <a:pos x="T4" y="T5"/>
                </a:cxn>
                <a:cxn ang="0">
                  <a:pos x="T6" y="T7"/>
                </a:cxn>
                <a:cxn ang="0">
                  <a:pos x="T8" y="T9"/>
                </a:cxn>
              </a:cxnLst>
              <a:rect l="0" t="0" r="r" b="b"/>
              <a:pathLst>
                <a:path w="50" h="60">
                  <a:moveTo>
                    <a:pt x="20" y="0"/>
                  </a:moveTo>
                  <a:cubicBezTo>
                    <a:pt x="20" y="1"/>
                    <a:pt x="29" y="14"/>
                    <a:pt x="43" y="33"/>
                  </a:cubicBezTo>
                  <a:cubicBezTo>
                    <a:pt x="50" y="42"/>
                    <a:pt x="30" y="60"/>
                    <a:pt x="20" y="55"/>
                  </a:cubicBezTo>
                  <a:cubicBezTo>
                    <a:pt x="10" y="50"/>
                    <a:pt x="0" y="15"/>
                    <a:pt x="0" y="15"/>
                  </a:cubicBezTo>
                  <a:lnTo>
                    <a:pt x="20" y="0"/>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1" name="Oval 74">
              <a:extLst>
                <a:ext uri="{FF2B5EF4-FFF2-40B4-BE49-F238E27FC236}">
                  <a16:creationId xmlns:a16="http://schemas.microsoft.com/office/drawing/2014/main" id="{205912EA-9420-4D9D-80D6-E7E5E029D319}"/>
                </a:ext>
              </a:extLst>
            </p:cNvPr>
            <p:cNvSpPr>
              <a:spLocks noChangeArrowheads="1"/>
            </p:cNvSpPr>
            <p:nvPr/>
          </p:nvSpPr>
          <p:spPr bwMode="auto">
            <a:xfrm>
              <a:off x="-2054225" y="4316413"/>
              <a:ext cx="438150" cy="4397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2" name="Freeform 75">
              <a:extLst>
                <a:ext uri="{FF2B5EF4-FFF2-40B4-BE49-F238E27FC236}">
                  <a16:creationId xmlns:a16="http://schemas.microsoft.com/office/drawing/2014/main" id="{A7D55F25-42B9-4F08-A617-A799852A3B09}"/>
                </a:ext>
              </a:extLst>
            </p:cNvPr>
            <p:cNvSpPr>
              <a:spLocks/>
            </p:cNvSpPr>
            <p:nvPr/>
          </p:nvSpPr>
          <p:spPr bwMode="auto">
            <a:xfrm>
              <a:off x="-2024063" y="4375150"/>
              <a:ext cx="355600" cy="349250"/>
            </a:xfrm>
            <a:custGeom>
              <a:avLst/>
              <a:gdLst>
                <a:gd name="T0" fmla="*/ 215 w 479"/>
                <a:gd name="T1" fmla="*/ 49 h 469"/>
                <a:gd name="T2" fmla="*/ 146 w 479"/>
                <a:gd name="T3" fmla="*/ 66 h 469"/>
                <a:gd name="T4" fmla="*/ 73 w 479"/>
                <a:gd name="T5" fmla="*/ 213 h 469"/>
                <a:gd name="T6" fmla="*/ 27 w 479"/>
                <a:gd name="T7" fmla="*/ 365 h 469"/>
                <a:gd name="T8" fmla="*/ 218 w 479"/>
                <a:gd name="T9" fmla="*/ 400 h 469"/>
                <a:gd name="T10" fmla="*/ 298 w 479"/>
                <a:gd name="T11" fmla="*/ 438 h 469"/>
                <a:gd name="T12" fmla="*/ 465 w 479"/>
                <a:gd name="T13" fmla="*/ 363 h 469"/>
                <a:gd name="T14" fmla="*/ 411 w 479"/>
                <a:gd name="T15" fmla="*/ 232 h 469"/>
                <a:gd name="T16" fmla="*/ 381 w 479"/>
                <a:gd name="T17" fmla="*/ 144 h 469"/>
                <a:gd name="T18" fmla="*/ 215 w 479"/>
                <a:gd name="T19" fmla="*/ 4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469">
                  <a:moveTo>
                    <a:pt x="215" y="49"/>
                  </a:moveTo>
                  <a:cubicBezTo>
                    <a:pt x="191" y="37"/>
                    <a:pt x="164" y="46"/>
                    <a:pt x="146" y="66"/>
                  </a:cubicBezTo>
                  <a:cubicBezTo>
                    <a:pt x="110" y="107"/>
                    <a:pt x="106" y="171"/>
                    <a:pt x="73" y="213"/>
                  </a:cubicBezTo>
                  <a:cubicBezTo>
                    <a:pt x="39" y="255"/>
                    <a:pt x="0" y="313"/>
                    <a:pt x="27" y="365"/>
                  </a:cubicBezTo>
                  <a:cubicBezTo>
                    <a:pt x="91" y="451"/>
                    <a:pt x="164" y="404"/>
                    <a:pt x="218" y="400"/>
                  </a:cubicBezTo>
                  <a:cubicBezTo>
                    <a:pt x="260" y="399"/>
                    <a:pt x="260" y="423"/>
                    <a:pt x="298" y="438"/>
                  </a:cubicBezTo>
                  <a:cubicBezTo>
                    <a:pt x="359" y="469"/>
                    <a:pt x="445" y="443"/>
                    <a:pt x="465" y="363"/>
                  </a:cubicBezTo>
                  <a:cubicBezTo>
                    <a:pt x="479" y="307"/>
                    <a:pt x="430" y="267"/>
                    <a:pt x="411" y="232"/>
                  </a:cubicBezTo>
                  <a:cubicBezTo>
                    <a:pt x="393" y="197"/>
                    <a:pt x="396" y="179"/>
                    <a:pt x="381" y="144"/>
                  </a:cubicBezTo>
                  <a:cubicBezTo>
                    <a:pt x="358" y="64"/>
                    <a:pt x="258" y="0"/>
                    <a:pt x="215" y="49"/>
                  </a:cubicBezTo>
                  <a:close/>
                </a:path>
              </a:pathLst>
            </a:custGeom>
            <a:solidFill>
              <a:srgbClr val="9C6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3" name="Freeform 76">
              <a:extLst>
                <a:ext uri="{FF2B5EF4-FFF2-40B4-BE49-F238E27FC236}">
                  <a16:creationId xmlns:a16="http://schemas.microsoft.com/office/drawing/2014/main" id="{545B57DF-75A7-488A-B8DF-2B3AFD6703D5}"/>
                </a:ext>
              </a:extLst>
            </p:cNvPr>
            <p:cNvSpPr>
              <a:spLocks/>
            </p:cNvSpPr>
            <p:nvPr/>
          </p:nvSpPr>
          <p:spPr bwMode="auto">
            <a:xfrm>
              <a:off x="-1885950" y="4497388"/>
              <a:ext cx="98425" cy="163513"/>
            </a:xfrm>
            <a:custGeom>
              <a:avLst/>
              <a:gdLst>
                <a:gd name="T0" fmla="*/ 132 w 132"/>
                <a:gd name="T1" fmla="*/ 65 h 218"/>
                <a:gd name="T2" fmla="*/ 111 w 132"/>
                <a:gd name="T3" fmla="*/ 201 h 218"/>
                <a:gd name="T4" fmla="*/ 6 w 132"/>
                <a:gd name="T5" fmla="*/ 159 h 218"/>
                <a:gd name="T6" fmla="*/ 48 w 132"/>
                <a:gd name="T7" fmla="*/ 0 h 218"/>
                <a:gd name="T8" fmla="*/ 132 w 132"/>
                <a:gd name="T9" fmla="*/ 65 h 218"/>
              </a:gdLst>
              <a:ahLst/>
              <a:cxnLst>
                <a:cxn ang="0">
                  <a:pos x="T0" y="T1"/>
                </a:cxn>
                <a:cxn ang="0">
                  <a:pos x="T2" y="T3"/>
                </a:cxn>
                <a:cxn ang="0">
                  <a:pos x="T4" y="T5"/>
                </a:cxn>
                <a:cxn ang="0">
                  <a:pos x="T6" y="T7"/>
                </a:cxn>
                <a:cxn ang="0">
                  <a:pos x="T8" y="T9"/>
                </a:cxn>
              </a:cxnLst>
              <a:rect l="0" t="0" r="r" b="b"/>
              <a:pathLst>
                <a:path w="132" h="218">
                  <a:moveTo>
                    <a:pt x="132" y="65"/>
                  </a:moveTo>
                  <a:cubicBezTo>
                    <a:pt x="132" y="65"/>
                    <a:pt x="120" y="140"/>
                    <a:pt x="111" y="201"/>
                  </a:cubicBezTo>
                  <a:cubicBezTo>
                    <a:pt x="108" y="218"/>
                    <a:pt x="0" y="181"/>
                    <a:pt x="6" y="159"/>
                  </a:cubicBezTo>
                  <a:cubicBezTo>
                    <a:pt x="21" y="103"/>
                    <a:pt x="48" y="0"/>
                    <a:pt x="48" y="0"/>
                  </a:cubicBezTo>
                  <a:cubicBezTo>
                    <a:pt x="132" y="65"/>
                    <a:pt x="132" y="65"/>
                    <a:pt x="132" y="65"/>
                  </a:cubicBezTo>
                  <a:close/>
                </a:path>
              </a:pathLst>
            </a:custGeom>
            <a:solidFill>
              <a:srgbClr val="E3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4" name="Freeform 77">
              <a:extLst>
                <a:ext uri="{FF2B5EF4-FFF2-40B4-BE49-F238E27FC236}">
                  <a16:creationId xmlns:a16="http://schemas.microsoft.com/office/drawing/2014/main" id="{B7F5AA04-3D2F-4847-8AE6-BA94E6B96E3C}"/>
                </a:ext>
              </a:extLst>
            </p:cNvPr>
            <p:cNvSpPr>
              <a:spLocks/>
            </p:cNvSpPr>
            <p:nvPr/>
          </p:nvSpPr>
          <p:spPr bwMode="auto">
            <a:xfrm>
              <a:off x="-2005013" y="4616450"/>
              <a:ext cx="330200" cy="139700"/>
            </a:xfrm>
            <a:custGeom>
              <a:avLst/>
              <a:gdLst>
                <a:gd name="T0" fmla="*/ 229 w 445"/>
                <a:gd name="T1" fmla="*/ 188 h 188"/>
                <a:gd name="T2" fmla="*/ 445 w 445"/>
                <a:gd name="T3" fmla="*/ 94 h 188"/>
                <a:gd name="T4" fmla="*/ 280 w 445"/>
                <a:gd name="T5" fmla="*/ 10 h 188"/>
                <a:gd name="T6" fmla="*/ 167 w 445"/>
                <a:gd name="T7" fmla="*/ 0 h 188"/>
                <a:gd name="T8" fmla="*/ 0 w 445"/>
                <a:gd name="T9" fmla="*/ 80 h 188"/>
                <a:gd name="T10" fmla="*/ 229 w 445"/>
                <a:gd name="T11" fmla="*/ 188 h 188"/>
              </a:gdLst>
              <a:ahLst/>
              <a:cxnLst>
                <a:cxn ang="0">
                  <a:pos x="T0" y="T1"/>
                </a:cxn>
                <a:cxn ang="0">
                  <a:pos x="T2" y="T3"/>
                </a:cxn>
                <a:cxn ang="0">
                  <a:pos x="T4" y="T5"/>
                </a:cxn>
                <a:cxn ang="0">
                  <a:pos x="T6" y="T7"/>
                </a:cxn>
                <a:cxn ang="0">
                  <a:pos x="T8" y="T9"/>
                </a:cxn>
                <a:cxn ang="0">
                  <a:pos x="T10" y="T11"/>
                </a:cxn>
              </a:cxnLst>
              <a:rect l="0" t="0" r="r" b="b"/>
              <a:pathLst>
                <a:path w="445" h="188">
                  <a:moveTo>
                    <a:pt x="229" y="188"/>
                  </a:moveTo>
                  <a:cubicBezTo>
                    <a:pt x="314" y="188"/>
                    <a:pt x="391" y="152"/>
                    <a:pt x="445" y="94"/>
                  </a:cubicBezTo>
                  <a:cubicBezTo>
                    <a:pt x="436" y="72"/>
                    <a:pt x="343" y="39"/>
                    <a:pt x="280" y="10"/>
                  </a:cubicBezTo>
                  <a:cubicBezTo>
                    <a:pt x="273" y="78"/>
                    <a:pt x="197" y="85"/>
                    <a:pt x="167" y="0"/>
                  </a:cubicBezTo>
                  <a:cubicBezTo>
                    <a:pt x="112" y="26"/>
                    <a:pt x="4" y="60"/>
                    <a:pt x="0" y="80"/>
                  </a:cubicBezTo>
                  <a:cubicBezTo>
                    <a:pt x="54" y="146"/>
                    <a:pt x="137" y="188"/>
                    <a:pt x="229" y="188"/>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5" name="Freeform 78">
              <a:extLst>
                <a:ext uri="{FF2B5EF4-FFF2-40B4-BE49-F238E27FC236}">
                  <a16:creationId xmlns:a16="http://schemas.microsoft.com/office/drawing/2014/main" id="{ACBF0FDC-8BC2-4E18-A864-89296B5008EB}"/>
                </a:ext>
              </a:extLst>
            </p:cNvPr>
            <p:cNvSpPr>
              <a:spLocks/>
            </p:cNvSpPr>
            <p:nvPr/>
          </p:nvSpPr>
          <p:spPr bwMode="auto">
            <a:xfrm>
              <a:off x="-1905000" y="4610100"/>
              <a:ext cx="120650" cy="104775"/>
            </a:xfrm>
            <a:custGeom>
              <a:avLst/>
              <a:gdLst>
                <a:gd name="T0" fmla="*/ 0 w 163"/>
                <a:gd name="T1" fmla="*/ 22 h 142"/>
                <a:gd name="T2" fmla="*/ 113 w 163"/>
                <a:gd name="T3" fmla="*/ 140 h 142"/>
                <a:gd name="T4" fmla="*/ 163 w 163"/>
                <a:gd name="T5" fmla="*/ 25 h 142"/>
                <a:gd name="T6" fmla="*/ 130 w 163"/>
                <a:gd name="T7" fmla="*/ 1 h 142"/>
                <a:gd name="T8" fmla="*/ 39 w 163"/>
                <a:gd name="T9" fmla="*/ 0 h 142"/>
                <a:gd name="T10" fmla="*/ 0 w 163"/>
                <a:gd name="T11" fmla="*/ 22 h 142"/>
              </a:gdLst>
              <a:ahLst/>
              <a:cxnLst>
                <a:cxn ang="0">
                  <a:pos x="T0" y="T1"/>
                </a:cxn>
                <a:cxn ang="0">
                  <a:pos x="T2" y="T3"/>
                </a:cxn>
                <a:cxn ang="0">
                  <a:pos x="T4" y="T5"/>
                </a:cxn>
                <a:cxn ang="0">
                  <a:pos x="T6" y="T7"/>
                </a:cxn>
                <a:cxn ang="0">
                  <a:pos x="T8" y="T9"/>
                </a:cxn>
                <a:cxn ang="0">
                  <a:pos x="T10" y="T11"/>
                </a:cxn>
              </a:cxnLst>
              <a:rect l="0" t="0" r="r" b="b"/>
              <a:pathLst>
                <a:path w="163" h="142">
                  <a:moveTo>
                    <a:pt x="0" y="22"/>
                  </a:moveTo>
                  <a:cubicBezTo>
                    <a:pt x="0" y="22"/>
                    <a:pt x="104" y="142"/>
                    <a:pt x="113" y="140"/>
                  </a:cubicBezTo>
                  <a:cubicBezTo>
                    <a:pt x="128" y="137"/>
                    <a:pt x="163" y="25"/>
                    <a:pt x="163" y="25"/>
                  </a:cubicBezTo>
                  <a:cubicBezTo>
                    <a:pt x="130" y="1"/>
                    <a:pt x="130" y="1"/>
                    <a:pt x="130" y="1"/>
                  </a:cubicBezTo>
                  <a:cubicBezTo>
                    <a:pt x="39" y="0"/>
                    <a:pt x="39" y="0"/>
                    <a:pt x="39" y="0"/>
                  </a:cubicBezTo>
                  <a:lnTo>
                    <a:pt x="0" y="22"/>
                  </a:lnTo>
                  <a:close/>
                </a:path>
              </a:pathLst>
            </a:custGeom>
            <a:solidFill>
              <a:srgbClr val="E3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6" name="Freeform 79">
              <a:extLst>
                <a:ext uri="{FF2B5EF4-FFF2-40B4-BE49-F238E27FC236}">
                  <a16:creationId xmlns:a16="http://schemas.microsoft.com/office/drawing/2014/main" id="{B640812F-0F3F-4C77-ACC4-8AB26E5FDFA2}"/>
                </a:ext>
              </a:extLst>
            </p:cNvPr>
            <p:cNvSpPr>
              <a:spLocks/>
            </p:cNvSpPr>
            <p:nvPr/>
          </p:nvSpPr>
          <p:spPr bwMode="auto">
            <a:xfrm>
              <a:off x="-1855788" y="4405313"/>
              <a:ext cx="147638" cy="211138"/>
            </a:xfrm>
            <a:custGeom>
              <a:avLst/>
              <a:gdLst>
                <a:gd name="T0" fmla="*/ 82 w 200"/>
                <a:gd name="T1" fmla="*/ 0 h 282"/>
                <a:gd name="T2" fmla="*/ 173 w 200"/>
                <a:gd name="T3" fmla="*/ 150 h 282"/>
                <a:gd name="T4" fmla="*/ 0 w 200"/>
                <a:gd name="T5" fmla="*/ 120 h 282"/>
                <a:gd name="T6" fmla="*/ 82 w 200"/>
                <a:gd name="T7" fmla="*/ 0 h 282"/>
              </a:gdLst>
              <a:ahLst/>
              <a:cxnLst>
                <a:cxn ang="0">
                  <a:pos x="T0" y="T1"/>
                </a:cxn>
                <a:cxn ang="0">
                  <a:pos x="T2" y="T3"/>
                </a:cxn>
                <a:cxn ang="0">
                  <a:pos x="T4" y="T5"/>
                </a:cxn>
                <a:cxn ang="0">
                  <a:pos x="T6" y="T7"/>
                </a:cxn>
              </a:cxnLst>
              <a:rect l="0" t="0" r="r" b="b"/>
              <a:pathLst>
                <a:path w="200" h="282">
                  <a:moveTo>
                    <a:pt x="82" y="0"/>
                  </a:moveTo>
                  <a:cubicBezTo>
                    <a:pt x="82" y="0"/>
                    <a:pt x="200" y="18"/>
                    <a:pt x="173" y="150"/>
                  </a:cubicBezTo>
                  <a:cubicBezTo>
                    <a:pt x="145" y="282"/>
                    <a:pt x="0" y="120"/>
                    <a:pt x="0" y="120"/>
                  </a:cubicBezTo>
                  <a:lnTo>
                    <a:pt x="82" y="0"/>
                  </a:lnTo>
                  <a:close/>
                </a:path>
              </a:pathLst>
            </a:custGeom>
            <a:solidFill>
              <a:srgbClr val="9C6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7" name="Freeform 80">
              <a:extLst>
                <a:ext uri="{FF2B5EF4-FFF2-40B4-BE49-F238E27FC236}">
                  <a16:creationId xmlns:a16="http://schemas.microsoft.com/office/drawing/2014/main" id="{E3CB5071-19DF-4119-AA8C-21AA962DF587}"/>
                </a:ext>
              </a:extLst>
            </p:cNvPr>
            <p:cNvSpPr>
              <a:spLocks/>
            </p:cNvSpPr>
            <p:nvPr/>
          </p:nvSpPr>
          <p:spPr bwMode="auto">
            <a:xfrm>
              <a:off x="-1887538" y="4414838"/>
              <a:ext cx="133350" cy="163513"/>
            </a:xfrm>
            <a:custGeom>
              <a:avLst/>
              <a:gdLst>
                <a:gd name="T0" fmla="*/ 5 w 179"/>
                <a:gd name="T1" fmla="*/ 74 h 219"/>
                <a:gd name="T2" fmla="*/ 35 w 179"/>
                <a:gd name="T3" fmla="*/ 23 h 219"/>
                <a:gd name="T4" fmla="*/ 111 w 179"/>
                <a:gd name="T5" fmla="*/ 5 h 219"/>
                <a:gd name="T6" fmla="*/ 160 w 179"/>
                <a:gd name="T7" fmla="*/ 37 h 219"/>
                <a:gd name="T8" fmla="*/ 178 w 179"/>
                <a:gd name="T9" fmla="*/ 160 h 219"/>
                <a:gd name="T10" fmla="*/ 145 w 179"/>
                <a:gd name="T11" fmla="*/ 213 h 219"/>
                <a:gd name="T12" fmla="*/ 30 w 179"/>
                <a:gd name="T13" fmla="*/ 170 h 219"/>
                <a:gd name="T14" fmla="*/ 5 w 179"/>
                <a:gd name="T15" fmla="*/ 74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9">
                  <a:moveTo>
                    <a:pt x="5" y="74"/>
                  </a:moveTo>
                  <a:cubicBezTo>
                    <a:pt x="0" y="51"/>
                    <a:pt x="13" y="28"/>
                    <a:pt x="35" y="23"/>
                  </a:cubicBezTo>
                  <a:cubicBezTo>
                    <a:pt x="59" y="18"/>
                    <a:pt x="88" y="11"/>
                    <a:pt x="111" y="5"/>
                  </a:cubicBezTo>
                  <a:cubicBezTo>
                    <a:pt x="133" y="0"/>
                    <a:pt x="152" y="15"/>
                    <a:pt x="160" y="37"/>
                  </a:cubicBezTo>
                  <a:cubicBezTo>
                    <a:pt x="170" y="63"/>
                    <a:pt x="177" y="119"/>
                    <a:pt x="178" y="160"/>
                  </a:cubicBezTo>
                  <a:cubicBezTo>
                    <a:pt x="179" y="184"/>
                    <a:pt x="166" y="208"/>
                    <a:pt x="145" y="213"/>
                  </a:cubicBezTo>
                  <a:cubicBezTo>
                    <a:pt x="121" y="219"/>
                    <a:pt x="46" y="212"/>
                    <a:pt x="30" y="170"/>
                  </a:cubicBezTo>
                  <a:cubicBezTo>
                    <a:pt x="18" y="139"/>
                    <a:pt x="12" y="107"/>
                    <a:pt x="5" y="74"/>
                  </a:cubicBezTo>
                  <a:close/>
                </a:path>
              </a:pathLst>
            </a:custGeom>
            <a:solidFill>
              <a:srgbClr val="E3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8" name="Freeform 81">
              <a:extLst>
                <a:ext uri="{FF2B5EF4-FFF2-40B4-BE49-F238E27FC236}">
                  <a16:creationId xmlns:a16="http://schemas.microsoft.com/office/drawing/2014/main" id="{6B5475FB-BB18-42E9-AC34-EEE16D1DF70B}"/>
                </a:ext>
              </a:extLst>
            </p:cNvPr>
            <p:cNvSpPr>
              <a:spLocks/>
            </p:cNvSpPr>
            <p:nvPr/>
          </p:nvSpPr>
          <p:spPr bwMode="auto">
            <a:xfrm>
              <a:off x="-1792288" y="4522788"/>
              <a:ext cx="30163" cy="25400"/>
            </a:xfrm>
            <a:custGeom>
              <a:avLst/>
              <a:gdLst>
                <a:gd name="T0" fmla="*/ 38 w 41"/>
                <a:gd name="T1" fmla="*/ 0 h 35"/>
                <a:gd name="T2" fmla="*/ 0 w 41"/>
                <a:gd name="T3" fmla="*/ 8 h 35"/>
                <a:gd name="T4" fmla="*/ 24 w 41"/>
                <a:gd name="T5" fmla="*/ 29 h 35"/>
                <a:gd name="T6" fmla="*/ 38 w 41"/>
                <a:gd name="T7" fmla="*/ 0 h 35"/>
              </a:gdLst>
              <a:ahLst/>
              <a:cxnLst>
                <a:cxn ang="0">
                  <a:pos x="T0" y="T1"/>
                </a:cxn>
                <a:cxn ang="0">
                  <a:pos x="T2" y="T3"/>
                </a:cxn>
                <a:cxn ang="0">
                  <a:pos x="T4" y="T5"/>
                </a:cxn>
                <a:cxn ang="0">
                  <a:pos x="T6" y="T7"/>
                </a:cxn>
              </a:cxnLst>
              <a:rect l="0" t="0" r="r" b="b"/>
              <a:pathLst>
                <a:path w="41" h="35">
                  <a:moveTo>
                    <a:pt x="38" y="0"/>
                  </a:moveTo>
                  <a:cubicBezTo>
                    <a:pt x="0" y="8"/>
                    <a:pt x="0" y="8"/>
                    <a:pt x="0" y="8"/>
                  </a:cubicBezTo>
                  <a:cubicBezTo>
                    <a:pt x="0" y="8"/>
                    <a:pt x="6" y="35"/>
                    <a:pt x="24" y="29"/>
                  </a:cubicBezTo>
                  <a:cubicBezTo>
                    <a:pt x="41" y="23"/>
                    <a:pt x="38" y="0"/>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09" name="Freeform 82">
              <a:extLst>
                <a:ext uri="{FF2B5EF4-FFF2-40B4-BE49-F238E27FC236}">
                  <a16:creationId xmlns:a16="http://schemas.microsoft.com/office/drawing/2014/main" id="{BC356494-4B06-4043-B2A9-80FCF9F9F5EB}"/>
                </a:ext>
              </a:extLst>
            </p:cNvPr>
            <p:cNvSpPr>
              <a:spLocks/>
            </p:cNvSpPr>
            <p:nvPr/>
          </p:nvSpPr>
          <p:spPr bwMode="auto">
            <a:xfrm>
              <a:off x="-1939925" y="4368800"/>
              <a:ext cx="158750" cy="206375"/>
            </a:xfrm>
            <a:custGeom>
              <a:avLst/>
              <a:gdLst>
                <a:gd name="T0" fmla="*/ 213 w 213"/>
                <a:gd name="T1" fmla="*/ 64 h 277"/>
                <a:gd name="T2" fmla="*/ 133 w 213"/>
                <a:gd name="T3" fmla="*/ 174 h 277"/>
                <a:gd name="T4" fmla="*/ 71 w 213"/>
                <a:gd name="T5" fmla="*/ 254 h 277"/>
                <a:gd name="T6" fmla="*/ 6 w 213"/>
                <a:gd name="T7" fmla="*/ 140 h 277"/>
                <a:gd name="T8" fmla="*/ 98 w 213"/>
                <a:gd name="T9" fmla="*/ 35 h 277"/>
                <a:gd name="T10" fmla="*/ 213 w 213"/>
                <a:gd name="T11" fmla="*/ 64 h 277"/>
              </a:gdLst>
              <a:ahLst/>
              <a:cxnLst>
                <a:cxn ang="0">
                  <a:pos x="T0" y="T1"/>
                </a:cxn>
                <a:cxn ang="0">
                  <a:pos x="T2" y="T3"/>
                </a:cxn>
                <a:cxn ang="0">
                  <a:pos x="T4" y="T5"/>
                </a:cxn>
                <a:cxn ang="0">
                  <a:pos x="T6" y="T7"/>
                </a:cxn>
                <a:cxn ang="0">
                  <a:pos x="T8" y="T9"/>
                </a:cxn>
                <a:cxn ang="0">
                  <a:pos x="T10" y="T11"/>
                </a:cxn>
              </a:cxnLst>
              <a:rect l="0" t="0" r="r" b="b"/>
              <a:pathLst>
                <a:path w="213" h="277">
                  <a:moveTo>
                    <a:pt x="213" y="64"/>
                  </a:moveTo>
                  <a:cubicBezTo>
                    <a:pt x="213" y="64"/>
                    <a:pt x="204" y="146"/>
                    <a:pt x="133" y="174"/>
                  </a:cubicBezTo>
                  <a:cubicBezTo>
                    <a:pt x="112" y="182"/>
                    <a:pt x="89" y="241"/>
                    <a:pt x="71" y="254"/>
                  </a:cubicBezTo>
                  <a:cubicBezTo>
                    <a:pt x="39" y="277"/>
                    <a:pt x="0" y="179"/>
                    <a:pt x="6" y="140"/>
                  </a:cubicBezTo>
                  <a:cubicBezTo>
                    <a:pt x="16" y="83"/>
                    <a:pt x="32" y="61"/>
                    <a:pt x="98" y="35"/>
                  </a:cubicBezTo>
                  <a:cubicBezTo>
                    <a:pt x="139" y="20"/>
                    <a:pt x="186" y="0"/>
                    <a:pt x="213" y="64"/>
                  </a:cubicBezTo>
                  <a:close/>
                </a:path>
              </a:pathLst>
            </a:custGeom>
            <a:solidFill>
              <a:srgbClr val="9C6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0" name="Freeform 83">
              <a:extLst>
                <a:ext uri="{FF2B5EF4-FFF2-40B4-BE49-F238E27FC236}">
                  <a16:creationId xmlns:a16="http://schemas.microsoft.com/office/drawing/2014/main" id="{DE7C79FE-9767-474F-A86F-AC24CF9195E7}"/>
                </a:ext>
              </a:extLst>
            </p:cNvPr>
            <p:cNvSpPr>
              <a:spLocks/>
            </p:cNvSpPr>
            <p:nvPr/>
          </p:nvSpPr>
          <p:spPr bwMode="auto">
            <a:xfrm>
              <a:off x="-1895475" y="4502150"/>
              <a:ext cx="49213" cy="55563"/>
            </a:xfrm>
            <a:custGeom>
              <a:avLst/>
              <a:gdLst>
                <a:gd name="T0" fmla="*/ 10 w 66"/>
                <a:gd name="T1" fmla="*/ 53 h 75"/>
                <a:gd name="T2" fmla="*/ 51 w 66"/>
                <a:gd name="T3" fmla="*/ 67 h 75"/>
                <a:gd name="T4" fmla="*/ 56 w 66"/>
                <a:gd name="T5" fmla="*/ 22 h 75"/>
                <a:gd name="T6" fmla="*/ 15 w 66"/>
                <a:gd name="T7" fmla="*/ 8 h 75"/>
                <a:gd name="T8" fmla="*/ 10 w 66"/>
                <a:gd name="T9" fmla="*/ 53 h 75"/>
              </a:gdLst>
              <a:ahLst/>
              <a:cxnLst>
                <a:cxn ang="0">
                  <a:pos x="T0" y="T1"/>
                </a:cxn>
                <a:cxn ang="0">
                  <a:pos x="T2" y="T3"/>
                </a:cxn>
                <a:cxn ang="0">
                  <a:pos x="T4" y="T5"/>
                </a:cxn>
                <a:cxn ang="0">
                  <a:pos x="T6" y="T7"/>
                </a:cxn>
                <a:cxn ang="0">
                  <a:pos x="T8" y="T9"/>
                </a:cxn>
              </a:cxnLst>
              <a:rect l="0" t="0" r="r" b="b"/>
              <a:pathLst>
                <a:path w="66" h="75">
                  <a:moveTo>
                    <a:pt x="10" y="53"/>
                  </a:moveTo>
                  <a:cubicBezTo>
                    <a:pt x="20" y="69"/>
                    <a:pt x="38" y="75"/>
                    <a:pt x="51" y="67"/>
                  </a:cubicBezTo>
                  <a:cubicBezTo>
                    <a:pt x="64" y="58"/>
                    <a:pt x="66" y="38"/>
                    <a:pt x="56" y="22"/>
                  </a:cubicBezTo>
                  <a:cubicBezTo>
                    <a:pt x="46" y="6"/>
                    <a:pt x="28" y="0"/>
                    <a:pt x="15" y="8"/>
                  </a:cubicBezTo>
                  <a:cubicBezTo>
                    <a:pt x="2" y="17"/>
                    <a:pt x="0" y="37"/>
                    <a:pt x="10" y="53"/>
                  </a:cubicBezTo>
                  <a:close/>
                </a:path>
              </a:pathLst>
            </a:custGeom>
            <a:solidFill>
              <a:srgbClr val="E3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1" name="Freeform 84">
              <a:extLst>
                <a:ext uri="{FF2B5EF4-FFF2-40B4-BE49-F238E27FC236}">
                  <a16:creationId xmlns:a16="http://schemas.microsoft.com/office/drawing/2014/main" id="{8EEDE026-B656-4BE2-94E2-18C200897F63}"/>
                </a:ext>
              </a:extLst>
            </p:cNvPr>
            <p:cNvSpPr>
              <a:spLocks/>
            </p:cNvSpPr>
            <p:nvPr/>
          </p:nvSpPr>
          <p:spPr bwMode="auto">
            <a:xfrm>
              <a:off x="-1831975" y="4572000"/>
              <a:ext cx="39688" cy="30163"/>
            </a:xfrm>
            <a:custGeom>
              <a:avLst/>
              <a:gdLst>
                <a:gd name="T0" fmla="*/ 25 w 25"/>
                <a:gd name="T1" fmla="*/ 2 h 19"/>
                <a:gd name="T2" fmla="*/ 22 w 25"/>
                <a:gd name="T3" fmla="*/ 19 h 19"/>
                <a:gd name="T4" fmla="*/ 0 w 25"/>
                <a:gd name="T5" fmla="*/ 0 h 19"/>
                <a:gd name="T6" fmla="*/ 25 w 25"/>
                <a:gd name="T7" fmla="*/ 2 h 19"/>
              </a:gdLst>
              <a:ahLst/>
              <a:cxnLst>
                <a:cxn ang="0">
                  <a:pos x="T0" y="T1"/>
                </a:cxn>
                <a:cxn ang="0">
                  <a:pos x="T2" y="T3"/>
                </a:cxn>
                <a:cxn ang="0">
                  <a:pos x="T4" y="T5"/>
                </a:cxn>
                <a:cxn ang="0">
                  <a:pos x="T6" y="T7"/>
                </a:cxn>
              </a:cxnLst>
              <a:rect l="0" t="0" r="r" b="b"/>
              <a:pathLst>
                <a:path w="25" h="19">
                  <a:moveTo>
                    <a:pt x="25" y="2"/>
                  </a:moveTo>
                  <a:lnTo>
                    <a:pt x="22" y="19"/>
                  </a:lnTo>
                  <a:lnTo>
                    <a:pt x="0" y="0"/>
                  </a:lnTo>
                  <a:lnTo>
                    <a:pt x="25" y="2"/>
                  </a:lnTo>
                  <a:close/>
                </a:path>
              </a:pathLst>
            </a:custGeom>
            <a:solidFill>
              <a:srgbClr val="CC72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2" name="Freeform 85">
              <a:extLst>
                <a:ext uri="{FF2B5EF4-FFF2-40B4-BE49-F238E27FC236}">
                  <a16:creationId xmlns:a16="http://schemas.microsoft.com/office/drawing/2014/main" id="{01E3F9D7-0298-40BD-8B4A-727838E14A38}"/>
                </a:ext>
              </a:extLst>
            </p:cNvPr>
            <p:cNvSpPr>
              <a:spLocks/>
            </p:cNvSpPr>
            <p:nvPr/>
          </p:nvSpPr>
          <p:spPr bwMode="auto">
            <a:xfrm>
              <a:off x="-1928813" y="4606925"/>
              <a:ext cx="82550" cy="106363"/>
            </a:xfrm>
            <a:custGeom>
              <a:avLst/>
              <a:gdLst>
                <a:gd name="T0" fmla="*/ 37 w 111"/>
                <a:gd name="T1" fmla="*/ 6 h 143"/>
                <a:gd name="T2" fmla="*/ 0 w 111"/>
                <a:gd name="T3" fmla="*/ 36 h 143"/>
                <a:gd name="T4" fmla="*/ 65 w 111"/>
                <a:gd name="T5" fmla="*/ 143 h 143"/>
                <a:gd name="T6" fmla="*/ 111 w 111"/>
                <a:gd name="T7" fmla="*/ 84 h 143"/>
                <a:gd name="T8" fmla="*/ 53 w 111"/>
                <a:gd name="T9" fmla="*/ 8 h 143"/>
                <a:gd name="T10" fmla="*/ 37 w 111"/>
                <a:gd name="T11" fmla="*/ 6 h 143"/>
              </a:gdLst>
              <a:ahLst/>
              <a:cxnLst>
                <a:cxn ang="0">
                  <a:pos x="T0" y="T1"/>
                </a:cxn>
                <a:cxn ang="0">
                  <a:pos x="T2" y="T3"/>
                </a:cxn>
                <a:cxn ang="0">
                  <a:pos x="T4" y="T5"/>
                </a:cxn>
                <a:cxn ang="0">
                  <a:pos x="T6" y="T7"/>
                </a:cxn>
                <a:cxn ang="0">
                  <a:pos x="T8" y="T9"/>
                </a:cxn>
                <a:cxn ang="0">
                  <a:pos x="T10" y="T11"/>
                </a:cxn>
              </a:cxnLst>
              <a:rect l="0" t="0" r="r" b="b"/>
              <a:pathLst>
                <a:path w="111" h="143">
                  <a:moveTo>
                    <a:pt x="37" y="6"/>
                  </a:moveTo>
                  <a:cubicBezTo>
                    <a:pt x="0" y="36"/>
                    <a:pt x="0" y="36"/>
                    <a:pt x="0" y="36"/>
                  </a:cubicBezTo>
                  <a:cubicBezTo>
                    <a:pt x="65" y="143"/>
                    <a:pt x="65" y="143"/>
                    <a:pt x="65" y="143"/>
                  </a:cubicBezTo>
                  <a:cubicBezTo>
                    <a:pt x="111" y="84"/>
                    <a:pt x="111" y="84"/>
                    <a:pt x="111" y="84"/>
                  </a:cubicBezTo>
                  <a:cubicBezTo>
                    <a:pt x="111" y="84"/>
                    <a:pt x="61" y="63"/>
                    <a:pt x="53" y="8"/>
                  </a:cubicBezTo>
                  <a:cubicBezTo>
                    <a:pt x="52" y="2"/>
                    <a:pt x="44" y="0"/>
                    <a:pt x="3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3" name="Freeform 86">
              <a:extLst>
                <a:ext uri="{FF2B5EF4-FFF2-40B4-BE49-F238E27FC236}">
                  <a16:creationId xmlns:a16="http://schemas.microsoft.com/office/drawing/2014/main" id="{E364F4B6-C0D7-4459-AA00-4DEA8DA11B94}"/>
                </a:ext>
              </a:extLst>
            </p:cNvPr>
            <p:cNvSpPr>
              <a:spLocks/>
            </p:cNvSpPr>
            <p:nvPr/>
          </p:nvSpPr>
          <p:spPr bwMode="auto">
            <a:xfrm>
              <a:off x="-1820863" y="4665663"/>
              <a:ext cx="36513" cy="49213"/>
            </a:xfrm>
            <a:custGeom>
              <a:avLst/>
              <a:gdLst>
                <a:gd name="T0" fmla="*/ 0 w 49"/>
                <a:gd name="T1" fmla="*/ 67 h 67"/>
                <a:gd name="T2" fmla="*/ 23 w 49"/>
                <a:gd name="T3" fmla="*/ 0 h 67"/>
                <a:gd name="T4" fmla="*/ 49 w 49"/>
                <a:gd name="T5" fmla="*/ 16 h 67"/>
                <a:gd name="T6" fmla="*/ 0 w 49"/>
                <a:gd name="T7" fmla="*/ 67 h 67"/>
              </a:gdLst>
              <a:ahLst/>
              <a:cxnLst>
                <a:cxn ang="0">
                  <a:pos x="T0" y="T1"/>
                </a:cxn>
                <a:cxn ang="0">
                  <a:pos x="T2" y="T3"/>
                </a:cxn>
                <a:cxn ang="0">
                  <a:pos x="T4" y="T5"/>
                </a:cxn>
                <a:cxn ang="0">
                  <a:pos x="T6" y="T7"/>
                </a:cxn>
              </a:cxnLst>
              <a:rect l="0" t="0" r="r" b="b"/>
              <a:pathLst>
                <a:path w="49" h="67">
                  <a:moveTo>
                    <a:pt x="0" y="67"/>
                  </a:moveTo>
                  <a:cubicBezTo>
                    <a:pt x="23" y="0"/>
                    <a:pt x="23" y="0"/>
                    <a:pt x="23" y="0"/>
                  </a:cubicBezTo>
                  <a:cubicBezTo>
                    <a:pt x="49" y="16"/>
                    <a:pt x="49" y="16"/>
                    <a:pt x="49" y="16"/>
                  </a:cubicBezTo>
                  <a:cubicBezTo>
                    <a:pt x="28" y="36"/>
                    <a:pt x="0" y="67"/>
                    <a:pt x="0" y="6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4" name="Freeform 87">
              <a:extLst>
                <a:ext uri="{FF2B5EF4-FFF2-40B4-BE49-F238E27FC236}">
                  <a16:creationId xmlns:a16="http://schemas.microsoft.com/office/drawing/2014/main" id="{74D241B7-A709-4620-8932-4218930528F1}"/>
                </a:ext>
              </a:extLst>
            </p:cNvPr>
            <p:cNvSpPr>
              <a:spLocks/>
            </p:cNvSpPr>
            <p:nvPr/>
          </p:nvSpPr>
          <p:spPr bwMode="auto">
            <a:xfrm>
              <a:off x="-1803400" y="4618038"/>
              <a:ext cx="52388" cy="92075"/>
            </a:xfrm>
            <a:custGeom>
              <a:avLst/>
              <a:gdLst>
                <a:gd name="T0" fmla="*/ 51 w 71"/>
                <a:gd name="T1" fmla="*/ 122 h 122"/>
                <a:gd name="T2" fmla="*/ 0 w 71"/>
                <a:gd name="T3" fmla="*/ 63 h 122"/>
                <a:gd name="T4" fmla="*/ 23 w 71"/>
                <a:gd name="T5" fmla="*/ 14 h 122"/>
                <a:gd name="T6" fmla="*/ 25 w 71"/>
                <a:gd name="T7" fmla="*/ 6 h 122"/>
                <a:gd name="T8" fmla="*/ 41 w 71"/>
                <a:gd name="T9" fmla="*/ 4 h 122"/>
                <a:gd name="T10" fmla="*/ 71 w 71"/>
                <a:gd name="T11" fmla="*/ 31 h 122"/>
                <a:gd name="T12" fmla="*/ 51 w 71"/>
                <a:gd name="T13" fmla="*/ 122 h 122"/>
              </a:gdLst>
              <a:ahLst/>
              <a:cxnLst>
                <a:cxn ang="0">
                  <a:pos x="T0" y="T1"/>
                </a:cxn>
                <a:cxn ang="0">
                  <a:pos x="T2" y="T3"/>
                </a:cxn>
                <a:cxn ang="0">
                  <a:pos x="T4" y="T5"/>
                </a:cxn>
                <a:cxn ang="0">
                  <a:pos x="T6" y="T7"/>
                </a:cxn>
                <a:cxn ang="0">
                  <a:pos x="T8" y="T9"/>
                </a:cxn>
                <a:cxn ang="0">
                  <a:pos x="T10" y="T11"/>
                </a:cxn>
                <a:cxn ang="0">
                  <a:pos x="T12" y="T13"/>
                </a:cxn>
              </a:cxnLst>
              <a:rect l="0" t="0" r="r" b="b"/>
              <a:pathLst>
                <a:path w="71" h="122">
                  <a:moveTo>
                    <a:pt x="51" y="122"/>
                  </a:moveTo>
                  <a:cubicBezTo>
                    <a:pt x="0" y="63"/>
                    <a:pt x="0" y="63"/>
                    <a:pt x="0" y="63"/>
                  </a:cubicBezTo>
                  <a:cubicBezTo>
                    <a:pt x="0" y="63"/>
                    <a:pt x="16" y="59"/>
                    <a:pt x="23" y="14"/>
                  </a:cubicBezTo>
                  <a:cubicBezTo>
                    <a:pt x="25" y="6"/>
                    <a:pt x="25" y="6"/>
                    <a:pt x="25" y="6"/>
                  </a:cubicBezTo>
                  <a:cubicBezTo>
                    <a:pt x="27" y="0"/>
                    <a:pt x="36" y="0"/>
                    <a:pt x="41" y="4"/>
                  </a:cubicBezTo>
                  <a:cubicBezTo>
                    <a:pt x="71" y="31"/>
                    <a:pt x="71" y="31"/>
                    <a:pt x="71" y="31"/>
                  </a:cubicBezTo>
                  <a:cubicBezTo>
                    <a:pt x="71" y="31"/>
                    <a:pt x="62" y="73"/>
                    <a:pt x="51"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5" name="Freeform 88">
              <a:extLst>
                <a:ext uri="{FF2B5EF4-FFF2-40B4-BE49-F238E27FC236}">
                  <a16:creationId xmlns:a16="http://schemas.microsoft.com/office/drawing/2014/main" id="{B12A3788-9303-4652-B88B-DA8E05AC71CC}"/>
                </a:ext>
              </a:extLst>
            </p:cNvPr>
            <p:cNvSpPr>
              <a:spLocks/>
            </p:cNvSpPr>
            <p:nvPr/>
          </p:nvSpPr>
          <p:spPr bwMode="auto">
            <a:xfrm>
              <a:off x="-1857375" y="4670425"/>
              <a:ext cx="36513" cy="44450"/>
            </a:xfrm>
            <a:custGeom>
              <a:avLst/>
              <a:gdLst>
                <a:gd name="T0" fmla="*/ 7 w 23"/>
                <a:gd name="T1" fmla="*/ 0 h 28"/>
                <a:gd name="T2" fmla="*/ 0 w 23"/>
                <a:gd name="T3" fmla="*/ 10 h 28"/>
                <a:gd name="T4" fmla="*/ 23 w 23"/>
                <a:gd name="T5" fmla="*/ 28 h 28"/>
                <a:gd name="T6" fmla="*/ 7 w 23"/>
                <a:gd name="T7" fmla="*/ 0 h 28"/>
              </a:gdLst>
              <a:ahLst/>
              <a:cxnLst>
                <a:cxn ang="0">
                  <a:pos x="T0" y="T1"/>
                </a:cxn>
                <a:cxn ang="0">
                  <a:pos x="T2" y="T3"/>
                </a:cxn>
                <a:cxn ang="0">
                  <a:pos x="T4" y="T5"/>
                </a:cxn>
                <a:cxn ang="0">
                  <a:pos x="T6" y="T7"/>
                </a:cxn>
              </a:cxnLst>
              <a:rect l="0" t="0" r="r" b="b"/>
              <a:pathLst>
                <a:path w="23" h="28">
                  <a:moveTo>
                    <a:pt x="7" y="0"/>
                  </a:moveTo>
                  <a:lnTo>
                    <a:pt x="0" y="10"/>
                  </a:lnTo>
                  <a:lnTo>
                    <a:pt x="23" y="28"/>
                  </a:lnTo>
                  <a:lnTo>
                    <a:pt x="7"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6" name="Freeform 89">
              <a:extLst>
                <a:ext uri="{FF2B5EF4-FFF2-40B4-BE49-F238E27FC236}">
                  <a16:creationId xmlns:a16="http://schemas.microsoft.com/office/drawing/2014/main" id="{0852495F-2C72-4818-A2C7-D7E821104BDE}"/>
                </a:ext>
              </a:extLst>
            </p:cNvPr>
            <p:cNvSpPr>
              <a:spLocks/>
            </p:cNvSpPr>
            <p:nvPr/>
          </p:nvSpPr>
          <p:spPr bwMode="auto">
            <a:xfrm>
              <a:off x="-1857375" y="4670425"/>
              <a:ext cx="36513" cy="44450"/>
            </a:xfrm>
            <a:custGeom>
              <a:avLst/>
              <a:gdLst>
                <a:gd name="T0" fmla="*/ 7 w 23"/>
                <a:gd name="T1" fmla="*/ 0 h 28"/>
                <a:gd name="T2" fmla="*/ 0 w 23"/>
                <a:gd name="T3" fmla="*/ 10 h 28"/>
                <a:gd name="T4" fmla="*/ 23 w 23"/>
                <a:gd name="T5" fmla="*/ 28 h 28"/>
              </a:gdLst>
              <a:ahLst/>
              <a:cxnLst>
                <a:cxn ang="0">
                  <a:pos x="T0" y="T1"/>
                </a:cxn>
                <a:cxn ang="0">
                  <a:pos x="T2" y="T3"/>
                </a:cxn>
                <a:cxn ang="0">
                  <a:pos x="T4" y="T5"/>
                </a:cxn>
              </a:cxnLst>
              <a:rect l="0" t="0" r="r" b="b"/>
              <a:pathLst>
                <a:path w="23" h="28">
                  <a:moveTo>
                    <a:pt x="7" y="0"/>
                  </a:moveTo>
                  <a:lnTo>
                    <a:pt x="0" y="10"/>
                  </a:lnTo>
                  <a:lnTo>
                    <a:pt x="23"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7" name="Oval 90">
              <a:extLst>
                <a:ext uri="{FF2B5EF4-FFF2-40B4-BE49-F238E27FC236}">
                  <a16:creationId xmlns:a16="http://schemas.microsoft.com/office/drawing/2014/main" id="{AC4AE76A-3BAA-4DA2-9774-652FCD474B1F}"/>
                </a:ext>
              </a:extLst>
            </p:cNvPr>
            <p:cNvSpPr>
              <a:spLocks noChangeArrowheads="1"/>
            </p:cNvSpPr>
            <p:nvPr/>
          </p:nvSpPr>
          <p:spPr bwMode="auto">
            <a:xfrm>
              <a:off x="-1458913" y="3825875"/>
              <a:ext cx="439738" cy="4397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8" name="Freeform 91">
              <a:extLst>
                <a:ext uri="{FF2B5EF4-FFF2-40B4-BE49-F238E27FC236}">
                  <a16:creationId xmlns:a16="http://schemas.microsoft.com/office/drawing/2014/main" id="{4F2BDF4A-37A3-4228-96BD-86276EEEF207}"/>
                </a:ext>
              </a:extLst>
            </p:cNvPr>
            <p:cNvSpPr>
              <a:spLocks/>
            </p:cNvSpPr>
            <p:nvPr/>
          </p:nvSpPr>
          <p:spPr bwMode="auto">
            <a:xfrm>
              <a:off x="-1428750" y="3884613"/>
              <a:ext cx="341313" cy="319088"/>
            </a:xfrm>
            <a:custGeom>
              <a:avLst/>
              <a:gdLst>
                <a:gd name="T0" fmla="*/ 230 w 459"/>
                <a:gd name="T1" fmla="*/ 45 h 430"/>
                <a:gd name="T2" fmla="*/ 156 w 459"/>
                <a:gd name="T3" fmla="*/ 82 h 430"/>
                <a:gd name="T4" fmla="*/ 94 w 459"/>
                <a:gd name="T5" fmla="*/ 188 h 430"/>
                <a:gd name="T6" fmla="*/ 43 w 459"/>
                <a:gd name="T7" fmla="*/ 357 h 430"/>
                <a:gd name="T8" fmla="*/ 260 w 459"/>
                <a:gd name="T9" fmla="*/ 350 h 430"/>
                <a:gd name="T10" fmla="*/ 330 w 459"/>
                <a:gd name="T11" fmla="*/ 384 h 430"/>
                <a:gd name="T12" fmla="*/ 448 w 459"/>
                <a:gd name="T13" fmla="*/ 317 h 430"/>
                <a:gd name="T14" fmla="*/ 409 w 459"/>
                <a:gd name="T15" fmla="*/ 196 h 430"/>
                <a:gd name="T16" fmla="*/ 379 w 459"/>
                <a:gd name="T17" fmla="*/ 113 h 430"/>
                <a:gd name="T18" fmla="*/ 230 w 459"/>
                <a:gd name="T19" fmla="*/ 4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30">
                  <a:moveTo>
                    <a:pt x="230" y="45"/>
                  </a:moveTo>
                  <a:cubicBezTo>
                    <a:pt x="209" y="36"/>
                    <a:pt x="169" y="64"/>
                    <a:pt x="156" y="82"/>
                  </a:cubicBezTo>
                  <a:cubicBezTo>
                    <a:pt x="129" y="118"/>
                    <a:pt x="119" y="151"/>
                    <a:pt x="94" y="188"/>
                  </a:cubicBezTo>
                  <a:cubicBezTo>
                    <a:pt x="69" y="226"/>
                    <a:pt x="0" y="300"/>
                    <a:pt x="43" y="357"/>
                  </a:cubicBezTo>
                  <a:cubicBezTo>
                    <a:pt x="104" y="430"/>
                    <a:pt x="215" y="356"/>
                    <a:pt x="260" y="350"/>
                  </a:cubicBezTo>
                  <a:cubicBezTo>
                    <a:pt x="295" y="348"/>
                    <a:pt x="296" y="372"/>
                    <a:pt x="330" y="384"/>
                  </a:cubicBezTo>
                  <a:cubicBezTo>
                    <a:pt x="383" y="408"/>
                    <a:pt x="438" y="364"/>
                    <a:pt x="448" y="317"/>
                  </a:cubicBezTo>
                  <a:cubicBezTo>
                    <a:pt x="459" y="268"/>
                    <a:pt x="428" y="227"/>
                    <a:pt x="409" y="196"/>
                  </a:cubicBezTo>
                  <a:cubicBezTo>
                    <a:pt x="391" y="167"/>
                    <a:pt x="395" y="144"/>
                    <a:pt x="379" y="113"/>
                  </a:cubicBezTo>
                  <a:cubicBezTo>
                    <a:pt x="356" y="52"/>
                    <a:pt x="262" y="0"/>
                    <a:pt x="230" y="45"/>
                  </a:cubicBez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19" name="Freeform 92">
              <a:extLst>
                <a:ext uri="{FF2B5EF4-FFF2-40B4-BE49-F238E27FC236}">
                  <a16:creationId xmlns:a16="http://schemas.microsoft.com/office/drawing/2014/main" id="{47FB2F13-989A-4137-93D0-13B4BE932373}"/>
                </a:ext>
              </a:extLst>
            </p:cNvPr>
            <p:cNvSpPr>
              <a:spLocks/>
            </p:cNvSpPr>
            <p:nvPr/>
          </p:nvSpPr>
          <p:spPr bwMode="auto">
            <a:xfrm>
              <a:off x="-1409700" y="4125913"/>
              <a:ext cx="331788" cy="139700"/>
            </a:xfrm>
            <a:custGeom>
              <a:avLst/>
              <a:gdLst>
                <a:gd name="T0" fmla="*/ 229 w 445"/>
                <a:gd name="T1" fmla="*/ 188 h 188"/>
                <a:gd name="T2" fmla="*/ 445 w 445"/>
                <a:gd name="T3" fmla="*/ 94 h 188"/>
                <a:gd name="T4" fmla="*/ 280 w 445"/>
                <a:gd name="T5" fmla="*/ 11 h 188"/>
                <a:gd name="T6" fmla="*/ 167 w 445"/>
                <a:gd name="T7" fmla="*/ 0 h 188"/>
                <a:gd name="T8" fmla="*/ 0 w 445"/>
                <a:gd name="T9" fmla="*/ 80 h 188"/>
                <a:gd name="T10" fmla="*/ 229 w 445"/>
                <a:gd name="T11" fmla="*/ 188 h 188"/>
              </a:gdLst>
              <a:ahLst/>
              <a:cxnLst>
                <a:cxn ang="0">
                  <a:pos x="T0" y="T1"/>
                </a:cxn>
                <a:cxn ang="0">
                  <a:pos x="T2" y="T3"/>
                </a:cxn>
                <a:cxn ang="0">
                  <a:pos x="T4" y="T5"/>
                </a:cxn>
                <a:cxn ang="0">
                  <a:pos x="T6" y="T7"/>
                </a:cxn>
                <a:cxn ang="0">
                  <a:pos x="T8" y="T9"/>
                </a:cxn>
                <a:cxn ang="0">
                  <a:pos x="T10" y="T11"/>
                </a:cxn>
              </a:cxnLst>
              <a:rect l="0" t="0" r="r" b="b"/>
              <a:pathLst>
                <a:path w="445" h="188">
                  <a:moveTo>
                    <a:pt x="229" y="188"/>
                  </a:moveTo>
                  <a:cubicBezTo>
                    <a:pt x="314" y="188"/>
                    <a:pt x="391" y="152"/>
                    <a:pt x="445" y="94"/>
                  </a:cubicBezTo>
                  <a:cubicBezTo>
                    <a:pt x="436" y="72"/>
                    <a:pt x="343" y="39"/>
                    <a:pt x="280" y="11"/>
                  </a:cubicBezTo>
                  <a:cubicBezTo>
                    <a:pt x="273" y="78"/>
                    <a:pt x="197" y="86"/>
                    <a:pt x="167" y="0"/>
                  </a:cubicBezTo>
                  <a:cubicBezTo>
                    <a:pt x="112" y="26"/>
                    <a:pt x="4" y="60"/>
                    <a:pt x="0" y="80"/>
                  </a:cubicBezTo>
                  <a:cubicBezTo>
                    <a:pt x="54" y="146"/>
                    <a:pt x="137" y="188"/>
                    <a:pt x="229" y="188"/>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0" name="Freeform 93">
              <a:extLst>
                <a:ext uri="{FF2B5EF4-FFF2-40B4-BE49-F238E27FC236}">
                  <a16:creationId xmlns:a16="http://schemas.microsoft.com/office/drawing/2014/main" id="{1D416DC0-BB28-4A5C-80CB-93F83B8BAA80}"/>
                </a:ext>
              </a:extLst>
            </p:cNvPr>
            <p:cNvSpPr>
              <a:spLocks/>
            </p:cNvSpPr>
            <p:nvPr/>
          </p:nvSpPr>
          <p:spPr bwMode="auto">
            <a:xfrm>
              <a:off x="-1289050" y="4006850"/>
              <a:ext cx="96838" cy="180975"/>
            </a:xfrm>
            <a:custGeom>
              <a:avLst/>
              <a:gdLst>
                <a:gd name="T0" fmla="*/ 131 w 131"/>
                <a:gd name="T1" fmla="*/ 65 h 243"/>
                <a:gd name="T2" fmla="*/ 111 w 131"/>
                <a:gd name="T3" fmla="*/ 201 h 243"/>
                <a:gd name="T4" fmla="*/ 82 w 131"/>
                <a:gd name="T5" fmla="*/ 237 h 243"/>
                <a:gd name="T6" fmla="*/ 36 w 131"/>
                <a:gd name="T7" fmla="*/ 230 h 243"/>
                <a:gd name="T8" fmla="*/ 24 w 131"/>
                <a:gd name="T9" fmla="*/ 219 h 243"/>
                <a:gd name="T10" fmla="*/ 6 w 131"/>
                <a:gd name="T11" fmla="*/ 159 h 243"/>
                <a:gd name="T12" fmla="*/ 47 w 131"/>
                <a:gd name="T13" fmla="*/ 0 h 243"/>
                <a:gd name="T14" fmla="*/ 131 w 131"/>
                <a:gd name="T15" fmla="*/ 65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43">
                  <a:moveTo>
                    <a:pt x="131" y="65"/>
                  </a:moveTo>
                  <a:cubicBezTo>
                    <a:pt x="131" y="65"/>
                    <a:pt x="120" y="140"/>
                    <a:pt x="111" y="201"/>
                  </a:cubicBezTo>
                  <a:cubicBezTo>
                    <a:pt x="108" y="218"/>
                    <a:pt x="97" y="232"/>
                    <a:pt x="82" y="237"/>
                  </a:cubicBezTo>
                  <a:cubicBezTo>
                    <a:pt x="66" y="243"/>
                    <a:pt x="49" y="240"/>
                    <a:pt x="36" y="230"/>
                  </a:cubicBezTo>
                  <a:cubicBezTo>
                    <a:pt x="32" y="226"/>
                    <a:pt x="28" y="223"/>
                    <a:pt x="24" y="219"/>
                  </a:cubicBezTo>
                  <a:cubicBezTo>
                    <a:pt x="7" y="205"/>
                    <a:pt x="0" y="181"/>
                    <a:pt x="6" y="159"/>
                  </a:cubicBezTo>
                  <a:cubicBezTo>
                    <a:pt x="20" y="103"/>
                    <a:pt x="47" y="0"/>
                    <a:pt x="47" y="0"/>
                  </a:cubicBezTo>
                  <a:cubicBezTo>
                    <a:pt x="131" y="65"/>
                    <a:pt x="131" y="65"/>
                    <a:pt x="131" y="65"/>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1" name="Freeform 94">
              <a:extLst>
                <a:ext uri="{FF2B5EF4-FFF2-40B4-BE49-F238E27FC236}">
                  <a16:creationId xmlns:a16="http://schemas.microsoft.com/office/drawing/2014/main" id="{06633D6B-3101-4188-BF71-0FAEDFD45CCB}"/>
                </a:ext>
              </a:extLst>
            </p:cNvPr>
            <p:cNvSpPr>
              <a:spLocks/>
            </p:cNvSpPr>
            <p:nvPr/>
          </p:nvSpPr>
          <p:spPr bwMode="auto">
            <a:xfrm>
              <a:off x="-1236663" y="4083050"/>
              <a:ext cx="41275" cy="30163"/>
            </a:xfrm>
            <a:custGeom>
              <a:avLst/>
              <a:gdLst>
                <a:gd name="T0" fmla="*/ 26 w 26"/>
                <a:gd name="T1" fmla="*/ 2 h 19"/>
                <a:gd name="T2" fmla="*/ 23 w 26"/>
                <a:gd name="T3" fmla="*/ 19 h 19"/>
                <a:gd name="T4" fmla="*/ 0 w 26"/>
                <a:gd name="T5" fmla="*/ 0 h 19"/>
                <a:gd name="T6" fmla="*/ 26 w 26"/>
                <a:gd name="T7" fmla="*/ 2 h 19"/>
              </a:gdLst>
              <a:ahLst/>
              <a:cxnLst>
                <a:cxn ang="0">
                  <a:pos x="T0" y="T1"/>
                </a:cxn>
                <a:cxn ang="0">
                  <a:pos x="T2" y="T3"/>
                </a:cxn>
                <a:cxn ang="0">
                  <a:pos x="T4" y="T5"/>
                </a:cxn>
                <a:cxn ang="0">
                  <a:pos x="T6" y="T7"/>
                </a:cxn>
              </a:cxnLst>
              <a:rect l="0" t="0" r="r" b="b"/>
              <a:pathLst>
                <a:path w="26" h="19">
                  <a:moveTo>
                    <a:pt x="26" y="2"/>
                  </a:moveTo>
                  <a:lnTo>
                    <a:pt x="23" y="19"/>
                  </a:lnTo>
                  <a:lnTo>
                    <a:pt x="0" y="0"/>
                  </a:lnTo>
                  <a:lnTo>
                    <a:pt x="26" y="2"/>
                  </a:lnTo>
                  <a:close/>
                </a:path>
              </a:pathLst>
            </a:custGeom>
            <a:solidFill>
              <a:srgbClr val="B54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2" name="Freeform 95">
              <a:extLst>
                <a:ext uri="{FF2B5EF4-FFF2-40B4-BE49-F238E27FC236}">
                  <a16:creationId xmlns:a16="http://schemas.microsoft.com/office/drawing/2014/main" id="{B82F2735-A027-42EF-B105-043B28EA946B}"/>
                </a:ext>
              </a:extLst>
            </p:cNvPr>
            <p:cNvSpPr>
              <a:spLocks/>
            </p:cNvSpPr>
            <p:nvPr/>
          </p:nvSpPr>
          <p:spPr bwMode="auto">
            <a:xfrm>
              <a:off x="-1284288" y="3941763"/>
              <a:ext cx="128588" cy="153988"/>
            </a:xfrm>
            <a:custGeom>
              <a:avLst/>
              <a:gdLst>
                <a:gd name="T0" fmla="*/ 4 w 172"/>
                <a:gd name="T1" fmla="*/ 67 h 207"/>
                <a:gd name="T2" fmla="*/ 35 w 172"/>
                <a:gd name="T3" fmla="*/ 20 h 207"/>
                <a:gd name="T4" fmla="*/ 109 w 172"/>
                <a:gd name="T5" fmla="*/ 5 h 207"/>
                <a:gd name="T6" fmla="*/ 156 w 172"/>
                <a:gd name="T7" fmla="*/ 36 h 207"/>
                <a:gd name="T8" fmla="*/ 172 w 172"/>
                <a:gd name="T9" fmla="*/ 153 h 207"/>
                <a:gd name="T10" fmla="*/ 138 w 172"/>
                <a:gd name="T11" fmla="*/ 202 h 207"/>
                <a:gd name="T12" fmla="*/ 27 w 172"/>
                <a:gd name="T13" fmla="*/ 159 h 207"/>
                <a:gd name="T14" fmla="*/ 4 w 172"/>
                <a:gd name="T15" fmla="*/ 67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07">
                  <a:moveTo>
                    <a:pt x="4" y="67"/>
                  </a:moveTo>
                  <a:cubicBezTo>
                    <a:pt x="0" y="45"/>
                    <a:pt x="14" y="24"/>
                    <a:pt x="35" y="20"/>
                  </a:cubicBezTo>
                  <a:cubicBezTo>
                    <a:pt x="58" y="15"/>
                    <a:pt x="87" y="9"/>
                    <a:pt x="109" y="5"/>
                  </a:cubicBezTo>
                  <a:cubicBezTo>
                    <a:pt x="131" y="0"/>
                    <a:pt x="148" y="15"/>
                    <a:pt x="156" y="36"/>
                  </a:cubicBezTo>
                  <a:cubicBezTo>
                    <a:pt x="165" y="60"/>
                    <a:pt x="172" y="113"/>
                    <a:pt x="172" y="153"/>
                  </a:cubicBezTo>
                  <a:cubicBezTo>
                    <a:pt x="172" y="175"/>
                    <a:pt x="159" y="198"/>
                    <a:pt x="138" y="202"/>
                  </a:cubicBezTo>
                  <a:cubicBezTo>
                    <a:pt x="115" y="207"/>
                    <a:pt x="42" y="199"/>
                    <a:pt x="27" y="159"/>
                  </a:cubicBezTo>
                  <a:cubicBezTo>
                    <a:pt x="16" y="128"/>
                    <a:pt x="11" y="99"/>
                    <a:pt x="4" y="67"/>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3" name="Freeform 96">
              <a:extLst>
                <a:ext uri="{FF2B5EF4-FFF2-40B4-BE49-F238E27FC236}">
                  <a16:creationId xmlns:a16="http://schemas.microsoft.com/office/drawing/2014/main" id="{B3F6F50E-722C-4467-8BFF-3E349B705FAE}"/>
                </a:ext>
              </a:extLst>
            </p:cNvPr>
            <p:cNvSpPr>
              <a:spLocks/>
            </p:cNvSpPr>
            <p:nvPr/>
          </p:nvSpPr>
          <p:spPr bwMode="auto">
            <a:xfrm>
              <a:off x="-1301750" y="4016375"/>
              <a:ext cx="47625" cy="52388"/>
            </a:xfrm>
            <a:custGeom>
              <a:avLst/>
              <a:gdLst>
                <a:gd name="T0" fmla="*/ 9 w 64"/>
                <a:gd name="T1" fmla="*/ 50 h 71"/>
                <a:gd name="T2" fmla="*/ 49 w 64"/>
                <a:gd name="T3" fmla="*/ 63 h 71"/>
                <a:gd name="T4" fmla="*/ 55 w 64"/>
                <a:gd name="T5" fmla="*/ 21 h 71"/>
                <a:gd name="T6" fmla="*/ 15 w 64"/>
                <a:gd name="T7" fmla="*/ 7 h 71"/>
                <a:gd name="T8" fmla="*/ 9 w 64"/>
                <a:gd name="T9" fmla="*/ 50 h 71"/>
              </a:gdLst>
              <a:ahLst/>
              <a:cxnLst>
                <a:cxn ang="0">
                  <a:pos x="T0" y="T1"/>
                </a:cxn>
                <a:cxn ang="0">
                  <a:pos x="T2" y="T3"/>
                </a:cxn>
                <a:cxn ang="0">
                  <a:pos x="T4" y="T5"/>
                </a:cxn>
                <a:cxn ang="0">
                  <a:pos x="T6" y="T7"/>
                </a:cxn>
                <a:cxn ang="0">
                  <a:pos x="T8" y="T9"/>
                </a:cxn>
              </a:cxnLst>
              <a:rect l="0" t="0" r="r" b="b"/>
              <a:pathLst>
                <a:path w="64" h="71">
                  <a:moveTo>
                    <a:pt x="9" y="50"/>
                  </a:moveTo>
                  <a:cubicBezTo>
                    <a:pt x="19" y="65"/>
                    <a:pt x="36" y="71"/>
                    <a:pt x="49" y="63"/>
                  </a:cubicBezTo>
                  <a:cubicBezTo>
                    <a:pt x="62" y="56"/>
                    <a:pt x="64" y="37"/>
                    <a:pt x="55" y="21"/>
                  </a:cubicBezTo>
                  <a:cubicBezTo>
                    <a:pt x="46" y="6"/>
                    <a:pt x="28" y="0"/>
                    <a:pt x="15" y="7"/>
                  </a:cubicBezTo>
                  <a:cubicBezTo>
                    <a:pt x="2" y="15"/>
                    <a:pt x="0" y="34"/>
                    <a:pt x="9" y="50"/>
                  </a:cubicBez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4" name="Freeform 97">
              <a:extLst>
                <a:ext uri="{FF2B5EF4-FFF2-40B4-BE49-F238E27FC236}">
                  <a16:creationId xmlns:a16="http://schemas.microsoft.com/office/drawing/2014/main" id="{D9F6FC9C-A7A9-4551-8F87-5CC36425AD9E}"/>
                </a:ext>
              </a:extLst>
            </p:cNvPr>
            <p:cNvSpPr>
              <a:spLocks/>
            </p:cNvSpPr>
            <p:nvPr/>
          </p:nvSpPr>
          <p:spPr bwMode="auto">
            <a:xfrm>
              <a:off x="-1193800" y="4044950"/>
              <a:ext cx="28575" cy="23813"/>
            </a:xfrm>
            <a:custGeom>
              <a:avLst/>
              <a:gdLst>
                <a:gd name="T0" fmla="*/ 36 w 39"/>
                <a:gd name="T1" fmla="*/ 0 h 32"/>
                <a:gd name="T2" fmla="*/ 0 w 39"/>
                <a:gd name="T3" fmla="*/ 8 h 32"/>
                <a:gd name="T4" fmla="*/ 23 w 39"/>
                <a:gd name="T5" fmla="*/ 27 h 32"/>
                <a:gd name="T6" fmla="*/ 36 w 39"/>
                <a:gd name="T7" fmla="*/ 0 h 32"/>
              </a:gdLst>
              <a:ahLst/>
              <a:cxnLst>
                <a:cxn ang="0">
                  <a:pos x="T0" y="T1"/>
                </a:cxn>
                <a:cxn ang="0">
                  <a:pos x="T2" y="T3"/>
                </a:cxn>
                <a:cxn ang="0">
                  <a:pos x="T4" y="T5"/>
                </a:cxn>
                <a:cxn ang="0">
                  <a:pos x="T6" y="T7"/>
                </a:cxn>
              </a:cxnLst>
              <a:rect l="0" t="0" r="r" b="b"/>
              <a:pathLst>
                <a:path w="39" h="32">
                  <a:moveTo>
                    <a:pt x="36" y="0"/>
                  </a:moveTo>
                  <a:cubicBezTo>
                    <a:pt x="0" y="8"/>
                    <a:pt x="0" y="8"/>
                    <a:pt x="0" y="8"/>
                  </a:cubicBezTo>
                  <a:cubicBezTo>
                    <a:pt x="0" y="8"/>
                    <a:pt x="6" y="32"/>
                    <a:pt x="23" y="27"/>
                  </a:cubicBezTo>
                  <a:cubicBezTo>
                    <a:pt x="39" y="21"/>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5" name="Freeform 98">
              <a:extLst>
                <a:ext uri="{FF2B5EF4-FFF2-40B4-BE49-F238E27FC236}">
                  <a16:creationId xmlns:a16="http://schemas.microsoft.com/office/drawing/2014/main" id="{18C3B832-2C3F-4B4A-B1D7-84BEC55BE6A2}"/>
                </a:ext>
              </a:extLst>
            </p:cNvPr>
            <p:cNvSpPr>
              <a:spLocks/>
            </p:cNvSpPr>
            <p:nvPr/>
          </p:nvSpPr>
          <p:spPr bwMode="auto">
            <a:xfrm>
              <a:off x="-1347788" y="3933825"/>
              <a:ext cx="166688" cy="104775"/>
            </a:xfrm>
            <a:custGeom>
              <a:avLst/>
              <a:gdLst>
                <a:gd name="T0" fmla="*/ 225 w 225"/>
                <a:gd name="T1" fmla="*/ 4 h 142"/>
                <a:gd name="T2" fmla="*/ 98 w 225"/>
                <a:gd name="T3" fmla="*/ 116 h 142"/>
                <a:gd name="T4" fmla="*/ 118 w 225"/>
                <a:gd name="T5" fmla="*/ 0 h 142"/>
                <a:gd name="T6" fmla="*/ 225 w 225"/>
                <a:gd name="T7" fmla="*/ 4 h 142"/>
              </a:gdLst>
              <a:ahLst/>
              <a:cxnLst>
                <a:cxn ang="0">
                  <a:pos x="T0" y="T1"/>
                </a:cxn>
                <a:cxn ang="0">
                  <a:pos x="T2" y="T3"/>
                </a:cxn>
                <a:cxn ang="0">
                  <a:pos x="T4" y="T5"/>
                </a:cxn>
                <a:cxn ang="0">
                  <a:pos x="T6" y="T7"/>
                </a:cxn>
              </a:cxnLst>
              <a:rect l="0" t="0" r="r" b="b"/>
              <a:pathLst>
                <a:path w="225" h="142">
                  <a:moveTo>
                    <a:pt x="225" y="4"/>
                  </a:moveTo>
                  <a:cubicBezTo>
                    <a:pt x="225" y="4"/>
                    <a:pt x="195" y="142"/>
                    <a:pt x="98" y="116"/>
                  </a:cubicBezTo>
                  <a:cubicBezTo>
                    <a:pt x="0" y="90"/>
                    <a:pt x="118" y="0"/>
                    <a:pt x="118" y="0"/>
                  </a:cubicBezTo>
                  <a:lnTo>
                    <a:pt x="225" y="4"/>
                  </a:lnTo>
                  <a:close/>
                </a:path>
              </a:pathLst>
            </a:custGeom>
            <a:solidFill>
              <a:srgbClr val="663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6" name="Line 99">
              <a:extLst>
                <a:ext uri="{FF2B5EF4-FFF2-40B4-BE49-F238E27FC236}">
                  <a16:creationId xmlns:a16="http://schemas.microsoft.com/office/drawing/2014/main" id="{ED9DC9C0-7D77-440B-9EBC-95CB093A1B02}"/>
                </a:ext>
              </a:extLst>
            </p:cNvPr>
            <p:cNvSpPr>
              <a:spLocks noChangeShapeType="1"/>
            </p:cNvSpPr>
            <p:nvPr/>
          </p:nvSpPr>
          <p:spPr bwMode="auto">
            <a:xfrm>
              <a:off x="-1250950" y="3922713"/>
              <a:ext cx="55563" cy="19050"/>
            </a:xfrm>
            <a:prstGeom prst="line">
              <a:avLst/>
            </a:prstGeom>
            <a:noFill/>
            <a:ln w="3175" cap="rnd">
              <a:solidFill>
                <a:srgbClr val="4A2A1A"/>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27" name="Freeform 100">
              <a:extLst>
                <a:ext uri="{FF2B5EF4-FFF2-40B4-BE49-F238E27FC236}">
                  <a16:creationId xmlns:a16="http://schemas.microsoft.com/office/drawing/2014/main" id="{C369C2F8-75FF-49B1-B341-B91454F59D1A}"/>
                </a:ext>
              </a:extLst>
            </p:cNvPr>
            <p:cNvSpPr>
              <a:spLocks/>
            </p:cNvSpPr>
            <p:nvPr/>
          </p:nvSpPr>
          <p:spPr bwMode="auto">
            <a:xfrm>
              <a:off x="-1309688" y="4119563"/>
              <a:ext cx="128588" cy="93663"/>
            </a:xfrm>
            <a:custGeom>
              <a:avLst/>
              <a:gdLst>
                <a:gd name="T0" fmla="*/ 0 w 173"/>
                <a:gd name="T1" fmla="*/ 22 h 127"/>
                <a:gd name="T2" fmla="*/ 122 w 173"/>
                <a:gd name="T3" fmla="*/ 121 h 127"/>
                <a:gd name="T4" fmla="*/ 163 w 173"/>
                <a:gd name="T5" fmla="*/ 25 h 127"/>
                <a:gd name="T6" fmla="*/ 130 w 173"/>
                <a:gd name="T7" fmla="*/ 1 h 127"/>
                <a:gd name="T8" fmla="*/ 39 w 173"/>
                <a:gd name="T9" fmla="*/ 0 h 127"/>
                <a:gd name="T10" fmla="*/ 0 w 173"/>
                <a:gd name="T11" fmla="*/ 22 h 127"/>
              </a:gdLst>
              <a:ahLst/>
              <a:cxnLst>
                <a:cxn ang="0">
                  <a:pos x="T0" y="T1"/>
                </a:cxn>
                <a:cxn ang="0">
                  <a:pos x="T2" y="T3"/>
                </a:cxn>
                <a:cxn ang="0">
                  <a:pos x="T4" y="T5"/>
                </a:cxn>
                <a:cxn ang="0">
                  <a:pos x="T6" y="T7"/>
                </a:cxn>
                <a:cxn ang="0">
                  <a:pos x="T8" y="T9"/>
                </a:cxn>
                <a:cxn ang="0">
                  <a:pos x="T10" y="T11"/>
                </a:cxn>
              </a:cxnLst>
              <a:rect l="0" t="0" r="r" b="b"/>
              <a:pathLst>
                <a:path w="173" h="127">
                  <a:moveTo>
                    <a:pt x="0" y="22"/>
                  </a:moveTo>
                  <a:cubicBezTo>
                    <a:pt x="0" y="22"/>
                    <a:pt x="57" y="127"/>
                    <a:pt x="122" y="121"/>
                  </a:cubicBezTo>
                  <a:cubicBezTo>
                    <a:pt x="173" y="116"/>
                    <a:pt x="163" y="25"/>
                    <a:pt x="163" y="25"/>
                  </a:cubicBezTo>
                  <a:cubicBezTo>
                    <a:pt x="130" y="1"/>
                    <a:pt x="130" y="1"/>
                    <a:pt x="130" y="1"/>
                  </a:cubicBezTo>
                  <a:cubicBezTo>
                    <a:pt x="39" y="0"/>
                    <a:pt x="39" y="0"/>
                    <a:pt x="39" y="0"/>
                  </a:cubicBezTo>
                  <a:lnTo>
                    <a:pt x="0" y="22"/>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0" name="Freeform 101">
              <a:extLst>
                <a:ext uri="{FF2B5EF4-FFF2-40B4-BE49-F238E27FC236}">
                  <a16:creationId xmlns:a16="http://schemas.microsoft.com/office/drawing/2014/main" id="{F43E2570-7C34-43C2-B766-156D5EA46219}"/>
                </a:ext>
              </a:extLst>
            </p:cNvPr>
            <p:cNvSpPr>
              <a:spLocks/>
            </p:cNvSpPr>
            <p:nvPr/>
          </p:nvSpPr>
          <p:spPr bwMode="auto">
            <a:xfrm>
              <a:off x="-1360488" y="4021138"/>
              <a:ext cx="57150" cy="111125"/>
            </a:xfrm>
            <a:custGeom>
              <a:avLst/>
              <a:gdLst>
                <a:gd name="T0" fmla="*/ 77 w 77"/>
                <a:gd name="T1" fmla="*/ 0 h 149"/>
                <a:gd name="T2" fmla="*/ 23 w 77"/>
                <a:gd name="T3" fmla="*/ 149 h 149"/>
              </a:gdLst>
              <a:ahLst/>
              <a:cxnLst>
                <a:cxn ang="0">
                  <a:pos x="T0" y="T1"/>
                </a:cxn>
                <a:cxn ang="0">
                  <a:pos x="T2" y="T3"/>
                </a:cxn>
              </a:cxnLst>
              <a:rect l="0" t="0" r="r" b="b"/>
              <a:pathLst>
                <a:path w="77" h="149">
                  <a:moveTo>
                    <a:pt x="77" y="0"/>
                  </a:moveTo>
                  <a:cubicBezTo>
                    <a:pt x="77" y="0"/>
                    <a:pt x="0" y="109"/>
                    <a:pt x="23" y="149"/>
                  </a:cubicBezTo>
                </a:path>
              </a:pathLst>
            </a:custGeom>
            <a:noFill/>
            <a:ln w="3175" cap="rnd">
              <a:solidFill>
                <a:srgbClr val="4A2A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1" name="Freeform 102">
              <a:extLst>
                <a:ext uri="{FF2B5EF4-FFF2-40B4-BE49-F238E27FC236}">
                  <a16:creationId xmlns:a16="http://schemas.microsoft.com/office/drawing/2014/main" id="{F24CA77E-9EBE-44C5-A2E1-EADB1D121A2B}"/>
                </a:ext>
              </a:extLst>
            </p:cNvPr>
            <p:cNvSpPr>
              <a:spLocks/>
            </p:cNvSpPr>
            <p:nvPr/>
          </p:nvSpPr>
          <p:spPr bwMode="auto">
            <a:xfrm>
              <a:off x="-1177925" y="3992563"/>
              <a:ext cx="36513" cy="44450"/>
            </a:xfrm>
            <a:custGeom>
              <a:avLst/>
              <a:gdLst>
                <a:gd name="T0" fmla="*/ 20 w 50"/>
                <a:gd name="T1" fmla="*/ 0 h 60"/>
                <a:gd name="T2" fmla="*/ 43 w 50"/>
                <a:gd name="T3" fmla="*/ 34 h 60"/>
                <a:gd name="T4" fmla="*/ 20 w 50"/>
                <a:gd name="T5" fmla="*/ 55 h 60"/>
                <a:gd name="T6" fmla="*/ 0 w 50"/>
                <a:gd name="T7" fmla="*/ 15 h 60"/>
                <a:gd name="T8" fmla="*/ 20 w 50"/>
                <a:gd name="T9" fmla="*/ 0 h 60"/>
              </a:gdLst>
              <a:ahLst/>
              <a:cxnLst>
                <a:cxn ang="0">
                  <a:pos x="T0" y="T1"/>
                </a:cxn>
                <a:cxn ang="0">
                  <a:pos x="T2" y="T3"/>
                </a:cxn>
                <a:cxn ang="0">
                  <a:pos x="T4" y="T5"/>
                </a:cxn>
                <a:cxn ang="0">
                  <a:pos x="T6" y="T7"/>
                </a:cxn>
                <a:cxn ang="0">
                  <a:pos x="T8" y="T9"/>
                </a:cxn>
              </a:cxnLst>
              <a:rect l="0" t="0" r="r" b="b"/>
              <a:pathLst>
                <a:path w="50" h="60">
                  <a:moveTo>
                    <a:pt x="20" y="0"/>
                  </a:moveTo>
                  <a:cubicBezTo>
                    <a:pt x="20" y="1"/>
                    <a:pt x="29" y="15"/>
                    <a:pt x="43" y="34"/>
                  </a:cubicBezTo>
                  <a:cubicBezTo>
                    <a:pt x="50" y="43"/>
                    <a:pt x="31" y="60"/>
                    <a:pt x="20" y="55"/>
                  </a:cubicBezTo>
                  <a:cubicBezTo>
                    <a:pt x="10" y="51"/>
                    <a:pt x="0" y="15"/>
                    <a:pt x="0" y="15"/>
                  </a:cubicBezTo>
                  <a:lnTo>
                    <a:pt x="20" y="0"/>
                  </a:lnTo>
                  <a:close/>
                </a:path>
              </a:pathLst>
            </a:custGeom>
            <a:solidFill>
              <a:srgbClr val="C95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2" name="Oval 103">
              <a:extLst>
                <a:ext uri="{FF2B5EF4-FFF2-40B4-BE49-F238E27FC236}">
                  <a16:creationId xmlns:a16="http://schemas.microsoft.com/office/drawing/2014/main" id="{11A5FA8B-7956-4304-8D25-39281BB8F5CD}"/>
                </a:ext>
              </a:extLst>
            </p:cNvPr>
            <p:cNvSpPr>
              <a:spLocks noChangeArrowheads="1"/>
            </p:cNvSpPr>
            <p:nvPr/>
          </p:nvSpPr>
          <p:spPr bwMode="auto">
            <a:xfrm>
              <a:off x="-1284288" y="40497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3" name="Line 104">
              <a:extLst>
                <a:ext uri="{FF2B5EF4-FFF2-40B4-BE49-F238E27FC236}">
                  <a16:creationId xmlns:a16="http://schemas.microsoft.com/office/drawing/2014/main" id="{FBF15D63-3615-4B66-83C7-2027F406305C}"/>
                </a:ext>
              </a:extLst>
            </p:cNvPr>
            <p:cNvSpPr>
              <a:spLocks noChangeShapeType="1"/>
            </p:cNvSpPr>
            <p:nvPr/>
          </p:nvSpPr>
          <p:spPr bwMode="auto">
            <a:xfrm>
              <a:off x="-1541463" y="4449763"/>
              <a:ext cx="0" cy="322263"/>
            </a:xfrm>
            <a:prstGeom prst="line">
              <a:avLst/>
            </a:prstGeom>
            <a:noFill/>
            <a:ln w="1588" cap="rnd">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4" name="Line 105">
              <a:extLst>
                <a:ext uri="{FF2B5EF4-FFF2-40B4-BE49-F238E27FC236}">
                  <a16:creationId xmlns:a16="http://schemas.microsoft.com/office/drawing/2014/main" id="{7361D478-E489-4C5A-BC3A-A2C0C15D1ACF}"/>
                </a:ext>
              </a:extLst>
            </p:cNvPr>
            <p:cNvSpPr>
              <a:spLocks noChangeShapeType="1"/>
            </p:cNvSpPr>
            <p:nvPr/>
          </p:nvSpPr>
          <p:spPr bwMode="auto">
            <a:xfrm>
              <a:off x="-1541463" y="3857625"/>
              <a:ext cx="0" cy="287338"/>
            </a:xfrm>
            <a:prstGeom prst="line">
              <a:avLst/>
            </a:prstGeom>
            <a:noFill/>
            <a:ln w="1588" cap="rnd">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5" name="Line 106">
              <a:extLst>
                <a:ext uri="{FF2B5EF4-FFF2-40B4-BE49-F238E27FC236}">
                  <a16:creationId xmlns:a16="http://schemas.microsoft.com/office/drawing/2014/main" id="{A633B989-92A8-4A69-83A4-9FF204BE7D26}"/>
                </a:ext>
              </a:extLst>
            </p:cNvPr>
            <p:cNvSpPr>
              <a:spLocks noChangeShapeType="1"/>
            </p:cNvSpPr>
            <p:nvPr/>
          </p:nvSpPr>
          <p:spPr bwMode="auto">
            <a:xfrm>
              <a:off x="-1384300" y="4294188"/>
              <a:ext cx="390525" cy="0"/>
            </a:xfrm>
            <a:prstGeom prst="line">
              <a:avLst/>
            </a:prstGeom>
            <a:noFill/>
            <a:ln w="1588" cap="rnd">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6" name="Line 107">
              <a:extLst>
                <a:ext uri="{FF2B5EF4-FFF2-40B4-BE49-F238E27FC236}">
                  <a16:creationId xmlns:a16="http://schemas.microsoft.com/office/drawing/2014/main" id="{2988E888-9F3B-4BD8-B05F-F35C22728628}"/>
                </a:ext>
              </a:extLst>
            </p:cNvPr>
            <p:cNvSpPr>
              <a:spLocks noChangeShapeType="1"/>
            </p:cNvSpPr>
            <p:nvPr/>
          </p:nvSpPr>
          <p:spPr bwMode="auto">
            <a:xfrm>
              <a:off x="-2100263" y="4294188"/>
              <a:ext cx="414338" cy="0"/>
            </a:xfrm>
            <a:prstGeom prst="line">
              <a:avLst/>
            </a:prstGeom>
            <a:noFill/>
            <a:ln w="1588" cap="rnd">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47" name="Oval 108">
              <a:extLst>
                <a:ext uri="{FF2B5EF4-FFF2-40B4-BE49-F238E27FC236}">
                  <a16:creationId xmlns:a16="http://schemas.microsoft.com/office/drawing/2014/main" id="{C58FF502-561F-4BDA-98C0-0AC1E694AE15}"/>
                </a:ext>
              </a:extLst>
            </p:cNvPr>
            <p:cNvSpPr>
              <a:spLocks noChangeArrowheads="1"/>
            </p:cNvSpPr>
            <p:nvPr/>
          </p:nvSpPr>
          <p:spPr bwMode="auto">
            <a:xfrm>
              <a:off x="-1639888" y="4198938"/>
              <a:ext cx="209550" cy="2095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2" name="Freeform 113">
              <a:extLst>
                <a:ext uri="{FF2B5EF4-FFF2-40B4-BE49-F238E27FC236}">
                  <a16:creationId xmlns:a16="http://schemas.microsoft.com/office/drawing/2014/main" id="{A19A1167-85D6-4871-8C46-A926F0053899}"/>
                </a:ext>
              </a:extLst>
            </p:cNvPr>
            <p:cNvSpPr>
              <a:spLocks/>
            </p:cNvSpPr>
            <p:nvPr/>
          </p:nvSpPr>
          <p:spPr bwMode="auto">
            <a:xfrm>
              <a:off x="-584200" y="3971925"/>
              <a:ext cx="100013" cy="119063"/>
            </a:xfrm>
            <a:custGeom>
              <a:avLst/>
              <a:gdLst>
                <a:gd name="T0" fmla="*/ 106 w 135"/>
                <a:gd name="T1" fmla="*/ 23 h 158"/>
                <a:gd name="T2" fmla="*/ 135 w 135"/>
                <a:gd name="T3" fmla="*/ 114 h 158"/>
                <a:gd name="T4" fmla="*/ 26 w 135"/>
                <a:gd name="T5" fmla="*/ 110 h 158"/>
                <a:gd name="T6" fmla="*/ 53 w 135"/>
                <a:gd name="T7" fmla="*/ 0 h 158"/>
                <a:gd name="T8" fmla="*/ 106 w 135"/>
                <a:gd name="T9" fmla="*/ 23 h 158"/>
              </a:gdLst>
              <a:ahLst/>
              <a:cxnLst>
                <a:cxn ang="0">
                  <a:pos x="T0" y="T1"/>
                </a:cxn>
                <a:cxn ang="0">
                  <a:pos x="T2" y="T3"/>
                </a:cxn>
                <a:cxn ang="0">
                  <a:pos x="T4" y="T5"/>
                </a:cxn>
                <a:cxn ang="0">
                  <a:pos x="T6" y="T7"/>
                </a:cxn>
                <a:cxn ang="0">
                  <a:pos x="T8" y="T9"/>
                </a:cxn>
              </a:cxnLst>
              <a:rect l="0" t="0" r="r" b="b"/>
              <a:pathLst>
                <a:path w="135" h="158">
                  <a:moveTo>
                    <a:pt x="106" y="23"/>
                  </a:moveTo>
                  <a:cubicBezTo>
                    <a:pt x="106" y="23"/>
                    <a:pt x="135" y="86"/>
                    <a:pt x="135" y="114"/>
                  </a:cubicBezTo>
                  <a:cubicBezTo>
                    <a:pt x="135" y="143"/>
                    <a:pt x="53" y="158"/>
                    <a:pt x="26" y="110"/>
                  </a:cubicBezTo>
                  <a:cubicBezTo>
                    <a:pt x="0" y="63"/>
                    <a:pt x="51" y="0"/>
                    <a:pt x="53" y="0"/>
                  </a:cubicBezTo>
                  <a:cubicBezTo>
                    <a:pt x="56" y="0"/>
                    <a:pt x="106" y="23"/>
                    <a:pt x="106" y="23"/>
                  </a:cubicBezTo>
                  <a:close/>
                </a:path>
              </a:pathLst>
            </a:custGeom>
            <a:solidFill>
              <a:srgbClr val="3B1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3" name="Freeform 114">
              <a:extLst>
                <a:ext uri="{FF2B5EF4-FFF2-40B4-BE49-F238E27FC236}">
                  <a16:creationId xmlns:a16="http://schemas.microsoft.com/office/drawing/2014/main" id="{8F57AFF4-D733-4298-94F2-CBB3043BC217}"/>
                </a:ext>
              </a:extLst>
            </p:cNvPr>
            <p:cNvSpPr>
              <a:spLocks/>
            </p:cNvSpPr>
            <p:nvPr/>
          </p:nvSpPr>
          <p:spPr bwMode="auto">
            <a:xfrm>
              <a:off x="-617538" y="3922713"/>
              <a:ext cx="95250" cy="155575"/>
            </a:xfrm>
            <a:custGeom>
              <a:avLst/>
              <a:gdLst>
                <a:gd name="T0" fmla="*/ 105 w 127"/>
                <a:gd name="T1" fmla="*/ 50 h 209"/>
                <a:gd name="T2" fmla="*/ 19 w 127"/>
                <a:gd name="T3" fmla="*/ 115 h 209"/>
                <a:gd name="T4" fmla="*/ 6 w 127"/>
                <a:gd name="T5" fmla="*/ 161 h 209"/>
                <a:gd name="T6" fmla="*/ 30 w 127"/>
                <a:gd name="T7" fmla="*/ 201 h 209"/>
                <a:gd name="T8" fmla="*/ 97 w 127"/>
                <a:gd name="T9" fmla="*/ 200 h 209"/>
                <a:gd name="T10" fmla="*/ 99 w 127"/>
                <a:gd name="T11" fmla="*/ 116 h 209"/>
                <a:gd name="T12" fmla="*/ 105 w 127"/>
                <a:gd name="T13" fmla="*/ 50 h 209"/>
              </a:gdLst>
              <a:ahLst/>
              <a:cxnLst>
                <a:cxn ang="0">
                  <a:pos x="T0" y="T1"/>
                </a:cxn>
                <a:cxn ang="0">
                  <a:pos x="T2" y="T3"/>
                </a:cxn>
                <a:cxn ang="0">
                  <a:pos x="T4" y="T5"/>
                </a:cxn>
                <a:cxn ang="0">
                  <a:pos x="T6" y="T7"/>
                </a:cxn>
                <a:cxn ang="0">
                  <a:pos x="T8" y="T9"/>
                </a:cxn>
                <a:cxn ang="0">
                  <a:pos x="T10" y="T11"/>
                </a:cxn>
                <a:cxn ang="0">
                  <a:pos x="T12" y="T13"/>
                </a:cxn>
              </a:cxnLst>
              <a:rect l="0" t="0" r="r" b="b"/>
              <a:pathLst>
                <a:path w="127" h="209">
                  <a:moveTo>
                    <a:pt x="105" y="50"/>
                  </a:moveTo>
                  <a:cubicBezTo>
                    <a:pt x="105" y="50"/>
                    <a:pt x="33" y="0"/>
                    <a:pt x="19" y="115"/>
                  </a:cubicBezTo>
                  <a:cubicBezTo>
                    <a:pt x="18" y="125"/>
                    <a:pt x="12" y="144"/>
                    <a:pt x="6" y="161"/>
                  </a:cubicBezTo>
                  <a:cubicBezTo>
                    <a:pt x="0" y="179"/>
                    <a:pt x="12" y="198"/>
                    <a:pt x="30" y="201"/>
                  </a:cubicBezTo>
                  <a:cubicBezTo>
                    <a:pt x="56" y="205"/>
                    <a:pt x="87" y="209"/>
                    <a:pt x="97" y="200"/>
                  </a:cubicBezTo>
                  <a:cubicBezTo>
                    <a:pt x="127" y="177"/>
                    <a:pt x="99" y="116"/>
                    <a:pt x="99" y="116"/>
                  </a:cubicBezTo>
                  <a:lnTo>
                    <a:pt x="105" y="50"/>
                  </a:lnTo>
                  <a:close/>
                </a:path>
              </a:pathLst>
            </a:custGeom>
            <a:solidFill>
              <a:srgbClr val="3B1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4" name="Freeform 115">
              <a:extLst>
                <a:ext uri="{FF2B5EF4-FFF2-40B4-BE49-F238E27FC236}">
                  <a16:creationId xmlns:a16="http://schemas.microsoft.com/office/drawing/2014/main" id="{FEF3F7DF-AE28-4DF3-ADD1-F7F069C0A093}"/>
                </a:ext>
              </a:extLst>
            </p:cNvPr>
            <p:cNvSpPr>
              <a:spLocks/>
            </p:cNvSpPr>
            <p:nvPr/>
          </p:nvSpPr>
          <p:spPr bwMode="auto">
            <a:xfrm>
              <a:off x="-574675" y="4000500"/>
              <a:ext cx="52388" cy="98425"/>
            </a:xfrm>
            <a:custGeom>
              <a:avLst/>
              <a:gdLst>
                <a:gd name="T0" fmla="*/ 0 w 70"/>
                <a:gd name="T1" fmla="*/ 35 h 132"/>
                <a:gd name="T2" fmla="*/ 11 w 70"/>
                <a:gd name="T3" fmla="*/ 109 h 132"/>
                <a:gd name="T4" fmla="*/ 27 w 70"/>
                <a:gd name="T5" fmla="*/ 129 h 132"/>
                <a:gd name="T6" fmla="*/ 51 w 70"/>
                <a:gd name="T7" fmla="*/ 125 h 132"/>
                <a:gd name="T8" fmla="*/ 57 w 70"/>
                <a:gd name="T9" fmla="*/ 119 h 132"/>
                <a:gd name="T10" fmla="*/ 67 w 70"/>
                <a:gd name="T11" fmla="*/ 87 h 132"/>
                <a:gd name="T12" fmla="*/ 40 w 70"/>
                <a:gd name="T13" fmla="*/ 0 h 132"/>
                <a:gd name="T14" fmla="*/ 0 w 70"/>
                <a:gd name="T15" fmla="*/ 35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2">
                  <a:moveTo>
                    <a:pt x="0" y="35"/>
                  </a:moveTo>
                  <a:cubicBezTo>
                    <a:pt x="0" y="35"/>
                    <a:pt x="6" y="75"/>
                    <a:pt x="11" y="109"/>
                  </a:cubicBezTo>
                  <a:cubicBezTo>
                    <a:pt x="13" y="118"/>
                    <a:pt x="18" y="125"/>
                    <a:pt x="27" y="129"/>
                  </a:cubicBezTo>
                  <a:cubicBezTo>
                    <a:pt x="35" y="132"/>
                    <a:pt x="44" y="130"/>
                    <a:pt x="51" y="125"/>
                  </a:cubicBezTo>
                  <a:cubicBezTo>
                    <a:pt x="53" y="123"/>
                    <a:pt x="55" y="121"/>
                    <a:pt x="57" y="119"/>
                  </a:cubicBezTo>
                  <a:cubicBezTo>
                    <a:pt x="66" y="111"/>
                    <a:pt x="70" y="98"/>
                    <a:pt x="67" y="87"/>
                  </a:cubicBezTo>
                  <a:cubicBezTo>
                    <a:pt x="57" y="52"/>
                    <a:pt x="40" y="0"/>
                    <a:pt x="40" y="0"/>
                  </a:cubicBezTo>
                  <a:cubicBezTo>
                    <a:pt x="0" y="35"/>
                    <a:pt x="0" y="35"/>
                    <a:pt x="0" y="35"/>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5" name="Freeform 116">
              <a:extLst>
                <a:ext uri="{FF2B5EF4-FFF2-40B4-BE49-F238E27FC236}">
                  <a16:creationId xmlns:a16="http://schemas.microsoft.com/office/drawing/2014/main" id="{DDD8E7A9-6D9E-4B31-A352-13553E1DBE4B}"/>
                </a:ext>
              </a:extLst>
            </p:cNvPr>
            <p:cNvSpPr>
              <a:spLocks/>
            </p:cNvSpPr>
            <p:nvPr/>
          </p:nvSpPr>
          <p:spPr bwMode="auto">
            <a:xfrm>
              <a:off x="-573088" y="4029075"/>
              <a:ext cx="28575" cy="28575"/>
            </a:xfrm>
            <a:custGeom>
              <a:avLst/>
              <a:gdLst>
                <a:gd name="T0" fmla="*/ 0 w 38"/>
                <a:gd name="T1" fmla="*/ 15 h 39"/>
                <a:gd name="T2" fmla="*/ 5 w 38"/>
                <a:gd name="T3" fmla="*/ 39 h 39"/>
                <a:gd name="T4" fmla="*/ 38 w 38"/>
                <a:gd name="T5" fmla="*/ 0 h 39"/>
                <a:gd name="T6" fmla="*/ 0 w 38"/>
                <a:gd name="T7" fmla="*/ 15 h 39"/>
              </a:gdLst>
              <a:ahLst/>
              <a:cxnLst>
                <a:cxn ang="0">
                  <a:pos x="T0" y="T1"/>
                </a:cxn>
                <a:cxn ang="0">
                  <a:pos x="T2" y="T3"/>
                </a:cxn>
                <a:cxn ang="0">
                  <a:pos x="T4" y="T5"/>
                </a:cxn>
                <a:cxn ang="0">
                  <a:pos x="T6" y="T7"/>
                </a:cxn>
              </a:cxnLst>
              <a:rect l="0" t="0" r="r" b="b"/>
              <a:pathLst>
                <a:path w="38" h="39">
                  <a:moveTo>
                    <a:pt x="0" y="15"/>
                  </a:moveTo>
                  <a:cubicBezTo>
                    <a:pt x="5" y="39"/>
                    <a:pt x="5" y="39"/>
                    <a:pt x="5" y="39"/>
                  </a:cubicBezTo>
                  <a:cubicBezTo>
                    <a:pt x="22" y="34"/>
                    <a:pt x="31" y="18"/>
                    <a:pt x="38" y="0"/>
                  </a:cubicBezTo>
                  <a:lnTo>
                    <a:pt x="0" y="15"/>
                  </a:lnTo>
                  <a:close/>
                </a:path>
              </a:pathLst>
            </a:custGeom>
            <a:solidFill>
              <a:srgbClr val="8F3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6" name="Freeform 117">
              <a:extLst>
                <a:ext uri="{FF2B5EF4-FFF2-40B4-BE49-F238E27FC236}">
                  <a16:creationId xmlns:a16="http://schemas.microsoft.com/office/drawing/2014/main" id="{23AADE53-2DFD-4AB3-84D6-85E474977278}"/>
                </a:ext>
              </a:extLst>
            </p:cNvPr>
            <p:cNvSpPr>
              <a:spLocks/>
            </p:cNvSpPr>
            <p:nvPr/>
          </p:nvSpPr>
          <p:spPr bwMode="auto">
            <a:xfrm>
              <a:off x="-592138" y="3967163"/>
              <a:ext cx="66675" cy="79375"/>
            </a:xfrm>
            <a:custGeom>
              <a:avLst/>
              <a:gdLst>
                <a:gd name="T0" fmla="*/ 86 w 89"/>
                <a:gd name="T1" fmla="*/ 37 h 107"/>
                <a:gd name="T2" fmla="*/ 72 w 89"/>
                <a:gd name="T3" fmla="*/ 12 h 107"/>
                <a:gd name="T4" fmla="*/ 35 w 89"/>
                <a:gd name="T5" fmla="*/ 2 h 107"/>
                <a:gd name="T6" fmla="*/ 11 w 89"/>
                <a:gd name="T7" fmla="*/ 17 h 107"/>
                <a:gd name="T8" fmla="*/ 0 w 89"/>
                <a:gd name="T9" fmla="*/ 78 h 107"/>
                <a:gd name="T10" fmla="*/ 16 w 89"/>
                <a:gd name="T11" fmla="*/ 104 h 107"/>
                <a:gd name="T12" fmla="*/ 73 w 89"/>
                <a:gd name="T13" fmla="*/ 84 h 107"/>
                <a:gd name="T14" fmla="*/ 86 w 89"/>
                <a:gd name="T15" fmla="*/ 3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07">
                  <a:moveTo>
                    <a:pt x="86" y="37"/>
                  </a:moveTo>
                  <a:cubicBezTo>
                    <a:pt x="89" y="26"/>
                    <a:pt x="82" y="15"/>
                    <a:pt x="72" y="12"/>
                  </a:cubicBezTo>
                  <a:cubicBezTo>
                    <a:pt x="60" y="9"/>
                    <a:pt x="46" y="5"/>
                    <a:pt x="35" y="2"/>
                  </a:cubicBezTo>
                  <a:cubicBezTo>
                    <a:pt x="24" y="0"/>
                    <a:pt x="15" y="7"/>
                    <a:pt x="11" y="17"/>
                  </a:cubicBezTo>
                  <a:cubicBezTo>
                    <a:pt x="6" y="30"/>
                    <a:pt x="1" y="57"/>
                    <a:pt x="0" y="78"/>
                  </a:cubicBezTo>
                  <a:cubicBezTo>
                    <a:pt x="0" y="89"/>
                    <a:pt x="6" y="101"/>
                    <a:pt x="16" y="104"/>
                  </a:cubicBezTo>
                  <a:cubicBezTo>
                    <a:pt x="28" y="107"/>
                    <a:pt x="65" y="104"/>
                    <a:pt x="73" y="84"/>
                  </a:cubicBezTo>
                  <a:cubicBezTo>
                    <a:pt x="79" y="69"/>
                    <a:pt x="83" y="53"/>
                    <a:pt x="86" y="37"/>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7" name="Freeform 118">
              <a:extLst>
                <a:ext uri="{FF2B5EF4-FFF2-40B4-BE49-F238E27FC236}">
                  <a16:creationId xmlns:a16="http://schemas.microsoft.com/office/drawing/2014/main" id="{7803F5E5-8844-4E6A-ACBB-0292528344F1}"/>
                </a:ext>
              </a:extLst>
            </p:cNvPr>
            <p:cNvSpPr>
              <a:spLocks/>
            </p:cNvSpPr>
            <p:nvPr/>
          </p:nvSpPr>
          <p:spPr bwMode="auto">
            <a:xfrm>
              <a:off x="-588963" y="4019550"/>
              <a:ext cx="15875" cy="12700"/>
            </a:xfrm>
            <a:custGeom>
              <a:avLst/>
              <a:gdLst>
                <a:gd name="T0" fmla="*/ 2 w 20"/>
                <a:gd name="T1" fmla="*/ 0 h 18"/>
                <a:gd name="T2" fmla="*/ 20 w 20"/>
                <a:gd name="T3" fmla="*/ 5 h 18"/>
                <a:gd name="T4" fmla="*/ 8 w 20"/>
                <a:gd name="T5" fmla="*/ 15 h 18"/>
                <a:gd name="T6" fmla="*/ 2 w 20"/>
                <a:gd name="T7" fmla="*/ 0 h 18"/>
              </a:gdLst>
              <a:ahLst/>
              <a:cxnLst>
                <a:cxn ang="0">
                  <a:pos x="T0" y="T1"/>
                </a:cxn>
                <a:cxn ang="0">
                  <a:pos x="T2" y="T3"/>
                </a:cxn>
                <a:cxn ang="0">
                  <a:pos x="T4" y="T5"/>
                </a:cxn>
                <a:cxn ang="0">
                  <a:pos x="T6" y="T7"/>
                </a:cxn>
              </a:cxnLst>
              <a:rect l="0" t="0" r="r" b="b"/>
              <a:pathLst>
                <a:path w="20" h="18">
                  <a:moveTo>
                    <a:pt x="2" y="0"/>
                  </a:moveTo>
                  <a:cubicBezTo>
                    <a:pt x="20" y="5"/>
                    <a:pt x="20" y="5"/>
                    <a:pt x="20" y="5"/>
                  </a:cubicBezTo>
                  <a:cubicBezTo>
                    <a:pt x="20" y="5"/>
                    <a:pt x="17" y="18"/>
                    <a:pt x="8" y="15"/>
                  </a:cubicBezTo>
                  <a:cubicBezTo>
                    <a:pt x="0" y="12"/>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8" name="Freeform 119">
              <a:extLst>
                <a:ext uri="{FF2B5EF4-FFF2-40B4-BE49-F238E27FC236}">
                  <a16:creationId xmlns:a16="http://schemas.microsoft.com/office/drawing/2014/main" id="{E73C3F13-743C-403E-84C2-5FF632DD8FB1}"/>
                </a:ext>
              </a:extLst>
            </p:cNvPr>
            <p:cNvSpPr>
              <a:spLocks/>
            </p:cNvSpPr>
            <p:nvPr/>
          </p:nvSpPr>
          <p:spPr bwMode="auto">
            <a:xfrm>
              <a:off x="-614363" y="3956050"/>
              <a:ext cx="66675" cy="66675"/>
            </a:xfrm>
            <a:custGeom>
              <a:avLst/>
              <a:gdLst>
                <a:gd name="T0" fmla="*/ 91 w 91"/>
                <a:gd name="T1" fmla="*/ 8 h 91"/>
                <a:gd name="T2" fmla="*/ 66 w 91"/>
                <a:gd name="T3" fmla="*/ 35 h 91"/>
                <a:gd name="T4" fmla="*/ 12 w 91"/>
                <a:gd name="T5" fmla="*/ 84 h 91"/>
                <a:gd name="T6" fmla="*/ 14 w 91"/>
                <a:gd name="T7" fmla="*/ 52 h 91"/>
                <a:gd name="T8" fmla="*/ 32 w 91"/>
                <a:gd name="T9" fmla="*/ 17 h 91"/>
                <a:gd name="T10" fmla="*/ 39 w 91"/>
                <a:gd name="T11" fmla="*/ 15 h 91"/>
                <a:gd name="T12" fmla="*/ 91 w 91"/>
                <a:gd name="T13" fmla="*/ 8 h 91"/>
              </a:gdLst>
              <a:ahLst/>
              <a:cxnLst>
                <a:cxn ang="0">
                  <a:pos x="T0" y="T1"/>
                </a:cxn>
                <a:cxn ang="0">
                  <a:pos x="T2" y="T3"/>
                </a:cxn>
                <a:cxn ang="0">
                  <a:pos x="T4" y="T5"/>
                </a:cxn>
                <a:cxn ang="0">
                  <a:pos x="T6" y="T7"/>
                </a:cxn>
                <a:cxn ang="0">
                  <a:pos x="T8" y="T9"/>
                </a:cxn>
                <a:cxn ang="0">
                  <a:pos x="T10" y="T11"/>
                </a:cxn>
                <a:cxn ang="0">
                  <a:pos x="T12" y="T13"/>
                </a:cxn>
              </a:cxnLst>
              <a:rect l="0" t="0" r="r" b="b"/>
              <a:pathLst>
                <a:path w="91" h="91">
                  <a:moveTo>
                    <a:pt x="91" y="8"/>
                  </a:moveTo>
                  <a:cubicBezTo>
                    <a:pt x="91" y="8"/>
                    <a:pt x="87" y="30"/>
                    <a:pt x="66" y="35"/>
                  </a:cubicBezTo>
                  <a:cubicBezTo>
                    <a:pt x="22" y="46"/>
                    <a:pt x="47" y="91"/>
                    <a:pt x="12" y="84"/>
                  </a:cubicBezTo>
                  <a:cubicBezTo>
                    <a:pt x="0" y="82"/>
                    <a:pt x="5" y="70"/>
                    <a:pt x="14" y="52"/>
                  </a:cubicBezTo>
                  <a:cubicBezTo>
                    <a:pt x="22" y="35"/>
                    <a:pt x="24" y="30"/>
                    <a:pt x="32" y="17"/>
                  </a:cubicBezTo>
                  <a:cubicBezTo>
                    <a:pt x="33" y="16"/>
                    <a:pt x="38" y="15"/>
                    <a:pt x="39" y="15"/>
                  </a:cubicBezTo>
                  <a:cubicBezTo>
                    <a:pt x="42" y="14"/>
                    <a:pt x="76" y="0"/>
                    <a:pt x="91" y="8"/>
                  </a:cubicBezTo>
                  <a:close/>
                </a:path>
              </a:pathLst>
            </a:custGeom>
            <a:solidFill>
              <a:srgbClr val="3B1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59" name="Freeform 120">
              <a:extLst>
                <a:ext uri="{FF2B5EF4-FFF2-40B4-BE49-F238E27FC236}">
                  <a16:creationId xmlns:a16="http://schemas.microsoft.com/office/drawing/2014/main" id="{C71CEA60-C9EF-4B9A-8E10-DB50B681FCAB}"/>
                </a:ext>
              </a:extLst>
            </p:cNvPr>
            <p:cNvSpPr>
              <a:spLocks/>
            </p:cNvSpPr>
            <p:nvPr/>
          </p:nvSpPr>
          <p:spPr bwMode="auto">
            <a:xfrm>
              <a:off x="-566738" y="3954463"/>
              <a:ext cx="66675" cy="88900"/>
            </a:xfrm>
            <a:custGeom>
              <a:avLst/>
              <a:gdLst>
                <a:gd name="T0" fmla="*/ 68 w 90"/>
                <a:gd name="T1" fmla="*/ 119 h 120"/>
                <a:gd name="T2" fmla="*/ 80 w 90"/>
                <a:gd name="T3" fmla="*/ 43 h 120"/>
                <a:gd name="T4" fmla="*/ 29 w 90"/>
                <a:gd name="T5" fmla="*/ 3 h 120"/>
                <a:gd name="T6" fmla="*/ 3 w 90"/>
                <a:gd name="T7" fmla="*/ 19 h 120"/>
                <a:gd name="T8" fmla="*/ 7 w 90"/>
                <a:gd name="T9" fmla="*/ 26 h 120"/>
                <a:gd name="T10" fmla="*/ 63 w 90"/>
                <a:gd name="T11" fmla="*/ 120 h 120"/>
                <a:gd name="T12" fmla="*/ 68 w 90"/>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90" h="120">
                  <a:moveTo>
                    <a:pt x="68" y="119"/>
                  </a:moveTo>
                  <a:cubicBezTo>
                    <a:pt x="68" y="119"/>
                    <a:pt x="90" y="64"/>
                    <a:pt x="80" y="43"/>
                  </a:cubicBezTo>
                  <a:cubicBezTo>
                    <a:pt x="69" y="19"/>
                    <a:pt x="56" y="0"/>
                    <a:pt x="29" y="3"/>
                  </a:cubicBezTo>
                  <a:cubicBezTo>
                    <a:pt x="19" y="5"/>
                    <a:pt x="16" y="12"/>
                    <a:pt x="3" y="19"/>
                  </a:cubicBezTo>
                  <a:cubicBezTo>
                    <a:pt x="3" y="19"/>
                    <a:pt x="0" y="21"/>
                    <a:pt x="7" y="26"/>
                  </a:cubicBezTo>
                  <a:cubicBezTo>
                    <a:pt x="47" y="50"/>
                    <a:pt x="21" y="96"/>
                    <a:pt x="63" y="120"/>
                  </a:cubicBezTo>
                  <a:lnTo>
                    <a:pt x="68" y="119"/>
                  </a:lnTo>
                  <a:close/>
                </a:path>
              </a:pathLst>
            </a:custGeom>
            <a:solidFill>
              <a:srgbClr val="3B1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0" name="Freeform 121">
              <a:extLst>
                <a:ext uri="{FF2B5EF4-FFF2-40B4-BE49-F238E27FC236}">
                  <a16:creationId xmlns:a16="http://schemas.microsoft.com/office/drawing/2014/main" id="{14AC52F1-0E88-4262-A778-79B78FD2E93F}"/>
                </a:ext>
              </a:extLst>
            </p:cNvPr>
            <p:cNvSpPr>
              <a:spLocks/>
            </p:cNvSpPr>
            <p:nvPr/>
          </p:nvSpPr>
          <p:spPr bwMode="auto">
            <a:xfrm>
              <a:off x="-547688" y="4010025"/>
              <a:ext cx="25400" cy="26988"/>
            </a:xfrm>
            <a:custGeom>
              <a:avLst/>
              <a:gdLst>
                <a:gd name="T0" fmla="*/ 28 w 33"/>
                <a:gd name="T1" fmla="*/ 26 h 37"/>
                <a:gd name="T2" fmla="*/ 8 w 33"/>
                <a:gd name="T3" fmla="*/ 32 h 37"/>
                <a:gd name="T4" fmla="*/ 5 w 33"/>
                <a:gd name="T5" fmla="*/ 10 h 37"/>
                <a:gd name="T6" fmla="*/ 26 w 33"/>
                <a:gd name="T7" fmla="*/ 4 h 37"/>
                <a:gd name="T8" fmla="*/ 28 w 33"/>
                <a:gd name="T9" fmla="*/ 26 h 37"/>
              </a:gdLst>
              <a:ahLst/>
              <a:cxnLst>
                <a:cxn ang="0">
                  <a:pos x="T0" y="T1"/>
                </a:cxn>
                <a:cxn ang="0">
                  <a:pos x="T2" y="T3"/>
                </a:cxn>
                <a:cxn ang="0">
                  <a:pos x="T4" y="T5"/>
                </a:cxn>
                <a:cxn ang="0">
                  <a:pos x="T6" y="T7"/>
                </a:cxn>
                <a:cxn ang="0">
                  <a:pos x="T8" y="T9"/>
                </a:cxn>
              </a:cxnLst>
              <a:rect l="0" t="0" r="r" b="b"/>
              <a:pathLst>
                <a:path w="33" h="37">
                  <a:moveTo>
                    <a:pt x="28" y="26"/>
                  </a:moveTo>
                  <a:cubicBezTo>
                    <a:pt x="23" y="34"/>
                    <a:pt x="14" y="37"/>
                    <a:pt x="8" y="32"/>
                  </a:cubicBezTo>
                  <a:cubicBezTo>
                    <a:pt x="1" y="28"/>
                    <a:pt x="0" y="18"/>
                    <a:pt x="5" y="10"/>
                  </a:cubicBezTo>
                  <a:cubicBezTo>
                    <a:pt x="10" y="3"/>
                    <a:pt x="19" y="0"/>
                    <a:pt x="26" y="4"/>
                  </a:cubicBezTo>
                  <a:cubicBezTo>
                    <a:pt x="32" y="9"/>
                    <a:pt x="33" y="18"/>
                    <a:pt x="28" y="26"/>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1" name="Line 122">
              <a:extLst>
                <a:ext uri="{FF2B5EF4-FFF2-40B4-BE49-F238E27FC236}">
                  <a16:creationId xmlns:a16="http://schemas.microsoft.com/office/drawing/2014/main" id="{F0B8FBD7-0A4C-4DD7-A391-DDC3AF76F028}"/>
                </a:ext>
              </a:extLst>
            </p:cNvPr>
            <p:cNvSpPr>
              <a:spLocks noChangeShapeType="1"/>
            </p:cNvSpPr>
            <p:nvPr/>
          </p:nvSpPr>
          <p:spPr bwMode="auto">
            <a:xfrm flipV="1">
              <a:off x="-554038" y="3959225"/>
              <a:ext cx="12700" cy="14288"/>
            </a:xfrm>
            <a:prstGeom prst="line">
              <a:avLst/>
            </a:prstGeom>
            <a:noFill/>
            <a:ln w="1588" cap="rnd">
              <a:solidFill>
                <a:srgbClr val="26120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2" name="Line 123">
              <a:extLst>
                <a:ext uri="{FF2B5EF4-FFF2-40B4-BE49-F238E27FC236}">
                  <a16:creationId xmlns:a16="http://schemas.microsoft.com/office/drawing/2014/main" id="{85E849B4-0116-4260-B045-D55A83D91362}"/>
                </a:ext>
              </a:extLst>
            </p:cNvPr>
            <p:cNvSpPr>
              <a:spLocks noChangeShapeType="1"/>
            </p:cNvSpPr>
            <p:nvPr/>
          </p:nvSpPr>
          <p:spPr bwMode="auto">
            <a:xfrm>
              <a:off x="-604838" y="4017963"/>
              <a:ext cx="7938" cy="1588"/>
            </a:xfrm>
            <a:prstGeom prst="line">
              <a:avLst/>
            </a:prstGeom>
            <a:noFill/>
            <a:ln w="1588" cap="rnd">
              <a:solidFill>
                <a:srgbClr val="26120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3" name="Freeform 124">
              <a:extLst>
                <a:ext uri="{FF2B5EF4-FFF2-40B4-BE49-F238E27FC236}">
                  <a16:creationId xmlns:a16="http://schemas.microsoft.com/office/drawing/2014/main" id="{656E39AD-A558-4464-9037-00492AAF88FD}"/>
                </a:ext>
              </a:extLst>
            </p:cNvPr>
            <p:cNvSpPr>
              <a:spLocks/>
            </p:cNvSpPr>
            <p:nvPr/>
          </p:nvSpPr>
          <p:spPr bwMode="auto">
            <a:xfrm>
              <a:off x="-520700" y="4995863"/>
              <a:ext cx="46038" cy="58738"/>
            </a:xfrm>
            <a:custGeom>
              <a:avLst/>
              <a:gdLst>
                <a:gd name="T0" fmla="*/ 22 w 29"/>
                <a:gd name="T1" fmla="*/ 37 h 37"/>
                <a:gd name="T2" fmla="*/ 3 w 29"/>
                <a:gd name="T3" fmla="*/ 37 h 37"/>
                <a:gd name="T4" fmla="*/ 0 w 29"/>
                <a:gd name="T5" fmla="*/ 8 h 37"/>
                <a:gd name="T6" fmla="*/ 29 w 29"/>
                <a:gd name="T7" fmla="*/ 0 h 37"/>
                <a:gd name="T8" fmla="*/ 22 w 29"/>
                <a:gd name="T9" fmla="*/ 37 h 37"/>
              </a:gdLst>
              <a:ahLst/>
              <a:cxnLst>
                <a:cxn ang="0">
                  <a:pos x="T0" y="T1"/>
                </a:cxn>
                <a:cxn ang="0">
                  <a:pos x="T2" y="T3"/>
                </a:cxn>
                <a:cxn ang="0">
                  <a:pos x="T4" y="T5"/>
                </a:cxn>
                <a:cxn ang="0">
                  <a:pos x="T6" y="T7"/>
                </a:cxn>
                <a:cxn ang="0">
                  <a:pos x="T8" y="T9"/>
                </a:cxn>
              </a:cxnLst>
              <a:rect l="0" t="0" r="r" b="b"/>
              <a:pathLst>
                <a:path w="29" h="37">
                  <a:moveTo>
                    <a:pt x="22" y="37"/>
                  </a:moveTo>
                  <a:lnTo>
                    <a:pt x="3" y="37"/>
                  </a:lnTo>
                  <a:lnTo>
                    <a:pt x="0" y="8"/>
                  </a:lnTo>
                  <a:lnTo>
                    <a:pt x="29" y="0"/>
                  </a:lnTo>
                  <a:lnTo>
                    <a:pt x="22" y="37"/>
                  </a:ln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4" name="Freeform 125">
              <a:extLst>
                <a:ext uri="{FF2B5EF4-FFF2-40B4-BE49-F238E27FC236}">
                  <a16:creationId xmlns:a16="http://schemas.microsoft.com/office/drawing/2014/main" id="{F865329F-5471-4955-B3AA-2C758F6D5B72}"/>
                </a:ext>
              </a:extLst>
            </p:cNvPr>
            <p:cNvSpPr>
              <a:spLocks/>
            </p:cNvSpPr>
            <p:nvPr/>
          </p:nvSpPr>
          <p:spPr bwMode="auto">
            <a:xfrm>
              <a:off x="-727075" y="4987925"/>
              <a:ext cx="50800" cy="63500"/>
            </a:xfrm>
            <a:custGeom>
              <a:avLst/>
              <a:gdLst>
                <a:gd name="T0" fmla="*/ 21 w 32"/>
                <a:gd name="T1" fmla="*/ 38 h 40"/>
                <a:gd name="T2" fmla="*/ 0 w 32"/>
                <a:gd name="T3" fmla="*/ 40 h 40"/>
                <a:gd name="T4" fmla="*/ 0 w 32"/>
                <a:gd name="T5" fmla="*/ 7 h 40"/>
                <a:gd name="T6" fmla="*/ 32 w 32"/>
                <a:gd name="T7" fmla="*/ 0 h 40"/>
                <a:gd name="T8" fmla="*/ 21 w 32"/>
                <a:gd name="T9" fmla="*/ 38 h 40"/>
              </a:gdLst>
              <a:ahLst/>
              <a:cxnLst>
                <a:cxn ang="0">
                  <a:pos x="T0" y="T1"/>
                </a:cxn>
                <a:cxn ang="0">
                  <a:pos x="T2" y="T3"/>
                </a:cxn>
                <a:cxn ang="0">
                  <a:pos x="T4" y="T5"/>
                </a:cxn>
                <a:cxn ang="0">
                  <a:pos x="T6" y="T7"/>
                </a:cxn>
                <a:cxn ang="0">
                  <a:pos x="T8" y="T9"/>
                </a:cxn>
              </a:cxnLst>
              <a:rect l="0" t="0" r="r" b="b"/>
              <a:pathLst>
                <a:path w="32" h="40">
                  <a:moveTo>
                    <a:pt x="21" y="38"/>
                  </a:moveTo>
                  <a:lnTo>
                    <a:pt x="0" y="40"/>
                  </a:lnTo>
                  <a:lnTo>
                    <a:pt x="0" y="7"/>
                  </a:lnTo>
                  <a:lnTo>
                    <a:pt x="32" y="0"/>
                  </a:lnTo>
                  <a:lnTo>
                    <a:pt x="21" y="38"/>
                  </a:ln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5" name="Oval 126">
              <a:extLst>
                <a:ext uri="{FF2B5EF4-FFF2-40B4-BE49-F238E27FC236}">
                  <a16:creationId xmlns:a16="http://schemas.microsoft.com/office/drawing/2014/main" id="{E225EBE4-5736-491D-8A8C-A5DCE0090832}"/>
                </a:ext>
              </a:extLst>
            </p:cNvPr>
            <p:cNvSpPr>
              <a:spLocks noChangeArrowheads="1"/>
            </p:cNvSpPr>
            <p:nvPr/>
          </p:nvSpPr>
          <p:spPr bwMode="auto">
            <a:xfrm>
              <a:off x="-873125" y="5062538"/>
              <a:ext cx="490538" cy="46038"/>
            </a:xfrm>
            <a:prstGeom prst="ellipse">
              <a:avLst/>
            </a:prstGeom>
            <a:solidFill>
              <a:schemeClr val="bg1">
                <a:lumMod val="75000"/>
                <a:alpha val="6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6" name="Freeform 127">
              <a:extLst>
                <a:ext uri="{FF2B5EF4-FFF2-40B4-BE49-F238E27FC236}">
                  <a16:creationId xmlns:a16="http://schemas.microsoft.com/office/drawing/2014/main" id="{150F483F-9B71-4D1E-8D41-CCA23727A7FD}"/>
                </a:ext>
              </a:extLst>
            </p:cNvPr>
            <p:cNvSpPr>
              <a:spLocks/>
            </p:cNvSpPr>
            <p:nvPr/>
          </p:nvSpPr>
          <p:spPr bwMode="auto">
            <a:xfrm>
              <a:off x="-792163" y="5040313"/>
              <a:ext cx="119063" cy="44450"/>
            </a:xfrm>
            <a:custGeom>
              <a:avLst/>
              <a:gdLst>
                <a:gd name="T0" fmla="*/ 89 w 160"/>
                <a:gd name="T1" fmla="*/ 0 h 61"/>
                <a:gd name="T2" fmla="*/ 51 w 160"/>
                <a:gd name="T3" fmla="*/ 27 h 61"/>
                <a:gd name="T4" fmla="*/ 4 w 160"/>
                <a:gd name="T5" fmla="*/ 47 h 61"/>
                <a:gd name="T6" fmla="*/ 4 w 160"/>
                <a:gd name="T7" fmla="*/ 47 h 61"/>
                <a:gd name="T8" fmla="*/ 14 w 160"/>
                <a:gd name="T9" fmla="*/ 61 h 61"/>
                <a:gd name="T10" fmla="*/ 133 w 160"/>
                <a:gd name="T11" fmla="*/ 58 h 61"/>
                <a:gd name="T12" fmla="*/ 136 w 160"/>
                <a:gd name="T13" fmla="*/ 0 h 61"/>
                <a:gd name="T14" fmla="*/ 89 w 160"/>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61">
                  <a:moveTo>
                    <a:pt x="89" y="0"/>
                  </a:moveTo>
                  <a:cubicBezTo>
                    <a:pt x="51" y="27"/>
                    <a:pt x="51" y="27"/>
                    <a:pt x="51" y="27"/>
                  </a:cubicBezTo>
                  <a:cubicBezTo>
                    <a:pt x="44" y="34"/>
                    <a:pt x="4" y="47"/>
                    <a:pt x="4" y="47"/>
                  </a:cubicBezTo>
                  <a:cubicBezTo>
                    <a:pt x="4" y="47"/>
                    <a:pt x="4" y="47"/>
                    <a:pt x="4" y="47"/>
                  </a:cubicBezTo>
                  <a:cubicBezTo>
                    <a:pt x="0" y="55"/>
                    <a:pt x="7" y="60"/>
                    <a:pt x="14" y="61"/>
                  </a:cubicBezTo>
                  <a:cubicBezTo>
                    <a:pt x="133" y="58"/>
                    <a:pt x="133" y="58"/>
                    <a:pt x="133" y="58"/>
                  </a:cubicBezTo>
                  <a:cubicBezTo>
                    <a:pt x="133" y="58"/>
                    <a:pt x="160" y="53"/>
                    <a:pt x="136" y="0"/>
                  </a:cubicBezTo>
                  <a:cubicBezTo>
                    <a:pt x="114" y="9"/>
                    <a:pt x="94" y="16"/>
                    <a:pt x="89" y="0"/>
                  </a:cubicBez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7" name="Freeform 128">
              <a:extLst>
                <a:ext uri="{FF2B5EF4-FFF2-40B4-BE49-F238E27FC236}">
                  <a16:creationId xmlns:a16="http://schemas.microsoft.com/office/drawing/2014/main" id="{1B497B09-7BA6-41E3-A88D-09E2F2B4B03A}"/>
                </a:ext>
              </a:extLst>
            </p:cNvPr>
            <p:cNvSpPr>
              <a:spLocks/>
            </p:cNvSpPr>
            <p:nvPr/>
          </p:nvSpPr>
          <p:spPr bwMode="auto">
            <a:xfrm>
              <a:off x="-747713" y="4489450"/>
              <a:ext cx="206375" cy="522288"/>
            </a:xfrm>
            <a:custGeom>
              <a:avLst/>
              <a:gdLst>
                <a:gd name="T0" fmla="*/ 77 w 276"/>
                <a:gd name="T1" fmla="*/ 11 h 700"/>
                <a:gd name="T2" fmla="*/ 43 w 276"/>
                <a:gd name="T3" fmla="*/ 368 h 700"/>
                <a:gd name="T4" fmla="*/ 0 w 276"/>
                <a:gd name="T5" fmla="*/ 700 h 700"/>
                <a:gd name="T6" fmla="*/ 111 w 276"/>
                <a:gd name="T7" fmla="*/ 700 h 700"/>
                <a:gd name="T8" fmla="*/ 123 w 276"/>
                <a:gd name="T9" fmla="*/ 621 h 700"/>
                <a:gd name="T10" fmla="*/ 172 w 276"/>
                <a:gd name="T11" fmla="*/ 338 h 700"/>
                <a:gd name="T12" fmla="*/ 276 w 276"/>
                <a:gd name="T13" fmla="*/ 0 h 700"/>
                <a:gd name="T14" fmla="*/ 77 w 276"/>
                <a:gd name="T15" fmla="*/ 11 h 7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700">
                  <a:moveTo>
                    <a:pt x="77" y="11"/>
                  </a:moveTo>
                  <a:cubicBezTo>
                    <a:pt x="43" y="368"/>
                    <a:pt x="43" y="368"/>
                    <a:pt x="43" y="368"/>
                  </a:cubicBezTo>
                  <a:cubicBezTo>
                    <a:pt x="0" y="700"/>
                    <a:pt x="0" y="700"/>
                    <a:pt x="0" y="700"/>
                  </a:cubicBezTo>
                  <a:cubicBezTo>
                    <a:pt x="111" y="700"/>
                    <a:pt x="111" y="700"/>
                    <a:pt x="111" y="700"/>
                  </a:cubicBezTo>
                  <a:cubicBezTo>
                    <a:pt x="111" y="700"/>
                    <a:pt x="116" y="640"/>
                    <a:pt x="123" y="621"/>
                  </a:cubicBezTo>
                  <a:cubicBezTo>
                    <a:pt x="130" y="602"/>
                    <a:pt x="189" y="422"/>
                    <a:pt x="172" y="338"/>
                  </a:cubicBezTo>
                  <a:cubicBezTo>
                    <a:pt x="276" y="0"/>
                    <a:pt x="276" y="0"/>
                    <a:pt x="276" y="0"/>
                  </a:cubicBezTo>
                  <a:lnTo>
                    <a:pt x="77"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8" name="Freeform 129">
              <a:extLst>
                <a:ext uri="{FF2B5EF4-FFF2-40B4-BE49-F238E27FC236}">
                  <a16:creationId xmlns:a16="http://schemas.microsoft.com/office/drawing/2014/main" id="{D8E36AB6-E953-47E3-8587-105CCC76C19C}"/>
                </a:ext>
              </a:extLst>
            </p:cNvPr>
            <p:cNvSpPr>
              <a:spLocks/>
            </p:cNvSpPr>
            <p:nvPr/>
          </p:nvSpPr>
          <p:spPr bwMode="auto">
            <a:xfrm>
              <a:off x="-690563" y="4294188"/>
              <a:ext cx="271463" cy="257175"/>
            </a:xfrm>
            <a:custGeom>
              <a:avLst/>
              <a:gdLst>
                <a:gd name="T0" fmla="*/ 282 w 366"/>
                <a:gd name="T1" fmla="*/ 0 h 346"/>
                <a:gd name="T2" fmla="*/ 75 w 366"/>
                <a:gd name="T3" fmla="*/ 16 h 346"/>
                <a:gd name="T4" fmla="*/ 18 w 366"/>
                <a:gd name="T5" fmla="*/ 70 h 346"/>
                <a:gd name="T6" fmla="*/ 0 w 366"/>
                <a:gd name="T7" fmla="*/ 279 h 346"/>
                <a:gd name="T8" fmla="*/ 169 w 366"/>
                <a:gd name="T9" fmla="*/ 285 h 346"/>
                <a:gd name="T10" fmla="*/ 355 w 366"/>
                <a:gd name="T11" fmla="*/ 214 h 346"/>
                <a:gd name="T12" fmla="*/ 282 w 366"/>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366" h="346">
                  <a:moveTo>
                    <a:pt x="282" y="0"/>
                  </a:moveTo>
                  <a:cubicBezTo>
                    <a:pt x="75" y="16"/>
                    <a:pt x="75" y="16"/>
                    <a:pt x="75" y="16"/>
                  </a:cubicBezTo>
                  <a:cubicBezTo>
                    <a:pt x="46" y="18"/>
                    <a:pt x="22" y="41"/>
                    <a:pt x="18" y="70"/>
                  </a:cubicBezTo>
                  <a:cubicBezTo>
                    <a:pt x="7" y="149"/>
                    <a:pt x="0" y="279"/>
                    <a:pt x="0" y="279"/>
                  </a:cubicBezTo>
                  <a:cubicBezTo>
                    <a:pt x="169" y="285"/>
                    <a:pt x="169" y="285"/>
                    <a:pt x="169" y="285"/>
                  </a:cubicBezTo>
                  <a:cubicBezTo>
                    <a:pt x="247" y="283"/>
                    <a:pt x="345" y="346"/>
                    <a:pt x="355" y="214"/>
                  </a:cubicBezTo>
                  <a:cubicBezTo>
                    <a:pt x="366" y="64"/>
                    <a:pt x="282" y="0"/>
                    <a:pt x="28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69" name="Freeform 130">
              <a:extLst>
                <a:ext uri="{FF2B5EF4-FFF2-40B4-BE49-F238E27FC236}">
                  <a16:creationId xmlns:a16="http://schemas.microsoft.com/office/drawing/2014/main" id="{61694D86-E6D0-4AE4-A1AF-14F2F603102A}"/>
                </a:ext>
              </a:extLst>
            </p:cNvPr>
            <p:cNvSpPr>
              <a:spLocks/>
            </p:cNvSpPr>
            <p:nvPr/>
          </p:nvSpPr>
          <p:spPr bwMode="auto">
            <a:xfrm>
              <a:off x="-563563" y="4462463"/>
              <a:ext cx="134938" cy="560388"/>
            </a:xfrm>
            <a:custGeom>
              <a:avLst/>
              <a:gdLst>
                <a:gd name="T0" fmla="*/ 0 w 181"/>
                <a:gd name="T1" fmla="*/ 19 h 753"/>
                <a:gd name="T2" fmla="*/ 11 w 181"/>
                <a:gd name="T3" fmla="*/ 405 h 753"/>
                <a:gd name="T4" fmla="*/ 28 w 181"/>
                <a:gd name="T5" fmla="*/ 753 h 753"/>
                <a:gd name="T6" fmla="*/ 137 w 181"/>
                <a:gd name="T7" fmla="*/ 753 h 753"/>
                <a:gd name="T8" fmla="*/ 135 w 181"/>
                <a:gd name="T9" fmla="*/ 670 h 753"/>
                <a:gd name="T10" fmla="*/ 148 w 181"/>
                <a:gd name="T11" fmla="*/ 374 h 753"/>
                <a:gd name="T12" fmla="*/ 181 w 181"/>
                <a:gd name="T13" fmla="*/ 0 h 753"/>
                <a:gd name="T14" fmla="*/ 0 w 181"/>
                <a:gd name="T15" fmla="*/ 19 h 7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53">
                  <a:moveTo>
                    <a:pt x="0" y="19"/>
                  </a:moveTo>
                  <a:cubicBezTo>
                    <a:pt x="11" y="405"/>
                    <a:pt x="11" y="405"/>
                    <a:pt x="11" y="405"/>
                  </a:cubicBezTo>
                  <a:cubicBezTo>
                    <a:pt x="28" y="753"/>
                    <a:pt x="28" y="753"/>
                    <a:pt x="28" y="753"/>
                  </a:cubicBezTo>
                  <a:cubicBezTo>
                    <a:pt x="137" y="753"/>
                    <a:pt x="137" y="753"/>
                    <a:pt x="137" y="753"/>
                  </a:cubicBezTo>
                  <a:cubicBezTo>
                    <a:pt x="137" y="753"/>
                    <a:pt x="131" y="690"/>
                    <a:pt x="135" y="670"/>
                  </a:cubicBezTo>
                  <a:cubicBezTo>
                    <a:pt x="138" y="650"/>
                    <a:pt x="162" y="486"/>
                    <a:pt x="148" y="374"/>
                  </a:cubicBezTo>
                  <a:cubicBezTo>
                    <a:pt x="181" y="0"/>
                    <a:pt x="181" y="0"/>
                    <a:pt x="181" y="0"/>
                  </a:cubicBezTo>
                  <a:lnTo>
                    <a:pt x="0" y="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0" name="Freeform 131">
              <a:extLst>
                <a:ext uri="{FF2B5EF4-FFF2-40B4-BE49-F238E27FC236}">
                  <a16:creationId xmlns:a16="http://schemas.microsoft.com/office/drawing/2014/main" id="{BE9F5C8A-E3A0-4FD2-AEEB-D72104C090F9}"/>
                </a:ext>
              </a:extLst>
            </p:cNvPr>
            <p:cNvSpPr>
              <a:spLocks/>
            </p:cNvSpPr>
            <p:nvPr/>
          </p:nvSpPr>
          <p:spPr bwMode="auto">
            <a:xfrm>
              <a:off x="-522288" y="5035550"/>
              <a:ext cx="44450" cy="58738"/>
            </a:xfrm>
            <a:custGeom>
              <a:avLst/>
              <a:gdLst>
                <a:gd name="T0" fmla="*/ 9 w 60"/>
                <a:gd name="T1" fmla="*/ 18 h 79"/>
                <a:gd name="T2" fmla="*/ 0 w 60"/>
                <a:gd name="T3" fmla="*/ 64 h 79"/>
                <a:gd name="T4" fmla="*/ 4 w 60"/>
                <a:gd name="T5" fmla="*/ 74 h 79"/>
                <a:gd name="T6" fmla="*/ 15 w 60"/>
                <a:gd name="T7" fmla="*/ 79 h 79"/>
                <a:gd name="T8" fmla="*/ 38 w 60"/>
                <a:gd name="T9" fmla="*/ 79 h 79"/>
                <a:gd name="T10" fmla="*/ 47 w 60"/>
                <a:gd name="T11" fmla="*/ 76 h 79"/>
                <a:gd name="T12" fmla="*/ 52 w 60"/>
                <a:gd name="T13" fmla="*/ 71 h 79"/>
                <a:gd name="T14" fmla="*/ 55 w 60"/>
                <a:gd name="T15" fmla="*/ 43 h 79"/>
                <a:gd name="T16" fmla="*/ 50 w 60"/>
                <a:gd name="T17" fmla="*/ 16 h 79"/>
                <a:gd name="T18" fmla="*/ 9 w 60"/>
                <a:gd name="T19"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9">
                  <a:moveTo>
                    <a:pt x="9" y="18"/>
                  </a:moveTo>
                  <a:cubicBezTo>
                    <a:pt x="9" y="18"/>
                    <a:pt x="2" y="43"/>
                    <a:pt x="0" y="64"/>
                  </a:cubicBezTo>
                  <a:cubicBezTo>
                    <a:pt x="0" y="67"/>
                    <a:pt x="1" y="71"/>
                    <a:pt x="4" y="74"/>
                  </a:cubicBezTo>
                  <a:cubicBezTo>
                    <a:pt x="7" y="77"/>
                    <a:pt x="11" y="79"/>
                    <a:pt x="15" y="79"/>
                  </a:cubicBezTo>
                  <a:cubicBezTo>
                    <a:pt x="23" y="79"/>
                    <a:pt x="33" y="79"/>
                    <a:pt x="38" y="79"/>
                  </a:cubicBezTo>
                  <a:cubicBezTo>
                    <a:pt x="42" y="79"/>
                    <a:pt x="45" y="78"/>
                    <a:pt x="47" y="76"/>
                  </a:cubicBezTo>
                  <a:cubicBezTo>
                    <a:pt x="49" y="74"/>
                    <a:pt x="50" y="73"/>
                    <a:pt x="52" y="71"/>
                  </a:cubicBezTo>
                  <a:cubicBezTo>
                    <a:pt x="60" y="64"/>
                    <a:pt x="58" y="55"/>
                    <a:pt x="55" y="43"/>
                  </a:cubicBezTo>
                  <a:cubicBezTo>
                    <a:pt x="52" y="30"/>
                    <a:pt x="50" y="16"/>
                    <a:pt x="50" y="16"/>
                  </a:cubicBezTo>
                  <a:cubicBezTo>
                    <a:pt x="32" y="0"/>
                    <a:pt x="9" y="18"/>
                    <a:pt x="9" y="18"/>
                  </a:cubicBez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1" name="Freeform 132">
              <a:extLst>
                <a:ext uri="{FF2B5EF4-FFF2-40B4-BE49-F238E27FC236}">
                  <a16:creationId xmlns:a16="http://schemas.microsoft.com/office/drawing/2014/main" id="{188DCF2C-E2C4-41C9-83AE-5B3BCE0A7590}"/>
                </a:ext>
              </a:extLst>
            </p:cNvPr>
            <p:cNvSpPr>
              <a:spLocks/>
            </p:cNvSpPr>
            <p:nvPr/>
          </p:nvSpPr>
          <p:spPr bwMode="auto">
            <a:xfrm>
              <a:off x="-595313" y="4497388"/>
              <a:ext cx="31750" cy="60325"/>
            </a:xfrm>
            <a:custGeom>
              <a:avLst/>
              <a:gdLst>
                <a:gd name="T0" fmla="*/ 20 w 20"/>
                <a:gd name="T1" fmla="*/ 38 h 38"/>
                <a:gd name="T2" fmla="*/ 19 w 20"/>
                <a:gd name="T3" fmla="*/ 5 h 38"/>
                <a:gd name="T4" fmla="*/ 0 w 20"/>
                <a:gd name="T5" fmla="*/ 0 h 38"/>
              </a:gdLst>
              <a:ahLst/>
              <a:cxnLst>
                <a:cxn ang="0">
                  <a:pos x="T0" y="T1"/>
                </a:cxn>
                <a:cxn ang="0">
                  <a:pos x="T2" y="T3"/>
                </a:cxn>
                <a:cxn ang="0">
                  <a:pos x="T4" y="T5"/>
                </a:cxn>
              </a:cxnLst>
              <a:rect l="0" t="0" r="r" b="b"/>
              <a:pathLst>
                <a:path w="20" h="38">
                  <a:moveTo>
                    <a:pt x="20" y="38"/>
                  </a:moveTo>
                  <a:lnTo>
                    <a:pt x="19" y="5"/>
                  </a:lnTo>
                  <a:lnTo>
                    <a:pt x="0" y="0"/>
                  </a:lnTo>
                </a:path>
              </a:pathLst>
            </a:custGeom>
            <a:noFill/>
            <a:ln w="47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2" name="Freeform 133">
              <a:extLst>
                <a:ext uri="{FF2B5EF4-FFF2-40B4-BE49-F238E27FC236}">
                  <a16:creationId xmlns:a16="http://schemas.microsoft.com/office/drawing/2014/main" id="{48A929B6-AC18-4296-9BEA-EA8A97E40C11}"/>
                </a:ext>
              </a:extLst>
            </p:cNvPr>
            <p:cNvSpPr>
              <a:spLocks/>
            </p:cNvSpPr>
            <p:nvPr/>
          </p:nvSpPr>
          <p:spPr bwMode="auto">
            <a:xfrm>
              <a:off x="-966788" y="4043363"/>
              <a:ext cx="82550" cy="39688"/>
            </a:xfrm>
            <a:custGeom>
              <a:avLst/>
              <a:gdLst>
                <a:gd name="T0" fmla="*/ 107 w 110"/>
                <a:gd name="T1" fmla="*/ 36 h 55"/>
                <a:gd name="T2" fmla="*/ 91 w 110"/>
                <a:gd name="T3" fmla="*/ 50 h 55"/>
                <a:gd name="T4" fmla="*/ 64 w 110"/>
                <a:gd name="T5" fmla="*/ 54 h 55"/>
                <a:gd name="T6" fmla="*/ 40 w 110"/>
                <a:gd name="T7" fmla="*/ 49 h 55"/>
                <a:gd name="T8" fmla="*/ 11 w 110"/>
                <a:gd name="T9" fmla="*/ 31 h 55"/>
                <a:gd name="T10" fmla="*/ 9 w 110"/>
                <a:gd name="T11" fmla="*/ 5 h 55"/>
                <a:gd name="T12" fmla="*/ 9 w 110"/>
                <a:gd name="T13" fmla="*/ 5 h 55"/>
                <a:gd name="T14" fmla="*/ 59 w 110"/>
                <a:gd name="T15" fmla="*/ 1 h 55"/>
                <a:gd name="T16" fmla="*/ 93 w 110"/>
                <a:gd name="T17" fmla="*/ 11 h 55"/>
                <a:gd name="T18" fmla="*/ 99 w 110"/>
                <a:gd name="T19" fmla="*/ 14 h 55"/>
                <a:gd name="T20" fmla="*/ 107 w 110"/>
                <a:gd name="T21"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55">
                  <a:moveTo>
                    <a:pt x="107" y="36"/>
                  </a:moveTo>
                  <a:cubicBezTo>
                    <a:pt x="105" y="44"/>
                    <a:pt x="99" y="49"/>
                    <a:pt x="91" y="50"/>
                  </a:cubicBezTo>
                  <a:cubicBezTo>
                    <a:pt x="64" y="54"/>
                    <a:pt x="64" y="54"/>
                    <a:pt x="64" y="54"/>
                  </a:cubicBezTo>
                  <a:cubicBezTo>
                    <a:pt x="56" y="55"/>
                    <a:pt x="47" y="53"/>
                    <a:pt x="40" y="49"/>
                  </a:cubicBezTo>
                  <a:cubicBezTo>
                    <a:pt x="11" y="31"/>
                    <a:pt x="11" y="31"/>
                    <a:pt x="11" y="31"/>
                  </a:cubicBezTo>
                  <a:cubicBezTo>
                    <a:pt x="1" y="25"/>
                    <a:pt x="0" y="12"/>
                    <a:pt x="9" y="5"/>
                  </a:cubicBezTo>
                  <a:cubicBezTo>
                    <a:pt x="9" y="5"/>
                    <a:pt x="9" y="5"/>
                    <a:pt x="9" y="5"/>
                  </a:cubicBezTo>
                  <a:cubicBezTo>
                    <a:pt x="59" y="1"/>
                    <a:pt x="59" y="1"/>
                    <a:pt x="59" y="1"/>
                  </a:cubicBezTo>
                  <a:cubicBezTo>
                    <a:pt x="71" y="0"/>
                    <a:pt x="83" y="3"/>
                    <a:pt x="93" y="11"/>
                  </a:cubicBezTo>
                  <a:cubicBezTo>
                    <a:pt x="99" y="14"/>
                    <a:pt x="99" y="14"/>
                    <a:pt x="99" y="14"/>
                  </a:cubicBezTo>
                  <a:cubicBezTo>
                    <a:pt x="106" y="19"/>
                    <a:pt x="110" y="28"/>
                    <a:pt x="107" y="36"/>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3" name="Freeform 134">
              <a:extLst>
                <a:ext uri="{FF2B5EF4-FFF2-40B4-BE49-F238E27FC236}">
                  <a16:creationId xmlns:a16="http://schemas.microsoft.com/office/drawing/2014/main" id="{A71AD73D-93A9-4D5D-8363-2151008E3B51}"/>
                </a:ext>
              </a:extLst>
            </p:cNvPr>
            <p:cNvSpPr>
              <a:spLocks/>
            </p:cNvSpPr>
            <p:nvPr/>
          </p:nvSpPr>
          <p:spPr bwMode="auto">
            <a:xfrm>
              <a:off x="-820738" y="4075113"/>
              <a:ext cx="261938" cy="144463"/>
            </a:xfrm>
            <a:custGeom>
              <a:avLst/>
              <a:gdLst>
                <a:gd name="T0" fmla="*/ 278 w 352"/>
                <a:gd name="T1" fmla="*/ 19 h 193"/>
                <a:gd name="T2" fmla="*/ 27 w 352"/>
                <a:gd name="T3" fmla="*/ 123 h 193"/>
                <a:gd name="T4" fmla="*/ 1 w 352"/>
                <a:gd name="T5" fmla="*/ 164 h 193"/>
                <a:gd name="T6" fmla="*/ 1 w 352"/>
                <a:gd name="T7" fmla="*/ 171 h 193"/>
                <a:gd name="T8" fmla="*/ 58 w 352"/>
                <a:gd name="T9" fmla="*/ 188 h 193"/>
                <a:gd name="T10" fmla="*/ 279 w 352"/>
                <a:gd name="T11" fmla="*/ 117 h 193"/>
                <a:gd name="T12" fmla="*/ 327 w 352"/>
                <a:gd name="T13" fmla="*/ 31 h 193"/>
                <a:gd name="T14" fmla="*/ 278 w 352"/>
                <a:gd name="T15" fmla="*/ 19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193">
                  <a:moveTo>
                    <a:pt x="278" y="19"/>
                  </a:moveTo>
                  <a:cubicBezTo>
                    <a:pt x="27" y="123"/>
                    <a:pt x="27" y="123"/>
                    <a:pt x="27" y="123"/>
                  </a:cubicBezTo>
                  <a:cubicBezTo>
                    <a:pt x="18" y="128"/>
                    <a:pt x="0" y="153"/>
                    <a:pt x="1" y="164"/>
                  </a:cubicBezTo>
                  <a:cubicBezTo>
                    <a:pt x="1" y="171"/>
                    <a:pt x="1" y="171"/>
                    <a:pt x="1" y="171"/>
                  </a:cubicBezTo>
                  <a:cubicBezTo>
                    <a:pt x="3" y="189"/>
                    <a:pt x="42" y="193"/>
                    <a:pt x="58" y="188"/>
                  </a:cubicBezTo>
                  <a:cubicBezTo>
                    <a:pt x="279" y="117"/>
                    <a:pt x="279" y="117"/>
                    <a:pt x="279" y="117"/>
                  </a:cubicBezTo>
                  <a:cubicBezTo>
                    <a:pt x="279" y="117"/>
                    <a:pt x="352" y="104"/>
                    <a:pt x="327" y="31"/>
                  </a:cubicBezTo>
                  <a:cubicBezTo>
                    <a:pt x="316" y="0"/>
                    <a:pt x="278" y="19"/>
                    <a:pt x="278" y="19"/>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4" name="Freeform 135">
              <a:extLst>
                <a:ext uri="{FF2B5EF4-FFF2-40B4-BE49-F238E27FC236}">
                  <a16:creationId xmlns:a16="http://schemas.microsoft.com/office/drawing/2014/main" id="{735189BE-7F1D-48D8-B16F-A4C60C939A46}"/>
                </a:ext>
              </a:extLst>
            </p:cNvPr>
            <p:cNvSpPr>
              <a:spLocks/>
            </p:cNvSpPr>
            <p:nvPr/>
          </p:nvSpPr>
          <p:spPr bwMode="auto">
            <a:xfrm>
              <a:off x="-671513" y="4105275"/>
              <a:ext cx="230188" cy="204788"/>
            </a:xfrm>
            <a:custGeom>
              <a:avLst/>
              <a:gdLst>
                <a:gd name="T0" fmla="*/ 236 w 311"/>
                <a:gd name="T1" fmla="*/ 5 h 274"/>
                <a:gd name="T2" fmla="*/ 62 w 311"/>
                <a:gd name="T3" fmla="*/ 0 h 274"/>
                <a:gd name="T4" fmla="*/ 9 w 311"/>
                <a:gd name="T5" fmla="*/ 126 h 274"/>
                <a:gd name="T6" fmla="*/ 36 w 311"/>
                <a:gd name="T7" fmla="*/ 179 h 274"/>
                <a:gd name="T8" fmla="*/ 54 w 311"/>
                <a:gd name="T9" fmla="*/ 268 h 274"/>
                <a:gd name="T10" fmla="*/ 244 w 311"/>
                <a:gd name="T11" fmla="*/ 274 h 274"/>
                <a:gd name="T12" fmla="*/ 291 w 311"/>
                <a:gd name="T13" fmla="*/ 136 h 274"/>
                <a:gd name="T14" fmla="*/ 236 w 311"/>
                <a:gd name="T15" fmla="*/ 5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74">
                  <a:moveTo>
                    <a:pt x="236" y="5"/>
                  </a:moveTo>
                  <a:cubicBezTo>
                    <a:pt x="177" y="22"/>
                    <a:pt x="119" y="21"/>
                    <a:pt x="62" y="0"/>
                  </a:cubicBezTo>
                  <a:cubicBezTo>
                    <a:pt x="62" y="0"/>
                    <a:pt x="0" y="40"/>
                    <a:pt x="9" y="126"/>
                  </a:cubicBezTo>
                  <a:cubicBezTo>
                    <a:pt x="12" y="152"/>
                    <a:pt x="23" y="167"/>
                    <a:pt x="36" y="179"/>
                  </a:cubicBezTo>
                  <a:cubicBezTo>
                    <a:pt x="54" y="268"/>
                    <a:pt x="54" y="268"/>
                    <a:pt x="54" y="268"/>
                  </a:cubicBezTo>
                  <a:cubicBezTo>
                    <a:pt x="244" y="274"/>
                    <a:pt x="244" y="274"/>
                    <a:pt x="244" y="274"/>
                  </a:cubicBezTo>
                  <a:cubicBezTo>
                    <a:pt x="244" y="274"/>
                    <a:pt x="286" y="157"/>
                    <a:pt x="291" y="136"/>
                  </a:cubicBezTo>
                  <a:cubicBezTo>
                    <a:pt x="311" y="54"/>
                    <a:pt x="236" y="5"/>
                    <a:pt x="236" y="5"/>
                  </a:cubicBezTo>
                  <a:close/>
                </a:path>
              </a:pathLst>
            </a:custGeom>
            <a:solidFill>
              <a:srgbClr val="CC5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5" name="Freeform 136">
              <a:extLst>
                <a:ext uri="{FF2B5EF4-FFF2-40B4-BE49-F238E27FC236}">
                  <a16:creationId xmlns:a16="http://schemas.microsoft.com/office/drawing/2014/main" id="{1DA67226-7367-4CBD-8A68-1529457CC92E}"/>
                </a:ext>
              </a:extLst>
            </p:cNvPr>
            <p:cNvSpPr>
              <a:spLocks/>
            </p:cNvSpPr>
            <p:nvPr/>
          </p:nvSpPr>
          <p:spPr bwMode="auto">
            <a:xfrm>
              <a:off x="-708025" y="4051300"/>
              <a:ext cx="288925" cy="411163"/>
            </a:xfrm>
            <a:custGeom>
              <a:avLst/>
              <a:gdLst>
                <a:gd name="T0" fmla="*/ 104 w 388"/>
                <a:gd name="T1" fmla="*/ 42 h 552"/>
                <a:gd name="T2" fmla="*/ 59 w 388"/>
                <a:gd name="T3" fmla="*/ 155 h 552"/>
                <a:gd name="T4" fmla="*/ 76 w 388"/>
                <a:gd name="T5" fmla="*/ 253 h 552"/>
                <a:gd name="T6" fmla="*/ 76 w 388"/>
                <a:gd name="T7" fmla="*/ 281 h 552"/>
                <a:gd name="T8" fmla="*/ 27 w 388"/>
                <a:gd name="T9" fmla="*/ 459 h 552"/>
                <a:gd name="T10" fmla="*/ 383 w 388"/>
                <a:gd name="T11" fmla="*/ 467 h 552"/>
                <a:gd name="T12" fmla="*/ 316 w 388"/>
                <a:gd name="T13" fmla="*/ 268 h 552"/>
                <a:gd name="T14" fmla="*/ 331 w 388"/>
                <a:gd name="T15" fmla="*/ 244 h 552"/>
                <a:gd name="T16" fmla="*/ 331 w 388"/>
                <a:gd name="T17" fmla="*/ 49 h 552"/>
                <a:gd name="T18" fmla="*/ 272 w 388"/>
                <a:gd name="T19" fmla="*/ 32 h 552"/>
                <a:gd name="T20" fmla="*/ 250 w 388"/>
                <a:gd name="T21" fmla="*/ 1 h 552"/>
                <a:gd name="T22" fmla="*/ 174 w 388"/>
                <a:gd name="T23" fmla="*/ 11 h 552"/>
                <a:gd name="T24" fmla="*/ 169 w 388"/>
                <a:gd name="T25" fmla="*/ 18 h 552"/>
                <a:gd name="T26" fmla="*/ 157 w 388"/>
                <a:gd name="T27" fmla="*/ 32 h 552"/>
                <a:gd name="T28" fmla="*/ 104 w 388"/>
                <a:gd name="T29" fmla="*/ 4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552">
                  <a:moveTo>
                    <a:pt x="104" y="42"/>
                  </a:moveTo>
                  <a:cubicBezTo>
                    <a:pt x="104" y="42"/>
                    <a:pt x="64" y="121"/>
                    <a:pt x="59" y="155"/>
                  </a:cubicBezTo>
                  <a:cubicBezTo>
                    <a:pt x="53" y="189"/>
                    <a:pt x="44" y="220"/>
                    <a:pt x="76" y="253"/>
                  </a:cubicBezTo>
                  <a:cubicBezTo>
                    <a:pt x="76" y="253"/>
                    <a:pt x="69" y="273"/>
                    <a:pt x="76" y="281"/>
                  </a:cubicBezTo>
                  <a:cubicBezTo>
                    <a:pt x="83" y="289"/>
                    <a:pt x="0" y="431"/>
                    <a:pt x="27" y="459"/>
                  </a:cubicBezTo>
                  <a:cubicBezTo>
                    <a:pt x="114" y="552"/>
                    <a:pt x="347" y="494"/>
                    <a:pt x="383" y="467"/>
                  </a:cubicBezTo>
                  <a:cubicBezTo>
                    <a:pt x="388" y="464"/>
                    <a:pt x="338" y="307"/>
                    <a:pt x="316" y="268"/>
                  </a:cubicBezTo>
                  <a:cubicBezTo>
                    <a:pt x="331" y="244"/>
                    <a:pt x="331" y="244"/>
                    <a:pt x="331" y="244"/>
                  </a:cubicBezTo>
                  <a:cubicBezTo>
                    <a:pt x="331" y="244"/>
                    <a:pt x="262" y="131"/>
                    <a:pt x="331" y="49"/>
                  </a:cubicBezTo>
                  <a:cubicBezTo>
                    <a:pt x="331" y="49"/>
                    <a:pt x="283" y="34"/>
                    <a:pt x="272" y="32"/>
                  </a:cubicBezTo>
                  <a:cubicBezTo>
                    <a:pt x="261" y="30"/>
                    <a:pt x="258" y="1"/>
                    <a:pt x="250" y="1"/>
                  </a:cubicBezTo>
                  <a:cubicBezTo>
                    <a:pt x="243" y="0"/>
                    <a:pt x="223" y="30"/>
                    <a:pt x="174" y="11"/>
                  </a:cubicBezTo>
                  <a:cubicBezTo>
                    <a:pt x="174" y="11"/>
                    <a:pt x="169" y="9"/>
                    <a:pt x="169" y="18"/>
                  </a:cubicBezTo>
                  <a:cubicBezTo>
                    <a:pt x="169" y="28"/>
                    <a:pt x="167" y="31"/>
                    <a:pt x="157" y="32"/>
                  </a:cubicBezTo>
                  <a:cubicBezTo>
                    <a:pt x="146" y="33"/>
                    <a:pt x="104" y="42"/>
                    <a:pt x="104" y="4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6" name="Freeform 137">
              <a:extLst>
                <a:ext uri="{FF2B5EF4-FFF2-40B4-BE49-F238E27FC236}">
                  <a16:creationId xmlns:a16="http://schemas.microsoft.com/office/drawing/2014/main" id="{1C5B99D0-2A6B-4047-8513-1CE446988E04}"/>
                </a:ext>
              </a:extLst>
            </p:cNvPr>
            <p:cNvSpPr>
              <a:spLocks/>
            </p:cNvSpPr>
            <p:nvPr/>
          </p:nvSpPr>
          <p:spPr bwMode="auto">
            <a:xfrm>
              <a:off x="-920750" y="4048125"/>
              <a:ext cx="152400" cy="173038"/>
            </a:xfrm>
            <a:custGeom>
              <a:avLst/>
              <a:gdLst>
                <a:gd name="T0" fmla="*/ 5 w 203"/>
                <a:gd name="T1" fmla="*/ 26 h 233"/>
                <a:gd name="T2" fmla="*/ 144 w 203"/>
                <a:gd name="T3" fmla="*/ 220 h 233"/>
                <a:gd name="T4" fmla="*/ 178 w 203"/>
                <a:gd name="T5" fmla="*/ 226 h 233"/>
                <a:gd name="T6" fmla="*/ 195 w 203"/>
                <a:gd name="T7" fmla="*/ 214 h 233"/>
                <a:gd name="T8" fmla="*/ 189 w 203"/>
                <a:gd name="T9" fmla="*/ 177 h 233"/>
                <a:gd name="T10" fmla="*/ 41 w 203"/>
                <a:gd name="T11" fmla="*/ 11 h 233"/>
                <a:gd name="T12" fmla="*/ 7 w 203"/>
                <a:gd name="T13" fmla="*/ 5 h 233"/>
                <a:gd name="T14" fmla="*/ 7 w 203"/>
                <a:gd name="T15" fmla="*/ 5 h 233"/>
                <a:gd name="T16" fmla="*/ 5 w 203"/>
                <a:gd name="T17" fmla="*/ 2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33">
                  <a:moveTo>
                    <a:pt x="5" y="26"/>
                  </a:moveTo>
                  <a:cubicBezTo>
                    <a:pt x="70" y="109"/>
                    <a:pt x="91" y="172"/>
                    <a:pt x="144" y="220"/>
                  </a:cubicBezTo>
                  <a:cubicBezTo>
                    <a:pt x="153" y="230"/>
                    <a:pt x="168" y="233"/>
                    <a:pt x="178" y="226"/>
                  </a:cubicBezTo>
                  <a:cubicBezTo>
                    <a:pt x="195" y="214"/>
                    <a:pt x="195" y="214"/>
                    <a:pt x="195" y="214"/>
                  </a:cubicBezTo>
                  <a:cubicBezTo>
                    <a:pt x="203" y="209"/>
                    <a:pt x="196" y="185"/>
                    <a:pt x="189" y="177"/>
                  </a:cubicBezTo>
                  <a:cubicBezTo>
                    <a:pt x="160" y="131"/>
                    <a:pt x="120" y="87"/>
                    <a:pt x="41" y="11"/>
                  </a:cubicBezTo>
                  <a:cubicBezTo>
                    <a:pt x="35" y="4"/>
                    <a:pt x="14" y="0"/>
                    <a:pt x="7" y="5"/>
                  </a:cubicBezTo>
                  <a:cubicBezTo>
                    <a:pt x="7" y="5"/>
                    <a:pt x="7" y="5"/>
                    <a:pt x="7" y="5"/>
                  </a:cubicBezTo>
                  <a:cubicBezTo>
                    <a:pt x="1" y="10"/>
                    <a:pt x="0" y="19"/>
                    <a:pt x="5" y="26"/>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7" name="Freeform 138">
              <a:extLst>
                <a:ext uri="{FF2B5EF4-FFF2-40B4-BE49-F238E27FC236}">
                  <a16:creationId xmlns:a16="http://schemas.microsoft.com/office/drawing/2014/main" id="{922BE4E8-7EB6-4E60-A206-F3F53A2EF90A}"/>
                </a:ext>
              </a:extLst>
            </p:cNvPr>
            <p:cNvSpPr>
              <a:spLocks/>
            </p:cNvSpPr>
            <p:nvPr/>
          </p:nvSpPr>
          <p:spPr bwMode="auto">
            <a:xfrm>
              <a:off x="-582613" y="4079875"/>
              <a:ext cx="57150" cy="19050"/>
            </a:xfrm>
            <a:custGeom>
              <a:avLst/>
              <a:gdLst>
                <a:gd name="T0" fmla="*/ 0 w 77"/>
                <a:gd name="T1" fmla="*/ 0 h 24"/>
                <a:gd name="T2" fmla="*/ 77 w 77"/>
                <a:gd name="T3" fmla="*/ 2 h 24"/>
              </a:gdLst>
              <a:ahLst/>
              <a:cxnLst>
                <a:cxn ang="0">
                  <a:pos x="T0" y="T1"/>
                </a:cxn>
                <a:cxn ang="0">
                  <a:pos x="T2" y="T3"/>
                </a:cxn>
              </a:cxnLst>
              <a:rect l="0" t="0" r="r" b="b"/>
              <a:pathLst>
                <a:path w="77" h="24">
                  <a:moveTo>
                    <a:pt x="0" y="0"/>
                  </a:moveTo>
                  <a:cubicBezTo>
                    <a:pt x="0" y="0"/>
                    <a:pt x="42" y="24"/>
                    <a:pt x="77" y="2"/>
                  </a:cubicBezTo>
                </a:path>
              </a:pathLst>
            </a:custGeom>
            <a:noFill/>
            <a:ln w="47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8" name="Freeform 139">
              <a:extLst>
                <a:ext uri="{FF2B5EF4-FFF2-40B4-BE49-F238E27FC236}">
                  <a16:creationId xmlns:a16="http://schemas.microsoft.com/office/drawing/2014/main" id="{6A1F0584-2022-4F48-87B3-B0FDFB2E6469}"/>
                </a:ext>
              </a:extLst>
            </p:cNvPr>
            <p:cNvSpPr>
              <a:spLocks/>
            </p:cNvSpPr>
            <p:nvPr/>
          </p:nvSpPr>
          <p:spPr bwMode="auto">
            <a:xfrm>
              <a:off x="-750888" y="4079875"/>
              <a:ext cx="144463" cy="136525"/>
            </a:xfrm>
            <a:custGeom>
              <a:avLst/>
              <a:gdLst>
                <a:gd name="T0" fmla="*/ 0 w 194"/>
                <a:gd name="T1" fmla="*/ 76 h 183"/>
                <a:gd name="T2" fmla="*/ 36 w 194"/>
                <a:gd name="T3" fmla="*/ 183 h 183"/>
                <a:gd name="T4" fmla="*/ 194 w 194"/>
                <a:gd name="T5" fmla="*/ 127 h 183"/>
                <a:gd name="T6" fmla="*/ 177 w 194"/>
                <a:gd name="T7" fmla="*/ 0 h 183"/>
                <a:gd name="T8" fmla="*/ 0 w 194"/>
                <a:gd name="T9" fmla="*/ 76 h 183"/>
              </a:gdLst>
              <a:ahLst/>
              <a:cxnLst>
                <a:cxn ang="0">
                  <a:pos x="T0" y="T1"/>
                </a:cxn>
                <a:cxn ang="0">
                  <a:pos x="T2" y="T3"/>
                </a:cxn>
                <a:cxn ang="0">
                  <a:pos x="T4" y="T5"/>
                </a:cxn>
                <a:cxn ang="0">
                  <a:pos x="T6" y="T7"/>
                </a:cxn>
                <a:cxn ang="0">
                  <a:pos x="T8" y="T9"/>
                </a:cxn>
              </a:cxnLst>
              <a:rect l="0" t="0" r="r" b="b"/>
              <a:pathLst>
                <a:path w="194" h="183">
                  <a:moveTo>
                    <a:pt x="0" y="76"/>
                  </a:moveTo>
                  <a:cubicBezTo>
                    <a:pt x="36" y="183"/>
                    <a:pt x="36" y="183"/>
                    <a:pt x="36" y="183"/>
                  </a:cubicBezTo>
                  <a:cubicBezTo>
                    <a:pt x="194" y="127"/>
                    <a:pt x="194" y="127"/>
                    <a:pt x="194" y="127"/>
                  </a:cubicBezTo>
                  <a:cubicBezTo>
                    <a:pt x="177" y="0"/>
                    <a:pt x="177" y="0"/>
                    <a:pt x="177" y="0"/>
                  </a:cubicBezTo>
                  <a:cubicBezTo>
                    <a:pt x="140" y="1"/>
                    <a:pt x="58" y="49"/>
                    <a:pt x="0" y="76"/>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79" name="Freeform 140">
              <a:extLst>
                <a:ext uri="{FF2B5EF4-FFF2-40B4-BE49-F238E27FC236}">
                  <a16:creationId xmlns:a16="http://schemas.microsoft.com/office/drawing/2014/main" id="{B1FEE57B-E768-4A2E-872F-49A22EB7490C}"/>
                </a:ext>
              </a:extLst>
            </p:cNvPr>
            <p:cNvSpPr>
              <a:spLocks/>
            </p:cNvSpPr>
            <p:nvPr/>
          </p:nvSpPr>
          <p:spPr bwMode="auto">
            <a:xfrm>
              <a:off x="-666750" y="4124325"/>
              <a:ext cx="23813" cy="57150"/>
            </a:xfrm>
            <a:custGeom>
              <a:avLst/>
              <a:gdLst>
                <a:gd name="T0" fmla="*/ 0 w 15"/>
                <a:gd name="T1" fmla="*/ 36 h 36"/>
                <a:gd name="T2" fmla="*/ 15 w 15"/>
                <a:gd name="T3" fmla="*/ 7 h 36"/>
                <a:gd name="T4" fmla="*/ 15 w 15"/>
                <a:gd name="T5" fmla="*/ 0 h 36"/>
              </a:gdLst>
              <a:ahLst/>
              <a:cxnLst>
                <a:cxn ang="0">
                  <a:pos x="T0" y="T1"/>
                </a:cxn>
                <a:cxn ang="0">
                  <a:pos x="T2" y="T3"/>
                </a:cxn>
                <a:cxn ang="0">
                  <a:pos x="T4" y="T5"/>
                </a:cxn>
              </a:cxnLst>
              <a:rect l="0" t="0" r="r" b="b"/>
              <a:pathLst>
                <a:path w="15" h="36">
                  <a:moveTo>
                    <a:pt x="0" y="36"/>
                  </a:moveTo>
                  <a:lnTo>
                    <a:pt x="15" y="7"/>
                  </a:lnTo>
                  <a:lnTo>
                    <a:pt x="15" y="0"/>
                  </a:lnTo>
                </a:path>
              </a:pathLst>
            </a:custGeom>
            <a:noFill/>
            <a:ln w="47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0" name="Freeform 141">
              <a:extLst>
                <a:ext uri="{FF2B5EF4-FFF2-40B4-BE49-F238E27FC236}">
                  <a16:creationId xmlns:a16="http://schemas.microsoft.com/office/drawing/2014/main" id="{D9733FFD-4F62-4D53-A7B1-E1BF25E20FB5}"/>
                </a:ext>
              </a:extLst>
            </p:cNvPr>
            <p:cNvSpPr>
              <a:spLocks/>
            </p:cNvSpPr>
            <p:nvPr/>
          </p:nvSpPr>
          <p:spPr bwMode="auto">
            <a:xfrm>
              <a:off x="-846138" y="4210050"/>
              <a:ext cx="180975" cy="207963"/>
            </a:xfrm>
            <a:custGeom>
              <a:avLst/>
              <a:gdLst>
                <a:gd name="T0" fmla="*/ 229 w 244"/>
                <a:gd name="T1" fmla="*/ 279 h 280"/>
                <a:gd name="T2" fmla="*/ 57 w 244"/>
                <a:gd name="T3" fmla="*/ 265 h 280"/>
                <a:gd name="T4" fmla="*/ 46 w 244"/>
                <a:gd name="T5" fmla="*/ 255 h 280"/>
                <a:gd name="T6" fmla="*/ 1 w 244"/>
                <a:gd name="T7" fmla="*/ 15 h 280"/>
                <a:gd name="T8" fmla="*/ 15 w 244"/>
                <a:gd name="T9" fmla="*/ 1 h 280"/>
                <a:gd name="T10" fmla="*/ 186 w 244"/>
                <a:gd name="T11" fmla="*/ 15 h 280"/>
                <a:gd name="T12" fmla="*/ 197 w 244"/>
                <a:gd name="T13" fmla="*/ 25 h 280"/>
                <a:gd name="T14" fmla="*/ 242 w 244"/>
                <a:gd name="T15" fmla="*/ 264 h 280"/>
                <a:gd name="T16" fmla="*/ 229 w 244"/>
                <a:gd name="T17" fmla="*/ 2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80">
                  <a:moveTo>
                    <a:pt x="229" y="279"/>
                  </a:moveTo>
                  <a:cubicBezTo>
                    <a:pt x="57" y="265"/>
                    <a:pt x="57" y="265"/>
                    <a:pt x="57" y="265"/>
                  </a:cubicBezTo>
                  <a:cubicBezTo>
                    <a:pt x="52" y="264"/>
                    <a:pt x="47" y="260"/>
                    <a:pt x="46" y="255"/>
                  </a:cubicBezTo>
                  <a:cubicBezTo>
                    <a:pt x="1" y="15"/>
                    <a:pt x="1" y="15"/>
                    <a:pt x="1" y="15"/>
                  </a:cubicBezTo>
                  <a:cubicBezTo>
                    <a:pt x="0" y="7"/>
                    <a:pt x="7" y="0"/>
                    <a:pt x="15" y="1"/>
                  </a:cubicBezTo>
                  <a:cubicBezTo>
                    <a:pt x="186" y="15"/>
                    <a:pt x="186" y="15"/>
                    <a:pt x="186" y="15"/>
                  </a:cubicBezTo>
                  <a:cubicBezTo>
                    <a:pt x="192" y="15"/>
                    <a:pt x="196" y="20"/>
                    <a:pt x="197" y="25"/>
                  </a:cubicBezTo>
                  <a:cubicBezTo>
                    <a:pt x="242" y="264"/>
                    <a:pt x="242" y="264"/>
                    <a:pt x="242" y="264"/>
                  </a:cubicBezTo>
                  <a:cubicBezTo>
                    <a:pt x="244" y="272"/>
                    <a:pt x="237" y="280"/>
                    <a:pt x="229" y="2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1" name="Freeform 142">
              <a:extLst>
                <a:ext uri="{FF2B5EF4-FFF2-40B4-BE49-F238E27FC236}">
                  <a16:creationId xmlns:a16="http://schemas.microsoft.com/office/drawing/2014/main" id="{89E107AF-9D8D-46E2-9FF3-0406203D2161}"/>
                </a:ext>
              </a:extLst>
            </p:cNvPr>
            <p:cNvSpPr>
              <a:spLocks/>
            </p:cNvSpPr>
            <p:nvPr/>
          </p:nvSpPr>
          <p:spPr bwMode="auto">
            <a:xfrm>
              <a:off x="-677863" y="4318000"/>
              <a:ext cx="211138" cy="66675"/>
            </a:xfrm>
            <a:custGeom>
              <a:avLst/>
              <a:gdLst>
                <a:gd name="T0" fmla="*/ 14 w 283"/>
                <a:gd name="T1" fmla="*/ 40 h 90"/>
                <a:gd name="T2" fmla="*/ 250 w 283"/>
                <a:gd name="T3" fmla="*/ 3 h 90"/>
                <a:gd name="T4" fmla="*/ 278 w 283"/>
                <a:gd name="T5" fmla="*/ 23 h 90"/>
                <a:gd name="T6" fmla="*/ 282 w 283"/>
                <a:gd name="T7" fmla="*/ 44 h 90"/>
                <a:gd name="T8" fmla="*/ 251 w 283"/>
                <a:gd name="T9" fmla="*/ 66 h 90"/>
                <a:gd name="T10" fmla="*/ 24 w 283"/>
                <a:gd name="T11" fmla="*/ 74 h 90"/>
                <a:gd name="T12" fmla="*/ 1 w 283"/>
                <a:gd name="T13" fmla="*/ 57 h 90"/>
                <a:gd name="T14" fmla="*/ 1 w 283"/>
                <a:gd name="T15" fmla="*/ 57 h 90"/>
                <a:gd name="T16" fmla="*/ 14 w 283"/>
                <a:gd name="T17"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90">
                  <a:moveTo>
                    <a:pt x="14" y="40"/>
                  </a:moveTo>
                  <a:cubicBezTo>
                    <a:pt x="108" y="46"/>
                    <a:pt x="179" y="0"/>
                    <a:pt x="250" y="3"/>
                  </a:cubicBezTo>
                  <a:cubicBezTo>
                    <a:pt x="263" y="3"/>
                    <a:pt x="276" y="12"/>
                    <a:pt x="278" y="23"/>
                  </a:cubicBezTo>
                  <a:cubicBezTo>
                    <a:pt x="282" y="44"/>
                    <a:pt x="282" y="44"/>
                    <a:pt x="282" y="44"/>
                  </a:cubicBezTo>
                  <a:cubicBezTo>
                    <a:pt x="283" y="53"/>
                    <a:pt x="262" y="65"/>
                    <a:pt x="251" y="66"/>
                  </a:cubicBezTo>
                  <a:cubicBezTo>
                    <a:pt x="198" y="77"/>
                    <a:pt x="130" y="90"/>
                    <a:pt x="24" y="74"/>
                  </a:cubicBezTo>
                  <a:cubicBezTo>
                    <a:pt x="14" y="75"/>
                    <a:pt x="2" y="65"/>
                    <a:pt x="1" y="57"/>
                  </a:cubicBezTo>
                  <a:cubicBezTo>
                    <a:pt x="1" y="57"/>
                    <a:pt x="1" y="57"/>
                    <a:pt x="1" y="57"/>
                  </a:cubicBezTo>
                  <a:cubicBezTo>
                    <a:pt x="0" y="49"/>
                    <a:pt x="6" y="40"/>
                    <a:pt x="14" y="40"/>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2" name="Freeform 143">
              <a:extLst>
                <a:ext uri="{FF2B5EF4-FFF2-40B4-BE49-F238E27FC236}">
                  <a16:creationId xmlns:a16="http://schemas.microsoft.com/office/drawing/2014/main" id="{771AF358-DCCC-40CD-BC02-23950F5C64AA}"/>
                </a:ext>
              </a:extLst>
            </p:cNvPr>
            <p:cNvSpPr>
              <a:spLocks/>
            </p:cNvSpPr>
            <p:nvPr/>
          </p:nvSpPr>
          <p:spPr bwMode="auto">
            <a:xfrm>
              <a:off x="-736600" y="4338638"/>
              <a:ext cx="85725" cy="44450"/>
            </a:xfrm>
            <a:custGeom>
              <a:avLst/>
              <a:gdLst>
                <a:gd name="T0" fmla="*/ 113 w 115"/>
                <a:gd name="T1" fmla="*/ 37 h 59"/>
                <a:gd name="T2" fmla="*/ 96 w 115"/>
                <a:gd name="T3" fmla="*/ 52 h 59"/>
                <a:gd name="T4" fmla="*/ 68 w 115"/>
                <a:gd name="T5" fmla="*/ 57 h 59"/>
                <a:gd name="T6" fmla="*/ 43 w 115"/>
                <a:gd name="T7" fmla="*/ 53 h 59"/>
                <a:gd name="T8" fmla="*/ 12 w 115"/>
                <a:gd name="T9" fmla="*/ 36 h 59"/>
                <a:gd name="T10" fmla="*/ 9 w 115"/>
                <a:gd name="T11" fmla="*/ 8 h 59"/>
                <a:gd name="T12" fmla="*/ 9 w 115"/>
                <a:gd name="T13" fmla="*/ 8 h 59"/>
                <a:gd name="T14" fmla="*/ 62 w 115"/>
                <a:gd name="T15" fmla="*/ 1 h 59"/>
                <a:gd name="T16" fmla="*/ 98 w 115"/>
                <a:gd name="T17" fmla="*/ 10 h 59"/>
                <a:gd name="T18" fmla="*/ 104 w 115"/>
                <a:gd name="T19" fmla="*/ 14 h 59"/>
                <a:gd name="T20" fmla="*/ 113 w 115"/>
                <a:gd name="T21"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59">
                  <a:moveTo>
                    <a:pt x="113" y="37"/>
                  </a:moveTo>
                  <a:cubicBezTo>
                    <a:pt x="111" y="44"/>
                    <a:pt x="104" y="50"/>
                    <a:pt x="96" y="52"/>
                  </a:cubicBezTo>
                  <a:cubicBezTo>
                    <a:pt x="68" y="57"/>
                    <a:pt x="68" y="57"/>
                    <a:pt x="68" y="57"/>
                  </a:cubicBezTo>
                  <a:cubicBezTo>
                    <a:pt x="59" y="59"/>
                    <a:pt x="51" y="57"/>
                    <a:pt x="43" y="53"/>
                  </a:cubicBezTo>
                  <a:cubicBezTo>
                    <a:pt x="12" y="36"/>
                    <a:pt x="12" y="36"/>
                    <a:pt x="12" y="36"/>
                  </a:cubicBezTo>
                  <a:cubicBezTo>
                    <a:pt x="2" y="30"/>
                    <a:pt x="0" y="15"/>
                    <a:pt x="9" y="8"/>
                  </a:cubicBezTo>
                  <a:cubicBezTo>
                    <a:pt x="9" y="8"/>
                    <a:pt x="9" y="8"/>
                    <a:pt x="9" y="8"/>
                  </a:cubicBezTo>
                  <a:cubicBezTo>
                    <a:pt x="62" y="1"/>
                    <a:pt x="62" y="1"/>
                    <a:pt x="62" y="1"/>
                  </a:cubicBezTo>
                  <a:cubicBezTo>
                    <a:pt x="74" y="0"/>
                    <a:pt x="86" y="3"/>
                    <a:pt x="98" y="10"/>
                  </a:cubicBezTo>
                  <a:cubicBezTo>
                    <a:pt x="104" y="14"/>
                    <a:pt x="104" y="14"/>
                    <a:pt x="104" y="14"/>
                  </a:cubicBezTo>
                  <a:cubicBezTo>
                    <a:pt x="111" y="18"/>
                    <a:pt x="115" y="28"/>
                    <a:pt x="113" y="37"/>
                  </a:cubicBez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3" name="Freeform 144">
              <a:extLst>
                <a:ext uri="{FF2B5EF4-FFF2-40B4-BE49-F238E27FC236}">
                  <a16:creationId xmlns:a16="http://schemas.microsoft.com/office/drawing/2014/main" id="{7D4FD659-9E7F-4799-8698-2AD5BFDBBF01}"/>
                </a:ext>
              </a:extLst>
            </p:cNvPr>
            <p:cNvSpPr>
              <a:spLocks/>
            </p:cNvSpPr>
            <p:nvPr/>
          </p:nvSpPr>
          <p:spPr bwMode="auto">
            <a:xfrm>
              <a:off x="-511175" y="4138613"/>
              <a:ext cx="82550" cy="227013"/>
            </a:xfrm>
            <a:custGeom>
              <a:avLst/>
              <a:gdLst>
                <a:gd name="T0" fmla="*/ 110 w 110"/>
                <a:gd name="T1" fmla="*/ 34 h 307"/>
                <a:gd name="T2" fmla="*/ 60 w 110"/>
                <a:gd name="T3" fmla="*/ 289 h 307"/>
                <a:gd name="T4" fmla="*/ 37 w 110"/>
                <a:gd name="T5" fmla="*/ 306 h 307"/>
                <a:gd name="T6" fmla="*/ 31 w 110"/>
                <a:gd name="T7" fmla="*/ 306 h 307"/>
                <a:gd name="T8" fmla="*/ 2 w 110"/>
                <a:gd name="T9" fmla="*/ 272 h 307"/>
                <a:gd name="T10" fmla="*/ 29 w 110"/>
                <a:gd name="T11" fmla="*/ 0 h 307"/>
                <a:gd name="T12" fmla="*/ 110 w 110"/>
                <a:gd name="T13" fmla="*/ 34 h 307"/>
              </a:gdLst>
              <a:ahLst/>
              <a:cxnLst>
                <a:cxn ang="0">
                  <a:pos x="T0" y="T1"/>
                </a:cxn>
                <a:cxn ang="0">
                  <a:pos x="T2" y="T3"/>
                </a:cxn>
                <a:cxn ang="0">
                  <a:pos x="T4" y="T5"/>
                </a:cxn>
                <a:cxn ang="0">
                  <a:pos x="T6" y="T7"/>
                </a:cxn>
                <a:cxn ang="0">
                  <a:pos x="T8" y="T9"/>
                </a:cxn>
                <a:cxn ang="0">
                  <a:pos x="T10" y="T11"/>
                </a:cxn>
                <a:cxn ang="0">
                  <a:pos x="T12" y="T13"/>
                </a:cxn>
              </a:cxnLst>
              <a:rect l="0" t="0" r="r" b="b"/>
              <a:pathLst>
                <a:path w="110" h="307">
                  <a:moveTo>
                    <a:pt x="110" y="34"/>
                  </a:moveTo>
                  <a:cubicBezTo>
                    <a:pt x="60" y="289"/>
                    <a:pt x="60" y="289"/>
                    <a:pt x="60" y="289"/>
                  </a:cubicBezTo>
                  <a:cubicBezTo>
                    <a:pt x="58" y="299"/>
                    <a:pt x="48" y="307"/>
                    <a:pt x="37" y="306"/>
                  </a:cubicBezTo>
                  <a:cubicBezTo>
                    <a:pt x="31" y="306"/>
                    <a:pt x="31" y="306"/>
                    <a:pt x="31" y="306"/>
                  </a:cubicBezTo>
                  <a:cubicBezTo>
                    <a:pt x="13" y="305"/>
                    <a:pt x="0" y="290"/>
                    <a:pt x="2" y="272"/>
                  </a:cubicBezTo>
                  <a:cubicBezTo>
                    <a:pt x="29" y="0"/>
                    <a:pt x="29" y="0"/>
                    <a:pt x="29" y="0"/>
                  </a:cubicBezTo>
                  <a:lnTo>
                    <a:pt x="110" y="34"/>
                  </a:lnTo>
                  <a:close/>
                </a:path>
              </a:pathLst>
            </a:custGeom>
            <a:solidFill>
              <a:srgbClr val="CC6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4" name="Freeform 145">
              <a:extLst>
                <a:ext uri="{FF2B5EF4-FFF2-40B4-BE49-F238E27FC236}">
                  <a16:creationId xmlns:a16="http://schemas.microsoft.com/office/drawing/2014/main" id="{46AA7F25-13B0-49AE-AEF0-03ACEBE47E28}"/>
                </a:ext>
              </a:extLst>
            </p:cNvPr>
            <p:cNvSpPr>
              <a:spLocks/>
            </p:cNvSpPr>
            <p:nvPr/>
          </p:nvSpPr>
          <p:spPr bwMode="auto">
            <a:xfrm>
              <a:off x="-520700" y="4087813"/>
              <a:ext cx="109538" cy="187325"/>
            </a:xfrm>
            <a:custGeom>
              <a:avLst/>
              <a:gdLst>
                <a:gd name="T0" fmla="*/ 79 w 147"/>
                <a:gd name="T1" fmla="*/ 0 h 252"/>
                <a:gd name="T2" fmla="*/ 127 w 147"/>
                <a:gd name="T3" fmla="*/ 100 h 252"/>
                <a:gd name="T4" fmla="*/ 113 w 147"/>
                <a:gd name="T5" fmla="*/ 252 h 252"/>
                <a:gd name="T6" fmla="*/ 0 w 147"/>
                <a:gd name="T7" fmla="*/ 227 h 252"/>
                <a:gd name="T8" fmla="*/ 13 w 147"/>
                <a:gd name="T9" fmla="*/ 55 h 252"/>
                <a:gd name="T10" fmla="*/ 79 w 147"/>
                <a:gd name="T11" fmla="*/ 0 h 252"/>
              </a:gdLst>
              <a:ahLst/>
              <a:cxnLst>
                <a:cxn ang="0">
                  <a:pos x="T0" y="T1"/>
                </a:cxn>
                <a:cxn ang="0">
                  <a:pos x="T2" y="T3"/>
                </a:cxn>
                <a:cxn ang="0">
                  <a:pos x="T4" y="T5"/>
                </a:cxn>
                <a:cxn ang="0">
                  <a:pos x="T6" y="T7"/>
                </a:cxn>
                <a:cxn ang="0">
                  <a:pos x="T8" y="T9"/>
                </a:cxn>
                <a:cxn ang="0">
                  <a:pos x="T10" y="T11"/>
                </a:cxn>
              </a:cxnLst>
              <a:rect l="0" t="0" r="r" b="b"/>
              <a:pathLst>
                <a:path w="147" h="252">
                  <a:moveTo>
                    <a:pt x="79" y="0"/>
                  </a:moveTo>
                  <a:cubicBezTo>
                    <a:pt x="79" y="0"/>
                    <a:pt x="147" y="26"/>
                    <a:pt x="127" y="100"/>
                  </a:cubicBezTo>
                  <a:cubicBezTo>
                    <a:pt x="113" y="252"/>
                    <a:pt x="113" y="252"/>
                    <a:pt x="113" y="252"/>
                  </a:cubicBezTo>
                  <a:cubicBezTo>
                    <a:pt x="0" y="227"/>
                    <a:pt x="0" y="227"/>
                    <a:pt x="0" y="227"/>
                  </a:cubicBezTo>
                  <a:cubicBezTo>
                    <a:pt x="0" y="227"/>
                    <a:pt x="12" y="63"/>
                    <a:pt x="13" y="55"/>
                  </a:cubicBezTo>
                  <a:cubicBezTo>
                    <a:pt x="14" y="48"/>
                    <a:pt x="79" y="0"/>
                    <a:pt x="79"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85" name="Freeform 146">
              <a:extLst>
                <a:ext uri="{FF2B5EF4-FFF2-40B4-BE49-F238E27FC236}">
                  <a16:creationId xmlns:a16="http://schemas.microsoft.com/office/drawing/2014/main" id="{99B4D72E-2EA9-4D0B-AFE4-4FDFE03C3F75}"/>
                </a:ext>
              </a:extLst>
            </p:cNvPr>
            <p:cNvSpPr>
              <a:spLocks/>
            </p:cNvSpPr>
            <p:nvPr/>
          </p:nvSpPr>
          <p:spPr bwMode="auto">
            <a:xfrm>
              <a:off x="-511175" y="4133850"/>
              <a:ext cx="26988" cy="100013"/>
            </a:xfrm>
            <a:custGeom>
              <a:avLst/>
              <a:gdLst>
                <a:gd name="T0" fmla="*/ 0 w 17"/>
                <a:gd name="T1" fmla="*/ 63 h 63"/>
                <a:gd name="T2" fmla="*/ 12 w 17"/>
                <a:gd name="T3" fmla="*/ 7 h 63"/>
                <a:gd name="T4" fmla="*/ 17 w 17"/>
                <a:gd name="T5" fmla="*/ 0 h 63"/>
              </a:gdLst>
              <a:ahLst/>
              <a:cxnLst>
                <a:cxn ang="0">
                  <a:pos x="T0" y="T1"/>
                </a:cxn>
                <a:cxn ang="0">
                  <a:pos x="T2" y="T3"/>
                </a:cxn>
                <a:cxn ang="0">
                  <a:pos x="T4" y="T5"/>
                </a:cxn>
              </a:cxnLst>
              <a:rect l="0" t="0" r="r" b="b"/>
              <a:pathLst>
                <a:path w="17" h="63">
                  <a:moveTo>
                    <a:pt x="0" y="63"/>
                  </a:moveTo>
                  <a:lnTo>
                    <a:pt x="12" y="7"/>
                  </a:lnTo>
                  <a:lnTo>
                    <a:pt x="17" y="0"/>
                  </a:lnTo>
                </a:path>
              </a:pathLst>
            </a:custGeom>
            <a:noFill/>
            <a:ln w="47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grpSp>
        <p:nvGrpSpPr>
          <p:cNvPr id="695" name="Group 694">
            <a:extLst>
              <a:ext uri="{FF2B5EF4-FFF2-40B4-BE49-F238E27FC236}">
                <a16:creationId xmlns:a16="http://schemas.microsoft.com/office/drawing/2014/main" id="{BD381C91-3309-417A-B15C-59647B15BC35}"/>
              </a:ext>
            </a:extLst>
          </p:cNvPr>
          <p:cNvGrpSpPr/>
          <p:nvPr/>
        </p:nvGrpSpPr>
        <p:grpSpPr>
          <a:xfrm>
            <a:off x="570309" y="2572941"/>
            <a:ext cx="67866" cy="65484"/>
            <a:chOff x="717550" y="3430588"/>
            <a:chExt cx="90488" cy="87312"/>
          </a:xfrm>
          <a:solidFill>
            <a:schemeClr val="bg1"/>
          </a:solidFill>
        </p:grpSpPr>
        <p:sp>
          <p:nvSpPr>
            <p:cNvPr id="692" name="Freeform 150">
              <a:extLst>
                <a:ext uri="{FF2B5EF4-FFF2-40B4-BE49-F238E27FC236}">
                  <a16:creationId xmlns:a16="http://schemas.microsoft.com/office/drawing/2014/main" id="{ED2C0789-2B09-4EDD-A274-B9AD5C058EF2}"/>
                </a:ext>
              </a:extLst>
            </p:cNvPr>
            <p:cNvSpPr>
              <a:spLocks noEditPoints="1"/>
            </p:cNvSpPr>
            <p:nvPr/>
          </p:nvSpPr>
          <p:spPr bwMode="auto">
            <a:xfrm>
              <a:off x="717550" y="3430588"/>
              <a:ext cx="90488" cy="87312"/>
            </a:xfrm>
            <a:custGeom>
              <a:avLst/>
              <a:gdLst>
                <a:gd name="T0" fmla="*/ 0 w 1081"/>
                <a:gd name="T1" fmla="*/ 169 h 1069"/>
                <a:gd name="T2" fmla="*/ 348 w 1081"/>
                <a:gd name="T3" fmla="*/ 4 h 1069"/>
                <a:gd name="T4" fmla="*/ 696 w 1081"/>
                <a:gd name="T5" fmla="*/ 107 h 1069"/>
                <a:gd name="T6" fmla="*/ 1001 w 1081"/>
                <a:gd name="T7" fmla="*/ 19 h 1069"/>
                <a:gd name="T8" fmla="*/ 1081 w 1081"/>
                <a:gd name="T9" fmla="*/ 786 h 1069"/>
                <a:gd name="T10" fmla="*/ 737 w 1081"/>
                <a:gd name="T11" fmla="*/ 951 h 1069"/>
                <a:gd name="T12" fmla="*/ 567 w 1081"/>
                <a:gd name="T13" fmla="*/ 909 h 1069"/>
                <a:gd name="T14" fmla="*/ 446 w 1081"/>
                <a:gd name="T15" fmla="*/ 1046 h 1069"/>
                <a:gd name="T16" fmla="*/ 284 w 1081"/>
                <a:gd name="T17" fmla="*/ 889 h 1069"/>
                <a:gd name="T18" fmla="*/ 77 w 1081"/>
                <a:gd name="T19" fmla="*/ 938 h 1069"/>
                <a:gd name="T20" fmla="*/ 0 w 1081"/>
                <a:gd name="T21" fmla="*/ 523 h 1069"/>
                <a:gd name="T22" fmla="*/ 733 w 1081"/>
                <a:gd name="T23" fmla="*/ 891 h 1069"/>
                <a:gd name="T24" fmla="*/ 1025 w 1081"/>
                <a:gd name="T25" fmla="*/ 818 h 1069"/>
                <a:gd name="T26" fmla="*/ 1044 w 1081"/>
                <a:gd name="T27" fmla="*/ 75 h 1069"/>
                <a:gd name="T28" fmla="*/ 754 w 1081"/>
                <a:gd name="T29" fmla="*/ 137 h 1069"/>
                <a:gd name="T30" fmla="*/ 733 w 1081"/>
                <a:gd name="T31" fmla="*/ 527 h 1069"/>
                <a:gd name="T32" fmla="*/ 37 w 1081"/>
                <a:gd name="T33" fmla="*/ 880 h 1069"/>
                <a:gd name="T34" fmla="*/ 234 w 1081"/>
                <a:gd name="T35" fmla="*/ 850 h 1069"/>
                <a:gd name="T36" fmla="*/ 182 w 1081"/>
                <a:gd name="T37" fmla="*/ 685 h 1069"/>
                <a:gd name="T38" fmla="*/ 348 w 1081"/>
                <a:gd name="T39" fmla="*/ 329 h 1069"/>
                <a:gd name="T40" fmla="*/ 325 w 1081"/>
                <a:gd name="T41" fmla="*/ 49 h 1069"/>
                <a:gd name="T42" fmla="*/ 36 w 1081"/>
                <a:gd name="T43" fmla="*/ 173 h 1069"/>
                <a:gd name="T44" fmla="*/ 205 w 1081"/>
                <a:gd name="T45" fmla="*/ 596 h 1069"/>
                <a:gd name="T46" fmla="*/ 413 w 1081"/>
                <a:gd name="T47" fmla="*/ 1009 h 1069"/>
                <a:gd name="T48" fmla="*/ 602 w 1081"/>
                <a:gd name="T49" fmla="*/ 739 h 1069"/>
                <a:gd name="T50" fmla="*/ 395 w 1081"/>
                <a:gd name="T51" fmla="*/ 376 h 1069"/>
                <a:gd name="T52" fmla="*/ 696 w 1081"/>
                <a:gd name="T53" fmla="*/ 529 h 1069"/>
                <a:gd name="T54" fmla="*/ 679 w 1081"/>
                <a:gd name="T55" fmla="*/ 139 h 1069"/>
                <a:gd name="T56" fmla="*/ 385 w 1081"/>
                <a:gd name="T57" fmla="*/ 61 h 1069"/>
                <a:gd name="T58" fmla="*/ 401 w 1081"/>
                <a:gd name="T59" fmla="*/ 339 h 1069"/>
                <a:gd name="T60" fmla="*/ 580 w 1081"/>
                <a:gd name="T61" fmla="*/ 854 h 1069"/>
                <a:gd name="T62" fmla="*/ 666 w 1081"/>
                <a:gd name="T63" fmla="*/ 905 h 1069"/>
                <a:gd name="T64" fmla="*/ 696 w 1081"/>
                <a:gd name="T65" fmla="*/ 52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1" h="1069">
                  <a:moveTo>
                    <a:pt x="0" y="523"/>
                  </a:moveTo>
                  <a:cubicBezTo>
                    <a:pt x="0" y="405"/>
                    <a:pt x="0" y="287"/>
                    <a:pt x="0" y="169"/>
                  </a:cubicBezTo>
                  <a:cubicBezTo>
                    <a:pt x="0" y="131"/>
                    <a:pt x="11" y="115"/>
                    <a:pt x="48" y="103"/>
                  </a:cubicBezTo>
                  <a:cubicBezTo>
                    <a:pt x="148" y="70"/>
                    <a:pt x="248" y="37"/>
                    <a:pt x="348" y="4"/>
                  </a:cubicBezTo>
                  <a:cubicBezTo>
                    <a:pt x="361" y="0"/>
                    <a:pt x="372" y="0"/>
                    <a:pt x="385" y="4"/>
                  </a:cubicBezTo>
                  <a:cubicBezTo>
                    <a:pt x="489" y="39"/>
                    <a:pt x="592" y="73"/>
                    <a:pt x="696" y="107"/>
                  </a:cubicBezTo>
                  <a:cubicBezTo>
                    <a:pt x="709" y="111"/>
                    <a:pt x="720" y="111"/>
                    <a:pt x="733" y="107"/>
                  </a:cubicBezTo>
                  <a:cubicBezTo>
                    <a:pt x="822" y="77"/>
                    <a:pt x="911" y="48"/>
                    <a:pt x="1001" y="19"/>
                  </a:cubicBezTo>
                  <a:cubicBezTo>
                    <a:pt x="1052" y="2"/>
                    <a:pt x="1081" y="24"/>
                    <a:pt x="1081" y="78"/>
                  </a:cubicBezTo>
                  <a:cubicBezTo>
                    <a:pt x="1081" y="314"/>
                    <a:pt x="1081" y="550"/>
                    <a:pt x="1081" y="786"/>
                  </a:cubicBezTo>
                  <a:cubicBezTo>
                    <a:pt x="1081" y="826"/>
                    <a:pt x="1071" y="840"/>
                    <a:pt x="1033" y="853"/>
                  </a:cubicBezTo>
                  <a:cubicBezTo>
                    <a:pt x="934" y="886"/>
                    <a:pt x="835" y="918"/>
                    <a:pt x="737" y="951"/>
                  </a:cubicBezTo>
                  <a:cubicBezTo>
                    <a:pt x="721" y="956"/>
                    <a:pt x="707" y="956"/>
                    <a:pt x="692" y="951"/>
                  </a:cubicBezTo>
                  <a:cubicBezTo>
                    <a:pt x="650" y="936"/>
                    <a:pt x="608" y="924"/>
                    <a:pt x="567" y="909"/>
                  </a:cubicBezTo>
                  <a:cubicBezTo>
                    <a:pt x="553" y="904"/>
                    <a:pt x="545" y="908"/>
                    <a:pt x="537" y="919"/>
                  </a:cubicBezTo>
                  <a:cubicBezTo>
                    <a:pt x="507" y="962"/>
                    <a:pt x="476" y="1004"/>
                    <a:pt x="446" y="1046"/>
                  </a:cubicBezTo>
                  <a:cubicBezTo>
                    <a:pt x="428" y="1069"/>
                    <a:pt x="413" y="1069"/>
                    <a:pt x="395" y="1045"/>
                  </a:cubicBezTo>
                  <a:cubicBezTo>
                    <a:pt x="358" y="993"/>
                    <a:pt x="318" y="943"/>
                    <a:pt x="284" y="889"/>
                  </a:cubicBezTo>
                  <a:cubicBezTo>
                    <a:pt x="276" y="877"/>
                    <a:pt x="269" y="875"/>
                    <a:pt x="256" y="880"/>
                  </a:cubicBezTo>
                  <a:cubicBezTo>
                    <a:pt x="196" y="900"/>
                    <a:pt x="137" y="919"/>
                    <a:pt x="77" y="938"/>
                  </a:cubicBezTo>
                  <a:cubicBezTo>
                    <a:pt x="31" y="953"/>
                    <a:pt x="0" y="931"/>
                    <a:pt x="0" y="883"/>
                  </a:cubicBezTo>
                  <a:cubicBezTo>
                    <a:pt x="0" y="763"/>
                    <a:pt x="0" y="643"/>
                    <a:pt x="0" y="523"/>
                  </a:cubicBezTo>
                  <a:close/>
                  <a:moveTo>
                    <a:pt x="733" y="527"/>
                  </a:moveTo>
                  <a:cubicBezTo>
                    <a:pt x="733" y="649"/>
                    <a:pt x="733" y="770"/>
                    <a:pt x="733" y="891"/>
                  </a:cubicBezTo>
                  <a:cubicBezTo>
                    <a:pt x="733" y="904"/>
                    <a:pt x="732" y="915"/>
                    <a:pt x="752" y="909"/>
                  </a:cubicBezTo>
                  <a:cubicBezTo>
                    <a:pt x="843" y="878"/>
                    <a:pt x="934" y="848"/>
                    <a:pt x="1025" y="818"/>
                  </a:cubicBezTo>
                  <a:cubicBezTo>
                    <a:pt x="1040" y="814"/>
                    <a:pt x="1045" y="805"/>
                    <a:pt x="1045" y="790"/>
                  </a:cubicBezTo>
                  <a:cubicBezTo>
                    <a:pt x="1044" y="552"/>
                    <a:pt x="1045" y="313"/>
                    <a:pt x="1044" y="75"/>
                  </a:cubicBezTo>
                  <a:cubicBezTo>
                    <a:pt x="1044" y="49"/>
                    <a:pt x="1037" y="44"/>
                    <a:pt x="1012" y="52"/>
                  </a:cubicBezTo>
                  <a:cubicBezTo>
                    <a:pt x="926" y="81"/>
                    <a:pt x="840" y="110"/>
                    <a:pt x="754" y="137"/>
                  </a:cubicBezTo>
                  <a:cubicBezTo>
                    <a:pt x="738" y="143"/>
                    <a:pt x="733" y="151"/>
                    <a:pt x="733" y="167"/>
                  </a:cubicBezTo>
                  <a:cubicBezTo>
                    <a:pt x="734" y="287"/>
                    <a:pt x="733" y="407"/>
                    <a:pt x="733" y="527"/>
                  </a:cubicBezTo>
                  <a:close/>
                  <a:moveTo>
                    <a:pt x="37" y="524"/>
                  </a:moveTo>
                  <a:cubicBezTo>
                    <a:pt x="37" y="643"/>
                    <a:pt x="37" y="762"/>
                    <a:pt x="37" y="880"/>
                  </a:cubicBezTo>
                  <a:cubicBezTo>
                    <a:pt x="37" y="908"/>
                    <a:pt x="43" y="913"/>
                    <a:pt x="69" y="904"/>
                  </a:cubicBezTo>
                  <a:cubicBezTo>
                    <a:pt x="124" y="886"/>
                    <a:pt x="179" y="867"/>
                    <a:pt x="234" y="850"/>
                  </a:cubicBezTo>
                  <a:cubicBezTo>
                    <a:pt x="250" y="845"/>
                    <a:pt x="253" y="840"/>
                    <a:pt x="244" y="825"/>
                  </a:cubicBezTo>
                  <a:cubicBezTo>
                    <a:pt x="218" y="781"/>
                    <a:pt x="197" y="734"/>
                    <a:pt x="182" y="685"/>
                  </a:cubicBezTo>
                  <a:cubicBezTo>
                    <a:pt x="135" y="532"/>
                    <a:pt x="210" y="400"/>
                    <a:pt x="334" y="354"/>
                  </a:cubicBezTo>
                  <a:cubicBezTo>
                    <a:pt x="347" y="349"/>
                    <a:pt x="348" y="340"/>
                    <a:pt x="348" y="329"/>
                  </a:cubicBezTo>
                  <a:cubicBezTo>
                    <a:pt x="348" y="241"/>
                    <a:pt x="348" y="153"/>
                    <a:pt x="348" y="65"/>
                  </a:cubicBezTo>
                  <a:cubicBezTo>
                    <a:pt x="348" y="43"/>
                    <a:pt x="347" y="42"/>
                    <a:pt x="325" y="49"/>
                  </a:cubicBezTo>
                  <a:cubicBezTo>
                    <a:pt x="238" y="78"/>
                    <a:pt x="151" y="107"/>
                    <a:pt x="63" y="136"/>
                  </a:cubicBezTo>
                  <a:cubicBezTo>
                    <a:pt x="43" y="142"/>
                    <a:pt x="36" y="152"/>
                    <a:pt x="36" y="173"/>
                  </a:cubicBezTo>
                  <a:cubicBezTo>
                    <a:pt x="37" y="290"/>
                    <a:pt x="37" y="407"/>
                    <a:pt x="37" y="524"/>
                  </a:cubicBezTo>
                  <a:close/>
                  <a:moveTo>
                    <a:pt x="205" y="596"/>
                  </a:moveTo>
                  <a:cubicBezTo>
                    <a:pt x="204" y="636"/>
                    <a:pt x="214" y="675"/>
                    <a:pt x="229" y="713"/>
                  </a:cubicBezTo>
                  <a:cubicBezTo>
                    <a:pt x="273" y="823"/>
                    <a:pt x="344" y="915"/>
                    <a:pt x="413" y="1009"/>
                  </a:cubicBezTo>
                  <a:cubicBezTo>
                    <a:pt x="420" y="1019"/>
                    <a:pt x="424" y="1014"/>
                    <a:pt x="429" y="1008"/>
                  </a:cubicBezTo>
                  <a:cubicBezTo>
                    <a:pt x="493" y="922"/>
                    <a:pt x="557" y="837"/>
                    <a:pt x="602" y="739"/>
                  </a:cubicBezTo>
                  <a:cubicBezTo>
                    <a:pt x="629" y="680"/>
                    <a:pt x="645" y="618"/>
                    <a:pt x="634" y="553"/>
                  </a:cubicBezTo>
                  <a:cubicBezTo>
                    <a:pt x="613" y="438"/>
                    <a:pt x="513" y="364"/>
                    <a:pt x="395" y="376"/>
                  </a:cubicBezTo>
                  <a:cubicBezTo>
                    <a:pt x="288" y="386"/>
                    <a:pt x="201" y="482"/>
                    <a:pt x="205" y="596"/>
                  </a:cubicBezTo>
                  <a:close/>
                  <a:moveTo>
                    <a:pt x="696" y="529"/>
                  </a:moveTo>
                  <a:cubicBezTo>
                    <a:pt x="696" y="409"/>
                    <a:pt x="696" y="288"/>
                    <a:pt x="696" y="168"/>
                  </a:cubicBezTo>
                  <a:cubicBezTo>
                    <a:pt x="697" y="154"/>
                    <a:pt x="695" y="144"/>
                    <a:pt x="679" y="139"/>
                  </a:cubicBezTo>
                  <a:cubicBezTo>
                    <a:pt x="587" y="109"/>
                    <a:pt x="496" y="78"/>
                    <a:pt x="404" y="48"/>
                  </a:cubicBezTo>
                  <a:cubicBezTo>
                    <a:pt x="390" y="43"/>
                    <a:pt x="385" y="46"/>
                    <a:pt x="385" y="61"/>
                  </a:cubicBezTo>
                  <a:cubicBezTo>
                    <a:pt x="385" y="149"/>
                    <a:pt x="385" y="236"/>
                    <a:pt x="385" y="323"/>
                  </a:cubicBezTo>
                  <a:cubicBezTo>
                    <a:pt x="385" y="335"/>
                    <a:pt x="388" y="340"/>
                    <a:pt x="401" y="339"/>
                  </a:cubicBezTo>
                  <a:cubicBezTo>
                    <a:pt x="579" y="332"/>
                    <a:pt x="704" y="481"/>
                    <a:pt x="667" y="656"/>
                  </a:cubicBezTo>
                  <a:cubicBezTo>
                    <a:pt x="651" y="728"/>
                    <a:pt x="618" y="792"/>
                    <a:pt x="580" y="854"/>
                  </a:cubicBezTo>
                  <a:cubicBezTo>
                    <a:pt x="571" y="868"/>
                    <a:pt x="571" y="874"/>
                    <a:pt x="588" y="879"/>
                  </a:cubicBezTo>
                  <a:cubicBezTo>
                    <a:pt x="614" y="886"/>
                    <a:pt x="640" y="896"/>
                    <a:pt x="666" y="905"/>
                  </a:cubicBezTo>
                  <a:cubicBezTo>
                    <a:pt x="696" y="915"/>
                    <a:pt x="696" y="915"/>
                    <a:pt x="696" y="883"/>
                  </a:cubicBezTo>
                  <a:cubicBezTo>
                    <a:pt x="696" y="765"/>
                    <a:pt x="696" y="647"/>
                    <a:pt x="696" y="5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694" name="Freeform 151">
              <a:extLst>
                <a:ext uri="{FF2B5EF4-FFF2-40B4-BE49-F238E27FC236}">
                  <a16:creationId xmlns:a16="http://schemas.microsoft.com/office/drawing/2014/main" id="{10DD8C8A-3672-4AFF-8D3F-3B60790E9CA7}"/>
                </a:ext>
              </a:extLst>
            </p:cNvPr>
            <p:cNvSpPr>
              <a:spLocks noEditPoints="1"/>
            </p:cNvSpPr>
            <p:nvPr/>
          </p:nvSpPr>
          <p:spPr bwMode="auto">
            <a:xfrm>
              <a:off x="739775" y="3465513"/>
              <a:ext cx="25400" cy="25400"/>
            </a:xfrm>
            <a:custGeom>
              <a:avLst/>
              <a:gdLst>
                <a:gd name="T0" fmla="*/ 153 w 306"/>
                <a:gd name="T1" fmla="*/ 1 h 305"/>
                <a:gd name="T2" fmla="*/ 305 w 306"/>
                <a:gd name="T3" fmla="*/ 153 h 305"/>
                <a:gd name="T4" fmla="*/ 153 w 306"/>
                <a:gd name="T5" fmla="*/ 304 h 305"/>
                <a:gd name="T6" fmla="*/ 0 w 306"/>
                <a:gd name="T7" fmla="*/ 151 h 305"/>
                <a:gd name="T8" fmla="*/ 153 w 306"/>
                <a:gd name="T9" fmla="*/ 1 h 305"/>
                <a:gd name="T10" fmla="*/ 268 w 306"/>
                <a:gd name="T11" fmla="*/ 151 h 305"/>
                <a:gd name="T12" fmla="*/ 153 w 306"/>
                <a:gd name="T13" fmla="*/ 36 h 305"/>
                <a:gd name="T14" fmla="*/ 37 w 306"/>
                <a:gd name="T15" fmla="*/ 153 h 305"/>
                <a:gd name="T16" fmla="*/ 153 w 306"/>
                <a:gd name="T17" fmla="*/ 268 h 305"/>
                <a:gd name="T18" fmla="*/ 268 w 306"/>
                <a:gd name="T19" fmla="*/ 15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5">
                  <a:moveTo>
                    <a:pt x="153" y="1"/>
                  </a:moveTo>
                  <a:cubicBezTo>
                    <a:pt x="236" y="1"/>
                    <a:pt x="305" y="69"/>
                    <a:pt x="305" y="153"/>
                  </a:cubicBezTo>
                  <a:cubicBezTo>
                    <a:pt x="306" y="234"/>
                    <a:pt x="236" y="304"/>
                    <a:pt x="153" y="304"/>
                  </a:cubicBezTo>
                  <a:cubicBezTo>
                    <a:pt x="70" y="305"/>
                    <a:pt x="0" y="234"/>
                    <a:pt x="0" y="151"/>
                  </a:cubicBezTo>
                  <a:cubicBezTo>
                    <a:pt x="1" y="69"/>
                    <a:pt x="70" y="0"/>
                    <a:pt x="153" y="1"/>
                  </a:cubicBezTo>
                  <a:close/>
                  <a:moveTo>
                    <a:pt x="268" y="151"/>
                  </a:moveTo>
                  <a:cubicBezTo>
                    <a:pt x="268" y="87"/>
                    <a:pt x="217" y="36"/>
                    <a:pt x="153" y="36"/>
                  </a:cubicBezTo>
                  <a:cubicBezTo>
                    <a:pt x="88" y="36"/>
                    <a:pt x="37" y="88"/>
                    <a:pt x="37" y="153"/>
                  </a:cubicBezTo>
                  <a:cubicBezTo>
                    <a:pt x="37" y="217"/>
                    <a:pt x="89" y="268"/>
                    <a:pt x="153" y="268"/>
                  </a:cubicBezTo>
                  <a:cubicBezTo>
                    <a:pt x="217" y="268"/>
                    <a:pt x="268" y="217"/>
                    <a:pt x="26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sp>
        <p:nvSpPr>
          <p:cNvPr id="189" name="TextBox 188">
            <a:extLst>
              <a:ext uri="{FF2B5EF4-FFF2-40B4-BE49-F238E27FC236}">
                <a16:creationId xmlns:a16="http://schemas.microsoft.com/office/drawing/2014/main" id="{B62E71A3-70B4-4FEC-824C-81543F55AFBC}"/>
              </a:ext>
            </a:extLst>
          </p:cNvPr>
          <p:cNvSpPr txBox="1"/>
          <p:nvPr/>
        </p:nvSpPr>
        <p:spPr>
          <a:xfrm>
            <a:off x="285149" y="933514"/>
            <a:ext cx="5609121" cy="300082"/>
          </a:xfrm>
          <a:prstGeom prst="rect">
            <a:avLst/>
          </a:prstGeom>
          <a:noFill/>
        </p:spPr>
        <p:txBody>
          <a:bodyPr wrap="square">
            <a:spAutoFit/>
          </a:bodyPr>
          <a:lstStyle/>
          <a:p>
            <a:pPr>
              <a:spcBef>
                <a:spcPts val="900"/>
              </a:spcBef>
              <a:spcAft>
                <a:spcPts val="900"/>
              </a:spcAft>
              <a:buClr>
                <a:schemeClr val="tx1"/>
              </a:buClr>
            </a:pPr>
            <a:r>
              <a:rPr lang="en-US" sz="1350" b="1">
                <a:solidFill>
                  <a:schemeClr val="accent1"/>
                </a:solidFill>
                <a:latin typeface="Arial" panose="020B0604020202020204" pitchFamily="34" charset="0"/>
                <a:ea typeface="Verdana"/>
                <a:cs typeface="Arial" panose="020B0604020202020204" pitchFamily="34" charset="0"/>
                <a:sym typeface="Verdana"/>
              </a:rPr>
              <a:t>Synthesized Data from a DCEA Can Inform Intervention Planning: </a:t>
            </a:r>
          </a:p>
        </p:txBody>
      </p:sp>
      <p:sp>
        <p:nvSpPr>
          <p:cNvPr id="191" name="TextBox 190">
            <a:extLst>
              <a:ext uri="{FF2B5EF4-FFF2-40B4-BE49-F238E27FC236}">
                <a16:creationId xmlns:a16="http://schemas.microsoft.com/office/drawing/2014/main" id="{41691214-71FA-4D86-89E6-371E1C46D957}"/>
              </a:ext>
            </a:extLst>
          </p:cNvPr>
          <p:cNvSpPr txBox="1"/>
          <p:nvPr/>
        </p:nvSpPr>
        <p:spPr>
          <a:xfrm>
            <a:off x="1832410" y="1355058"/>
            <a:ext cx="4185908" cy="415498"/>
          </a:xfrm>
          <a:prstGeom prst="rect">
            <a:avLst/>
          </a:prstGeom>
          <a:noFill/>
        </p:spPr>
        <p:txBody>
          <a:bodyPr wrap="square">
            <a:spAutoFit/>
          </a:bodyPr>
          <a:lstStyle/>
          <a:p>
            <a:pPr>
              <a:spcBef>
                <a:spcPts val="900"/>
              </a:spcBef>
              <a:spcAft>
                <a:spcPts val="900"/>
              </a:spcAft>
              <a:buClr>
                <a:schemeClr val="tx1"/>
              </a:buClr>
            </a:pPr>
            <a:r>
              <a:rPr lang="en-US" sz="1050" b="1">
                <a:latin typeface="Arial" panose="020B0604020202020204" pitchFamily="34" charset="0"/>
                <a:ea typeface="Verdana"/>
                <a:cs typeface="Arial" panose="020B0604020202020204" pitchFamily="34" charset="0"/>
                <a:sym typeface="Verdana"/>
              </a:rPr>
              <a:t>Where to target interventions: </a:t>
            </a:r>
            <a:r>
              <a:rPr lang="en-US" sz="1050">
                <a:latin typeface="Arial" panose="020B0604020202020204" pitchFamily="34" charset="0"/>
                <a:ea typeface="Verdana"/>
                <a:cs typeface="Arial" panose="020B0604020202020204" pitchFamily="34" charset="0"/>
                <a:sym typeface="Verdana"/>
              </a:rPr>
              <a:t>We know the locations where the most vulnerable patient reside (US counties) </a:t>
            </a:r>
          </a:p>
        </p:txBody>
      </p:sp>
      <p:sp>
        <p:nvSpPr>
          <p:cNvPr id="192" name="TextBox 191">
            <a:extLst>
              <a:ext uri="{FF2B5EF4-FFF2-40B4-BE49-F238E27FC236}">
                <a16:creationId xmlns:a16="http://schemas.microsoft.com/office/drawing/2014/main" id="{03AAE9E1-5D43-4275-BBBB-4D841C051EEB}"/>
              </a:ext>
            </a:extLst>
          </p:cNvPr>
          <p:cNvSpPr txBox="1"/>
          <p:nvPr/>
        </p:nvSpPr>
        <p:spPr>
          <a:xfrm>
            <a:off x="2131353" y="2075052"/>
            <a:ext cx="4267600" cy="1028487"/>
          </a:xfrm>
          <a:prstGeom prst="rect">
            <a:avLst/>
          </a:prstGeom>
          <a:noFill/>
        </p:spPr>
        <p:txBody>
          <a:bodyPr wrap="square">
            <a:spAutoFit/>
          </a:bodyPr>
          <a:lstStyle/>
          <a:p>
            <a:pPr>
              <a:spcBef>
                <a:spcPts val="450"/>
              </a:spcBef>
              <a:spcAft>
                <a:spcPts val="450"/>
              </a:spcAft>
              <a:buClr>
                <a:schemeClr val="tx1"/>
              </a:buClr>
            </a:pPr>
            <a:r>
              <a:rPr lang="en-US" sz="1050" b="1">
                <a:latin typeface="Arial" panose="020B0604020202020204" pitchFamily="34" charset="0"/>
                <a:ea typeface="Verdana"/>
                <a:cs typeface="Arial" panose="020B0604020202020204" pitchFamily="34" charset="0"/>
                <a:sym typeface="Verdana"/>
              </a:rPr>
              <a:t>How to target interventions: </a:t>
            </a:r>
            <a:r>
              <a:rPr lang="en-US" sz="1050">
                <a:latin typeface="Arial" panose="020B0604020202020204" pitchFamily="34" charset="0"/>
                <a:ea typeface="Verdana"/>
                <a:cs typeface="Arial" panose="020B0604020202020204" pitchFamily="34" charset="0"/>
                <a:sym typeface="Verdana"/>
              </a:rPr>
              <a:t>Customize the DCEA to reflect local conditions (i.e., US States) or planned intervention/public health strategies </a:t>
            </a:r>
          </a:p>
          <a:p>
            <a:pPr lvl="1">
              <a:spcBef>
                <a:spcPts val="450"/>
              </a:spcBef>
              <a:spcAft>
                <a:spcPts val="450"/>
              </a:spcAft>
              <a:buClr>
                <a:schemeClr val="tx1"/>
              </a:buClr>
            </a:pPr>
            <a:r>
              <a:rPr lang="en-US" sz="1050">
                <a:latin typeface="Arial" panose="020B0604020202020204" pitchFamily="34" charset="0"/>
                <a:ea typeface="Verdana"/>
                <a:cs typeface="Arial" panose="020B0604020202020204" pitchFamily="34" charset="0"/>
                <a:sym typeface="Verdana"/>
              </a:rPr>
              <a:t>You can </a:t>
            </a:r>
            <a:r>
              <a:rPr lang="en-US" sz="1050" b="1">
                <a:latin typeface="Arial" panose="020B0604020202020204" pitchFamily="34" charset="0"/>
                <a:ea typeface="Verdana"/>
                <a:cs typeface="Arial" panose="020B0604020202020204" pitchFamily="34" charset="0"/>
                <a:sym typeface="Verdana"/>
              </a:rPr>
              <a:t>track progress</a:t>
            </a:r>
            <a:r>
              <a:rPr lang="en-US" sz="1050">
                <a:latin typeface="Arial" panose="020B0604020202020204" pitchFamily="34" charset="0"/>
                <a:ea typeface="Verdana"/>
                <a:cs typeface="Arial" panose="020B0604020202020204" pitchFamily="34" charset="0"/>
                <a:sym typeface="Verdana"/>
              </a:rPr>
              <a:t> of your intervention by updating your analysis to see the impact (i.e., impact of x% more screened)</a:t>
            </a:r>
          </a:p>
        </p:txBody>
      </p:sp>
      <p:sp>
        <p:nvSpPr>
          <p:cNvPr id="194" name="TextBox 193">
            <a:extLst>
              <a:ext uri="{FF2B5EF4-FFF2-40B4-BE49-F238E27FC236}">
                <a16:creationId xmlns:a16="http://schemas.microsoft.com/office/drawing/2014/main" id="{D33BF764-63DC-410B-B0AD-5904FDECC523}"/>
              </a:ext>
            </a:extLst>
          </p:cNvPr>
          <p:cNvSpPr txBox="1"/>
          <p:nvPr/>
        </p:nvSpPr>
        <p:spPr>
          <a:xfrm>
            <a:off x="1886882" y="3503938"/>
            <a:ext cx="4267600" cy="577081"/>
          </a:xfrm>
          <a:prstGeom prst="rect">
            <a:avLst/>
          </a:prstGeom>
          <a:noFill/>
        </p:spPr>
        <p:txBody>
          <a:bodyPr wrap="square">
            <a:spAutoFit/>
          </a:bodyPr>
          <a:lstStyle/>
          <a:p>
            <a:pPr>
              <a:spcBef>
                <a:spcPts val="900"/>
              </a:spcBef>
              <a:spcAft>
                <a:spcPts val="900"/>
              </a:spcAft>
              <a:buClr>
                <a:schemeClr val="tx1"/>
              </a:buClr>
            </a:pPr>
            <a:r>
              <a:rPr lang="en-US" sz="1050" b="1">
                <a:latin typeface="Arial" panose="020B0604020202020204" pitchFamily="34" charset="0"/>
                <a:ea typeface="Verdana"/>
                <a:cs typeface="Arial" panose="020B0604020202020204" pitchFamily="34" charset="0"/>
                <a:sym typeface="Verdana"/>
              </a:rPr>
              <a:t>When to best intervene: </a:t>
            </a:r>
            <a:r>
              <a:rPr lang="en-US" sz="1050">
                <a:latin typeface="Arial" panose="020B0604020202020204" pitchFamily="34" charset="0"/>
                <a:ea typeface="Verdana"/>
                <a:cs typeface="Arial" panose="020B0604020202020204" pitchFamily="34" charset="0"/>
                <a:sym typeface="Verdana"/>
              </a:rPr>
              <a:t>Identify where (and why) in the patient journey differences in prevalence or access are driving inequitable outcomes in care</a:t>
            </a:r>
          </a:p>
        </p:txBody>
      </p:sp>
      <p:cxnSp>
        <p:nvCxnSpPr>
          <p:cNvPr id="702" name="Straight Connector 701">
            <a:extLst>
              <a:ext uri="{FF2B5EF4-FFF2-40B4-BE49-F238E27FC236}">
                <a16:creationId xmlns:a16="http://schemas.microsoft.com/office/drawing/2014/main" id="{80FA90E3-D75D-4F2A-9BB2-D94C3758E049}"/>
              </a:ext>
            </a:extLst>
          </p:cNvPr>
          <p:cNvCxnSpPr/>
          <p:nvPr/>
        </p:nvCxnSpPr>
        <p:spPr>
          <a:xfrm>
            <a:off x="1985211" y="1862758"/>
            <a:ext cx="418699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68DBDA4-8250-4498-94AE-DF2C49D3D226}"/>
              </a:ext>
            </a:extLst>
          </p:cNvPr>
          <p:cNvCxnSpPr/>
          <p:nvPr/>
        </p:nvCxnSpPr>
        <p:spPr>
          <a:xfrm>
            <a:off x="1985211" y="3330378"/>
            <a:ext cx="418699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67278BBF-E79D-4A59-8E78-786DF9F25096}"/>
              </a:ext>
            </a:extLst>
          </p:cNvPr>
          <p:cNvGrpSpPr/>
          <p:nvPr/>
        </p:nvGrpSpPr>
        <p:grpSpPr>
          <a:xfrm>
            <a:off x="1051987" y="1580574"/>
            <a:ext cx="284372" cy="288332"/>
            <a:chOff x="-568325" y="1914526"/>
            <a:chExt cx="569913" cy="577849"/>
          </a:xfrm>
          <a:solidFill>
            <a:schemeClr val="bg1"/>
          </a:solidFill>
        </p:grpSpPr>
        <p:sp>
          <p:nvSpPr>
            <p:cNvPr id="133" name="Freeform 157">
              <a:extLst>
                <a:ext uri="{FF2B5EF4-FFF2-40B4-BE49-F238E27FC236}">
                  <a16:creationId xmlns:a16="http://schemas.microsoft.com/office/drawing/2014/main" id="{920CC498-E581-45BD-A4AE-183D0852AC9D}"/>
                </a:ext>
              </a:extLst>
            </p:cNvPr>
            <p:cNvSpPr>
              <a:spLocks/>
            </p:cNvSpPr>
            <p:nvPr/>
          </p:nvSpPr>
          <p:spPr bwMode="auto">
            <a:xfrm>
              <a:off x="-234950" y="2171700"/>
              <a:ext cx="236538" cy="312737"/>
            </a:xfrm>
            <a:custGeom>
              <a:avLst/>
              <a:gdLst>
                <a:gd name="T0" fmla="*/ 71 w 158"/>
                <a:gd name="T1" fmla="*/ 209 h 209"/>
                <a:gd name="T2" fmla="*/ 60 w 158"/>
                <a:gd name="T3" fmla="*/ 189 h 209"/>
                <a:gd name="T4" fmla="*/ 47 w 158"/>
                <a:gd name="T5" fmla="*/ 159 h 209"/>
                <a:gd name="T6" fmla="*/ 26 w 158"/>
                <a:gd name="T7" fmla="*/ 131 h 209"/>
                <a:gd name="T8" fmla="*/ 25 w 158"/>
                <a:gd name="T9" fmla="*/ 121 h 209"/>
                <a:gd name="T10" fmla="*/ 34 w 158"/>
                <a:gd name="T11" fmla="*/ 123 h 209"/>
                <a:gd name="T12" fmla="*/ 72 w 158"/>
                <a:gd name="T13" fmla="*/ 185 h 209"/>
                <a:gd name="T14" fmla="*/ 79 w 158"/>
                <a:gd name="T15" fmla="*/ 197 h 209"/>
                <a:gd name="T16" fmla="*/ 86 w 158"/>
                <a:gd name="T17" fmla="*/ 185 h 209"/>
                <a:gd name="T18" fmla="*/ 124 w 158"/>
                <a:gd name="T19" fmla="*/ 122 h 209"/>
                <a:gd name="T20" fmla="*/ 140 w 158"/>
                <a:gd name="T21" fmla="*/ 77 h 209"/>
                <a:gd name="T22" fmla="*/ 104 w 158"/>
                <a:gd name="T23" fmla="*/ 24 h 209"/>
                <a:gd name="T24" fmla="*/ 40 w 158"/>
                <a:gd name="T25" fmla="*/ 32 h 209"/>
                <a:gd name="T26" fmla="*/ 18 w 158"/>
                <a:gd name="T27" fmla="*/ 91 h 209"/>
                <a:gd name="T28" fmla="*/ 18 w 158"/>
                <a:gd name="T29" fmla="*/ 109 h 209"/>
                <a:gd name="T30" fmla="*/ 7 w 158"/>
                <a:gd name="T31" fmla="*/ 93 h 209"/>
                <a:gd name="T32" fmla="*/ 44 w 158"/>
                <a:gd name="T33" fmla="*/ 15 h 209"/>
                <a:gd name="T34" fmla="*/ 130 w 158"/>
                <a:gd name="T35" fmla="*/ 28 h 209"/>
                <a:gd name="T36" fmla="*/ 143 w 158"/>
                <a:gd name="T37" fmla="*/ 114 h 209"/>
                <a:gd name="T38" fmla="*/ 122 w 158"/>
                <a:gd name="T39" fmla="*/ 144 h 209"/>
                <a:gd name="T40" fmla="*/ 95 w 158"/>
                <a:gd name="T41" fmla="*/ 195 h 209"/>
                <a:gd name="T42" fmla="*/ 85 w 158"/>
                <a:gd name="T43" fmla="*/ 209 h 209"/>
                <a:gd name="T44" fmla="*/ 71 w 158"/>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209">
                  <a:moveTo>
                    <a:pt x="71" y="209"/>
                  </a:moveTo>
                  <a:cubicBezTo>
                    <a:pt x="65" y="203"/>
                    <a:pt x="61" y="197"/>
                    <a:pt x="60" y="189"/>
                  </a:cubicBezTo>
                  <a:cubicBezTo>
                    <a:pt x="59" y="178"/>
                    <a:pt x="53" y="168"/>
                    <a:pt x="47" y="159"/>
                  </a:cubicBezTo>
                  <a:cubicBezTo>
                    <a:pt x="39" y="150"/>
                    <a:pt x="33" y="140"/>
                    <a:pt x="26" y="131"/>
                  </a:cubicBezTo>
                  <a:cubicBezTo>
                    <a:pt x="24" y="128"/>
                    <a:pt x="22" y="124"/>
                    <a:pt x="25" y="121"/>
                  </a:cubicBezTo>
                  <a:cubicBezTo>
                    <a:pt x="29" y="119"/>
                    <a:pt x="32" y="120"/>
                    <a:pt x="34" y="123"/>
                  </a:cubicBezTo>
                  <a:cubicBezTo>
                    <a:pt x="48" y="143"/>
                    <a:pt x="66" y="160"/>
                    <a:pt x="72" y="185"/>
                  </a:cubicBezTo>
                  <a:cubicBezTo>
                    <a:pt x="72" y="189"/>
                    <a:pt x="71" y="198"/>
                    <a:pt x="79" y="197"/>
                  </a:cubicBezTo>
                  <a:cubicBezTo>
                    <a:pt x="85" y="196"/>
                    <a:pt x="85" y="190"/>
                    <a:pt x="86" y="185"/>
                  </a:cubicBezTo>
                  <a:cubicBezTo>
                    <a:pt x="91" y="160"/>
                    <a:pt x="110" y="142"/>
                    <a:pt x="124" y="122"/>
                  </a:cubicBezTo>
                  <a:cubicBezTo>
                    <a:pt x="133" y="108"/>
                    <a:pt x="141" y="94"/>
                    <a:pt x="140" y="77"/>
                  </a:cubicBezTo>
                  <a:cubicBezTo>
                    <a:pt x="138" y="52"/>
                    <a:pt x="126" y="34"/>
                    <a:pt x="104" y="24"/>
                  </a:cubicBezTo>
                  <a:cubicBezTo>
                    <a:pt x="82" y="14"/>
                    <a:pt x="60" y="16"/>
                    <a:pt x="40" y="32"/>
                  </a:cubicBezTo>
                  <a:cubicBezTo>
                    <a:pt x="22" y="47"/>
                    <a:pt x="14" y="67"/>
                    <a:pt x="18" y="91"/>
                  </a:cubicBezTo>
                  <a:cubicBezTo>
                    <a:pt x="20" y="97"/>
                    <a:pt x="27" y="107"/>
                    <a:pt x="18" y="109"/>
                  </a:cubicBezTo>
                  <a:cubicBezTo>
                    <a:pt x="8" y="111"/>
                    <a:pt x="9" y="100"/>
                    <a:pt x="7" y="93"/>
                  </a:cubicBezTo>
                  <a:cubicBezTo>
                    <a:pt x="0" y="63"/>
                    <a:pt x="16" y="31"/>
                    <a:pt x="44" y="15"/>
                  </a:cubicBezTo>
                  <a:cubicBezTo>
                    <a:pt x="72" y="0"/>
                    <a:pt x="107" y="5"/>
                    <a:pt x="130" y="28"/>
                  </a:cubicBezTo>
                  <a:cubicBezTo>
                    <a:pt x="153" y="50"/>
                    <a:pt x="158" y="86"/>
                    <a:pt x="143" y="114"/>
                  </a:cubicBezTo>
                  <a:cubicBezTo>
                    <a:pt x="137" y="125"/>
                    <a:pt x="129" y="134"/>
                    <a:pt x="122" y="144"/>
                  </a:cubicBezTo>
                  <a:cubicBezTo>
                    <a:pt x="110" y="160"/>
                    <a:pt x="98" y="175"/>
                    <a:pt x="95" y="195"/>
                  </a:cubicBezTo>
                  <a:cubicBezTo>
                    <a:pt x="95" y="202"/>
                    <a:pt x="90" y="205"/>
                    <a:pt x="85" y="209"/>
                  </a:cubicBezTo>
                  <a:cubicBezTo>
                    <a:pt x="81" y="209"/>
                    <a:pt x="76" y="209"/>
                    <a:pt x="71"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4" name="Freeform 158">
              <a:extLst>
                <a:ext uri="{FF2B5EF4-FFF2-40B4-BE49-F238E27FC236}">
                  <a16:creationId xmlns:a16="http://schemas.microsoft.com/office/drawing/2014/main" id="{820A3562-D689-4AD9-B50F-D78D6100E8D2}"/>
                </a:ext>
              </a:extLst>
            </p:cNvPr>
            <p:cNvSpPr>
              <a:spLocks noEditPoints="1"/>
            </p:cNvSpPr>
            <p:nvPr/>
          </p:nvSpPr>
          <p:spPr bwMode="auto">
            <a:xfrm>
              <a:off x="-552450" y="1944688"/>
              <a:ext cx="515938" cy="547687"/>
            </a:xfrm>
            <a:custGeom>
              <a:avLst/>
              <a:gdLst>
                <a:gd name="T0" fmla="*/ 129 w 345"/>
                <a:gd name="T1" fmla="*/ 20 h 366"/>
                <a:gd name="T2" fmla="*/ 127 w 345"/>
                <a:gd name="T3" fmla="*/ 9 h 366"/>
                <a:gd name="T4" fmla="*/ 341 w 345"/>
                <a:gd name="T5" fmla="*/ 140 h 366"/>
                <a:gd name="T6" fmla="*/ 338 w 345"/>
                <a:gd name="T7" fmla="*/ 159 h 366"/>
                <a:gd name="T8" fmla="*/ 295 w 345"/>
                <a:gd name="T9" fmla="*/ 111 h 366"/>
                <a:gd name="T10" fmla="*/ 291 w 345"/>
                <a:gd name="T11" fmla="*/ 139 h 366"/>
                <a:gd name="T12" fmla="*/ 280 w 345"/>
                <a:gd name="T13" fmla="*/ 141 h 366"/>
                <a:gd name="T14" fmla="*/ 270 w 345"/>
                <a:gd name="T15" fmla="*/ 104 h 366"/>
                <a:gd name="T16" fmla="*/ 222 w 345"/>
                <a:gd name="T17" fmla="*/ 100 h 366"/>
                <a:gd name="T18" fmla="*/ 218 w 345"/>
                <a:gd name="T19" fmla="*/ 178 h 366"/>
                <a:gd name="T20" fmla="*/ 134 w 345"/>
                <a:gd name="T21" fmla="*/ 190 h 366"/>
                <a:gd name="T22" fmla="*/ 149 w 345"/>
                <a:gd name="T23" fmla="*/ 252 h 366"/>
                <a:gd name="T24" fmla="*/ 210 w 345"/>
                <a:gd name="T25" fmla="*/ 257 h 366"/>
                <a:gd name="T26" fmla="*/ 151 w 345"/>
                <a:gd name="T27" fmla="*/ 263 h 366"/>
                <a:gd name="T28" fmla="*/ 155 w 345"/>
                <a:gd name="T29" fmla="*/ 319 h 366"/>
                <a:gd name="T30" fmla="*/ 193 w 345"/>
                <a:gd name="T31" fmla="*/ 319 h 366"/>
                <a:gd name="T32" fmla="*/ 213 w 345"/>
                <a:gd name="T33" fmla="*/ 268 h 366"/>
                <a:gd name="T34" fmla="*/ 204 w 345"/>
                <a:gd name="T35" fmla="*/ 326 h 366"/>
                <a:gd name="T36" fmla="*/ 243 w 345"/>
                <a:gd name="T37" fmla="*/ 310 h 366"/>
                <a:gd name="T38" fmla="*/ 239 w 345"/>
                <a:gd name="T39" fmla="*/ 329 h 366"/>
                <a:gd name="T40" fmla="*/ 9 w 345"/>
                <a:gd name="T41" fmla="*/ 131 h 366"/>
                <a:gd name="T42" fmla="*/ 20 w 345"/>
                <a:gd name="T43" fmla="*/ 133 h 366"/>
                <a:gd name="T44" fmla="*/ 48 w 345"/>
                <a:gd name="T45" fmla="*/ 166 h 366"/>
                <a:gd name="T46" fmla="*/ 62 w 345"/>
                <a:gd name="T47" fmla="*/ 157 h 366"/>
                <a:gd name="T48" fmla="*/ 122 w 345"/>
                <a:gd name="T49" fmla="*/ 146 h 366"/>
                <a:gd name="T50" fmla="*/ 134 w 345"/>
                <a:gd name="T51" fmla="*/ 147 h 366"/>
                <a:gd name="T52" fmla="*/ 205 w 345"/>
                <a:gd name="T53" fmla="*/ 166 h 366"/>
                <a:gd name="T54" fmla="*/ 210 w 345"/>
                <a:gd name="T55" fmla="*/ 105 h 366"/>
                <a:gd name="T56" fmla="*/ 150 w 345"/>
                <a:gd name="T57" fmla="*/ 92 h 366"/>
                <a:gd name="T58" fmla="*/ 130 w 345"/>
                <a:gd name="T59" fmla="*/ 120 h 366"/>
                <a:gd name="T60" fmla="*/ 113 w 345"/>
                <a:gd name="T61" fmla="*/ 96 h 366"/>
                <a:gd name="T62" fmla="*/ 113 w 345"/>
                <a:gd name="T63" fmla="*/ 84 h 366"/>
                <a:gd name="T64" fmla="*/ 144 w 345"/>
                <a:gd name="T65" fmla="*/ 17 h 366"/>
                <a:gd name="T66" fmla="*/ 79 w 345"/>
                <a:gd name="T67" fmla="*/ 177 h 366"/>
                <a:gd name="T68" fmla="*/ 72 w 345"/>
                <a:gd name="T69" fmla="*/ 229 h 366"/>
                <a:gd name="T70" fmla="*/ 117 w 345"/>
                <a:gd name="T71" fmla="*/ 248 h 366"/>
                <a:gd name="T72" fmla="*/ 122 w 345"/>
                <a:gd name="T73" fmla="*/ 205 h 366"/>
                <a:gd name="T74" fmla="*/ 176 w 345"/>
                <a:gd name="T75" fmla="*/ 80 h 366"/>
                <a:gd name="T76" fmla="*/ 194 w 345"/>
                <a:gd name="T77" fmla="*/ 80 h 366"/>
                <a:gd name="T78" fmla="*/ 194 w 345"/>
                <a:gd name="T79" fmla="*/ 30 h 366"/>
                <a:gd name="T80" fmla="*/ 153 w 345"/>
                <a:gd name="T81" fmla="*/ 30 h 366"/>
                <a:gd name="T82" fmla="*/ 157 w 345"/>
                <a:gd name="T83" fmla="*/ 80 h 366"/>
                <a:gd name="T84" fmla="*/ 202 w 345"/>
                <a:gd name="T85" fmla="*/ 16 h 366"/>
                <a:gd name="T86" fmla="*/ 226 w 345"/>
                <a:gd name="T87" fmla="*/ 83 h 366"/>
                <a:gd name="T88" fmla="*/ 202 w 345"/>
                <a:gd name="T89" fmla="*/ 16 h 366"/>
                <a:gd name="T90" fmla="*/ 119 w 345"/>
                <a:gd name="T91" fmla="*/ 319 h 366"/>
                <a:gd name="T92" fmla="*/ 142 w 345"/>
                <a:gd name="T93" fmla="*/ 318 h 366"/>
                <a:gd name="T94" fmla="*/ 123 w 345"/>
                <a:gd name="T95" fmla="*/ 261 h 366"/>
                <a:gd name="T96" fmla="*/ 38 w 345"/>
                <a:gd name="T97" fmla="*/ 178 h 366"/>
                <a:gd name="T98" fmla="*/ 55 w 345"/>
                <a:gd name="T99" fmla="*/ 233 h 366"/>
                <a:gd name="T100" fmla="*/ 55 w 345"/>
                <a:gd name="T101" fmla="*/ 194 h 366"/>
                <a:gd name="T102" fmla="*/ 259 w 345"/>
                <a:gd name="T103" fmla="*/ 41 h 366"/>
                <a:gd name="T104" fmla="*/ 287 w 345"/>
                <a:gd name="T105" fmla="*/ 97 h 366"/>
                <a:gd name="T106" fmla="*/ 259 w 345"/>
                <a:gd name="T107" fmla="*/ 41 h 366"/>
                <a:gd name="T108" fmla="*/ 90 w 345"/>
                <a:gd name="T109" fmla="*/ 304 h 366"/>
                <a:gd name="T110" fmla="*/ 59 w 345"/>
                <a:gd name="T111" fmla="*/ 24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 h="366">
                  <a:moveTo>
                    <a:pt x="144" y="17"/>
                  </a:moveTo>
                  <a:cubicBezTo>
                    <a:pt x="138" y="18"/>
                    <a:pt x="134" y="18"/>
                    <a:pt x="129" y="20"/>
                  </a:cubicBezTo>
                  <a:cubicBezTo>
                    <a:pt x="125" y="21"/>
                    <a:pt x="121" y="21"/>
                    <a:pt x="120" y="16"/>
                  </a:cubicBezTo>
                  <a:cubicBezTo>
                    <a:pt x="118" y="11"/>
                    <a:pt x="123" y="10"/>
                    <a:pt x="127" y="9"/>
                  </a:cubicBezTo>
                  <a:cubicBezTo>
                    <a:pt x="145" y="3"/>
                    <a:pt x="164" y="0"/>
                    <a:pt x="184" y="2"/>
                  </a:cubicBezTo>
                  <a:cubicBezTo>
                    <a:pt x="263" y="8"/>
                    <a:pt x="324" y="62"/>
                    <a:pt x="341" y="140"/>
                  </a:cubicBezTo>
                  <a:cubicBezTo>
                    <a:pt x="341" y="142"/>
                    <a:pt x="342" y="144"/>
                    <a:pt x="342" y="146"/>
                  </a:cubicBezTo>
                  <a:cubicBezTo>
                    <a:pt x="341" y="151"/>
                    <a:pt x="345" y="158"/>
                    <a:pt x="338" y="159"/>
                  </a:cubicBezTo>
                  <a:cubicBezTo>
                    <a:pt x="330" y="161"/>
                    <a:pt x="331" y="153"/>
                    <a:pt x="330" y="148"/>
                  </a:cubicBezTo>
                  <a:cubicBezTo>
                    <a:pt x="327" y="127"/>
                    <a:pt x="316" y="116"/>
                    <a:pt x="295" y="111"/>
                  </a:cubicBezTo>
                  <a:cubicBezTo>
                    <a:pt x="289" y="110"/>
                    <a:pt x="287" y="113"/>
                    <a:pt x="288" y="118"/>
                  </a:cubicBezTo>
                  <a:cubicBezTo>
                    <a:pt x="289" y="125"/>
                    <a:pt x="291" y="132"/>
                    <a:pt x="291" y="139"/>
                  </a:cubicBezTo>
                  <a:cubicBezTo>
                    <a:pt x="292" y="142"/>
                    <a:pt x="291" y="146"/>
                    <a:pt x="287" y="147"/>
                  </a:cubicBezTo>
                  <a:cubicBezTo>
                    <a:pt x="282" y="147"/>
                    <a:pt x="281" y="144"/>
                    <a:pt x="280" y="141"/>
                  </a:cubicBezTo>
                  <a:cubicBezTo>
                    <a:pt x="280" y="139"/>
                    <a:pt x="280" y="137"/>
                    <a:pt x="279" y="135"/>
                  </a:cubicBezTo>
                  <a:cubicBezTo>
                    <a:pt x="276" y="124"/>
                    <a:pt x="279" y="110"/>
                    <a:pt x="270" y="104"/>
                  </a:cubicBezTo>
                  <a:cubicBezTo>
                    <a:pt x="258" y="97"/>
                    <a:pt x="242" y="97"/>
                    <a:pt x="227" y="95"/>
                  </a:cubicBezTo>
                  <a:cubicBezTo>
                    <a:pt x="223" y="95"/>
                    <a:pt x="221" y="96"/>
                    <a:pt x="222" y="100"/>
                  </a:cubicBezTo>
                  <a:cubicBezTo>
                    <a:pt x="223" y="122"/>
                    <a:pt x="224" y="144"/>
                    <a:pt x="227" y="166"/>
                  </a:cubicBezTo>
                  <a:cubicBezTo>
                    <a:pt x="229" y="177"/>
                    <a:pt x="226" y="177"/>
                    <a:pt x="218" y="178"/>
                  </a:cubicBezTo>
                  <a:cubicBezTo>
                    <a:pt x="195" y="178"/>
                    <a:pt x="171" y="178"/>
                    <a:pt x="147" y="177"/>
                  </a:cubicBezTo>
                  <a:cubicBezTo>
                    <a:pt x="137" y="177"/>
                    <a:pt x="132" y="180"/>
                    <a:pt x="134" y="190"/>
                  </a:cubicBezTo>
                  <a:cubicBezTo>
                    <a:pt x="135" y="207"/>
                    <a:pt x="136" y="224"/>
                    <a:pt x="137" y="241"/>
                  </a:cubicBezTo>
                  <a:cubicBezTo>
                    <a:pt x="137" y="249"/>
                    <a:pt x="141" y="252"/>
                    <a:pt x="149" y="252"/>
                  </a:cubicBezTo>
                  <a:cubicBezTo>
                    <a:pt x="166" y="251"/>
                    <a:pt x="183" y="252"/>
                    <a:pt x="200" y="251"/>
                  </a:cubicBezTo>
                  <a:cubicBezTo>
                    <a:pt x="204" y="251"/>
                    <a:pt x="210" y="251"/>
                    <a:pt x="210" y="257"/>
                  </a:cubicBezTo>
                  <a:cubicBezTo>
                    <a:pt x="210" y="263"/>
                    <a:pt x="205" y="263"/>
                    <a:pt x="200" y="263"/>
                  </a:cubicBezTo>
                  <a:cubicBezTo>
                    <a:pt x="184" y="264"/>
                    <a:pt x="167" y="265"/>
                    <a:pt x="151" y="263"/>
                  </a:cubicBezTo>
                  <a:cubicBezTo>
                    <a:pt x="142" y="262"/>
                    <a:pt x="140" y="265"/>
                    <a:pt x="142" y="274"/>
                  </a:cubicBezTo>
                  <a:cubicBezTo>
                    <a:pt x="145" y="289"/>
                    <a:pt x="150" y="304"/>
                    <a:pt x="155" y="319"/>
                  </a:cubicBezTo>
                  <a:cubicBezTo>
                    <a:pt x="158" y="329"/>
                    <a:pt x="165" y="330"/>
                    <a:pt x="173" y="330"/>
                  </a:cubicBezTo>
                  <a:cubicBezTo>
                    <a:pt x="182" y="330"/>
                    <a:pt x="190" y="330"/>
                    <a:pt x="193" y="319"/>
                  </a:cubicBezTo>
                  <a:cubicBezTo>
                    <a:pt x="196" y="305"/>
                    <a:pt x="201" y="291"/>
                    <a:pt x="205" y="278"/>
                  </a:cubicBezTo>
                  <a:cubicBezTo>
                    <a:pt x="206" y="273"/>
                    <a:pt x="206" y="266"/>
                    <a:pt x="213" y="268"/>
                  </a:cubicBezTo>
                  <a:cubicBezTo>
                    <a:pt x="219" y="270"/>
                    <a:pt x="217" y="276"/>
                    <a:pt x="216" y="281"/>
                  </a:cubicBezTo>
                  <a:cubicBezTo>
                    <a:pt x="212" y="296"/>
                    <a:pt x="208" y="310"/>
                    <a:pt x="204" y="326"/>
                  </a:cubicBezTo>
                  <a:cubicBezTo>
                    <a:pt x="215" y="326"/>
                    <a:pt x="224" y="324"/>
                    <a:pt x="232" y="316"/>
                  </a:cubicBezTo>
                  <a:cubicBezTo>
                    <a:pt x="235" y="312"/>
                    <a:pt x="237" y="308"/>
                    <a:pt x="243" y="310"/>
                  </a:cubicBezTo>
                  <a:cubicBezTo>
                    <a:pt x="247" y="312"/>
                    <a:pt x="249" y="316"/>
                    <a:pt x="249" y="320"/>
                  </a:cubicBezTo>
                  <a:cubicBezTo>
                    <a:pt x="250" y="326"/>
                    <a:pt x="244" y="327"/>
                    <a:pt x="239" y="329"/>
                  </a:cubicBezTo>
                  <a:cubicBezTo>
                    <a:pt x="154" y="366"/>
                    <a:pt x="48" y="322"/>
                    <a:pt x="15" y="233"/>
                  </a:cubicBezTo>
                  <a:cubicBezTo>
                    <a:pt x="2" y="200"/>
                    <a:pt x="0" y="165"/>
                    <a:pt x="9" y="131"/>
                  </a:cubicBezTo>
                  <a:cubicBezTo>
                    <a:pt x="10" y="125"/>
                    <a:pt x="10" y="115"/>
                    <a:pt x="18" y="117"/>
                  </a:cubicBezTo>
                  <a:cubicBezTo>
                    <a:pt x="29" y="119"/>
                    <a:pt x="20" y="127"/>
                    <a:pt x="20" y="133"/>
                  </a:cubicBezTo>
                  <a:cubicBezTo>
                    <a:pt x="20" y="134"/>
                    <a:pt x="20" y="135"/>
                    <a:pt x="19" y="137"/>
                  </a:cubicBezTo>
                  <a:cubicBezTo>
                    <a:pt x="13" y="165"/>
                    <a:pt x="20" y="172"/>
                    <a:pt x="48" y="166"/>
                  </a:cubicBezTo>
                  <a:cubicBezTo>
                    <a:pt x="52" y="165"/>
                    <a:pt x="53" y="163"/>
                    <a:pt x="54" y="160"/>
                  </a:cubicBezTo>
                  <a:cubicBezTo>
                    <a:pt x="56" y="156"/>
                    <a:pt x="61" y="154"/>
                    <a:pt x="62" y="157"/>
                  </a:cubicBezTo>
                  <a:cubicBezTo>
                    <a:pt x="72" y="175"/>
                    <a:pt x="88" y="164"/>
                    <a:pt x="101" y="165"/>
                  </a:cubicBezTo>
                  <a:cubicBezTo>
                    <a:pt x="121" y="167"/>
                    <a:pt x="121" y="166"/>
                    <a:pt x="122" y="146"/>
                  </a:cubicBezTo>
                  <a:cubicBezTo>
                    <a:pt x="122" y="141"/>
                    <a:pt x="121" y="135"/>
                    <a:pt x="129" y="135"/>
                  </a:cubicBezTo>
                  <a:cubicBezTo>
                    <a:pt x="136" y="135"/>
                    <a:pt x="134" y="143"/>
                    <a:pt x="134" y="147"/>
                  </a:cubicBezTo>
                  <a:cubicBezTo>
                    <a:pt x="131" y="162"/>
                    <a:pt x="137" y="167"/>
                    <a:pt x="153" y="166"/>
                  </a:cubicBezTo>
                  <a:cubicBezTo>
                    <a:pt x="170" y="165"/>
                    <a:pt x="187" y="166"/>
                    <a:pt x="205" y="166"/>
                  </a:cubicBezTo>
                  <a:cubicBezTo>
                    <a:pt x="212" y="166"/>
                    <a:pt x="215" y="164"/>
                    <a:pt x="214" y="156"/>
                  </a:cubicBezTo>
                  <a:cubicBezTo>
                    <a:pt x="213" y="139"/>
                    <a:pt x="212" y="122"/>
                    <a:pt x="210" y="105"/>
                  </a:cubicBezTo>
                  <a:cubicBezTo>
                    <a:pt x="210" y="97"/>
                    <a:pt x="207" y="92"/>
                    <a:pt x="198" y="92"/>
                  </a:cubicBezTo>
                  <a:cubicBezTo>
                    <a:pt x="182" y="91"/>
                    <a:pt x="166" y="91"/>
                    <a:pt x="150" y="92"/>
                  </a:cubicBezTo>
                  <a:cubicBezTo>
                    <a:pt x="140" y="92"/>
                    <a:pt x="137" y="97"/>
                    <a:pt x="137" y="107"/>
                  </a:cubicBezTo>
                  <a:cubicBezTo>
                    <a:pt x="136" y="112"/>
                    <a:pt x="138" y="121"/>
                    <a:pt x="130" y="120"/>
                  </a:cubicBezTo>
                  <a:cubicBezTo>
                    <a:pt x="121" y="120"/>
                    <a:pt x="125" y="111"/>
                    <a:pt x="125" y="107"/>
                  </a:cubicBezTo>
                  <a:cubicBezTo>
                    <a:pt x="126" y="97"/>
                    <a:pt x="124" y="93"/>
                    <a:pt x="113" y="96"/>
                  </a:cubicBezTo>
                  <a:cubicBezTo>
                    <a:pt x="110" y="97"/>
                    <a:pt x="106" y="95"/>
                    <a:pt x="105" y="91"/>
                  </a:cubicBezTo>
                  <a:cubicBezTo>
                    <a:pt x="104" y="86"/>
                    <a:pt x="108" y="84"/>
                    <a:pt x="113" y="84"/>
                  </a:cubicBezTo>
                  <a:cubicBezTo>
                    <a:pt x="127" y="85"/>
                    <a:pt x="130" y="76"/>
                    <a:pt x="132" y="64"/>
                  </a:cubicBezTo>
                  <a:cubicBezTo>
                    <a:pt x="134" y="48"/>
                    <a:pt x="139" y="33"/>
                    <a:pt x="144" y="17"/>
                  </a:cubicBezTo>
                  <a:close/>
                  <a:moveTo>
                    <a:pt x="94" y="178"/>
                  </a:moveTo>
                  <a:cubicBezTo>
                    <a:pt x="89" y="178"/>
                    <a:pt x="84" y="178"/>
                    <a:pt x="79" y="177"/>
                  </a:cubicBezTo>
                  <a:cubicBezTo>
                    <a:pt x="68" y="176"/>
                    <a:pt x="64" y="180"/>
                    <a:pt x="66" y="191"/>
                  </a:cubicBezTo>
                  <a:cubicBezTo>
                    <a:pt x="68" y="204"/>
                    <a:pt x="70" y="217"/>
                    <a:pt x="72" y="229"/>
                  </a:cubicBezTo>
                  <a:cubicBezTo>
                    <a:pt x="73" y="235"/>
                    <a:pt x="74" y="240"/>
                    <a:pt x="81" y="241"/>
                  </a:cubicBezTo>
                  <a:cubicBezTo>
                    <a:pt x="93" y="244"/>
                    <a:pt x="105" y="246"/>
                    <a:pt x="117" y="248"/>
                  </a:cubicBezTo>
                  <a:cubicBezTo>
                    <a:pt x="123" y="250"/>
                    <a:pt x="126" y="247"/>
                    <a:pt x="125" y="240"/>
                  </a:cubicBezTo>
                  <a:cubicBezTo>
                    <a:pt x="124" y="229"/>
                    <a:pt x="123" y="217"/>
                    <a:pt x="122" y="205"/>
                  </a:cubicBezTo>
                  <a:cubicBezTo>
                    <a:pt x="121" y="178"/>
                    <a:pt x="121" y="178"/>
                    <a:pt x="94" y="178"/>
                  </a:cubicBezTo>
                  <a:close/>
                  <a:moveTo>
                    <a:pt x="176" y="80"/>
                  </a:moveTo>
                  <a:cubicBezTo>
                    <a:pt x="176" y="79"/>
                    <a:pt x="176" y="79"/>
                    <a:pt x="176" y="79"/>
                  </a:cubicBezTo>
                  <a:cubicBezTo>
                    <a:pt x="182" y="79"/>
                    <a:pt x="188" y="79"/>
                    <a:pt x="194" y="80"/>
                  </a:cubicBezTo>
                  <a:cubicBezTo>
                    <a:pt x="205" y="82"/>
                    <a:pt x="207" y="77"/>
                    <a:pt x="205" y="68"/>
                  </a:cubicBezTo>
                  <a:cubicBezTo>
                    <a:pt x="202" y="55"/>
                    <a:pt x="198" y="43"/>
                    <a:pt x="194" y="30"/>
                  </a:cubicBezTo>
                  <a:cubicBezTo>
                    <a:pt x="192" y="19"/>
                    <a:pt x="187" y="13"/>
                    <a:pt x="174" y="13"/>
                  </a:cubicBezTo>
                  <a:cubicBezTo>
                    <a:pt x="161" y="13"/>
                    <a:pt x="156" y="19"/>
                    <a:pt x="153" y="30"/>
                  </a:cubicBezTo>
                  <a:cubicBezTo>
                    <a:pt x="149" y="41"/>
                    <a:pt x="146" y="53"/>
                    <a:pt x="143" y="64"/>
                  </a:cubicBezTo>
                  <a:cubicBezTo>
                    <a:pt x="139" y="81"/>
                    <a:pt x="140" y="80"/>
                    <a:pt x="157" y="80"/>
                  </a:cubicBezTo>
                  <a:cubicBezTo>
                    <a:pt x="163" y="79"/>
                    <a:pt x="170" y="80"/>
                    <a:pt x="176" y="80"/>
                  </a:cubicBezTo>
                  <a:close/>
                  <a:moveTo>
                    <a:pt x="202" y="16"/>
                  </a:moveTo>
                  <a:cubicBezTo>
                    <a:pt x="209" y="36"/>
                    <a:pt x="215" y="55"/>
                    <a:pt x="217" y="74"/>
                  </a:cubicBezTo>
                  <a:cubicBezTo>
                    <a:pt x="218" y="78"/>
                    <a:pt x="220" y="82"/>
                    <a:pt x="226" y="83"/>
                  </a:cubicBezTo>
                  <a:cubicBezTo>
                    <a:pt x="239" y="85"/>
                    <a:pt x="253" y="87"/>
                    <a:pt x="270" y="90"/>
                  </a:cubicBezTo>
                  <a:cubicBezTo>
                    <a:pt x="253" y="59"/>
                    <a:pt x="244" y="25"/>
                    <a:pt x="202" y="16"/>
                  </a:cubicBezTo>
                  <a:close/>
                  <a:moveTo>
                    <a:pt x="81" y="254"/>
                  </a:moveTo>
                  <a:cubicBezTo>
                    <a:pt x="86" y="276"/>
                    <a:pt x="104" y="306"/>
                    <a:pt x="119" y="319"/>
                  </a:cubicBezTo>
                  <a:cubicBezTo>
                    <a:pt x="124" y="323"/>
                    <a:pt x="129" y="324"/>
                    <a:pt x="135" y="325"/>
                  </a:cubicBezTo>
                  <a:cubicBezTo>
                    <a:pt x="141" y="327"/>
                    <a:pt x="145" y="326"/>
                    <a:pt x="142" y="318"/>
                  </a:cubicBezTo>
                  <a:cubicBezTo>
                    <a:pt x="136" y="303"/>
                    <a:pt x="133" y="287"/>
                    <a:pt x="130" y="271"/>
                  </a:cubicBezTo>
                  <a:cubicBezTo>
                    <a:pt x="129" y="267"/>
                    <a:pt x="129" y="262"/>
                    <a:pt x="123" y="261"/>
                  </a:cubicBezTo>
                  <a:cubicBezTo>
                    <a:pt x="109" y="259"/>
                    <a:pt x="95" y="257"/>
                    <a:pt x="81" y="254"/>
                  </a:cubicBezTo>
                  <a:close/>
                  <a:moveTo>
                    <a:pt x="38" y="178"/>
                  </a:moveTo>
                  <a:cubicBezTo>
                    <a:pt x="15" y="178"/>
                    <a:pt x="15" y="178"/>
                    <a:pt x="17" y="198"/>
                  </a:cubicBezTo>
                  <a:cubicBezTo>
                    <a:pt x="20" y="215"/>
                    <a:pt x="38" y="233"/>
                    <a:pt x="55" y="233"/>
                  </a:cubicBezTo>
                  <a:cubicBezTo>
                    <a:pt x="62" y="233"/>
                    <a:pt x="59" y="228"/>
                    <a:pt x="59" y="225"/>
                  </a:cubicBezTo>
                  <a:cubicBezTo>
                    <a:pt x="58" y="215"/>
                    <a:pt x="54" y="204"/>
                    <a:pt x="55" y="194"/>
                  </a:cubicBezTo>
                  <a:cubicBezTo>
                    <a:pt x="55" y="179"/>
                    <a:pt x="49" y="175"/>
                    <a:pt x="38" y="178"/>
                  </a:cubicBezTo>
                  <a:close/>
                  <a:moveTo>
                    <a:pt x="259" y="41"/>
                  </a:moveTo>
                  <a:cubicBezTo>
                    <a:pt x="267" y="57"/>
                    <a:pt x="276" y="73"/>
                    <a:pt x="281" y="91"/>
                  </a:cubicBezTo>
                  <a:cubicBezTo>
                    <a:pt x="282" y="94"/>
                    <a:pt x="284" y="95"/>
                    <a:pt x="287" y="97"/>
                  </a:cubicBezTo>
                  <a:cubicBezTo>
                    <a:pt x="297" y="100"/>
                    <a:pt x="306" y="104"/>
                    <a:pt x="318" y="108"/>
                  </a:cubicBezTo>
                  <a:cubicBezTo>
                    <a:pt x="305" y="78"/>
                    <a:pt x="286" y="56"/>
                    <a:pt x="259" y="41"/>
                  </a:cubicBezTo>
                  <a:close/>
                  <a:moveTo>
                    <a:pt x="30" y="236"/>
                  </a:moveTo>
                  <a:cubicBezTo>
                    <a:pt x="43" y="267"/>
                    <a:pt x="67" y="294"/>
                    <a:pt x="90" y="304"/>
                  </a:cubicBezTo>
                  <a:cubicBezTo>
                    <a:pt x="80" y="287"/>
                    <a:pt x="72" y="271"/>
                    <a:pt x="66" y="253"/>
                  </a:cubicBezTo>
                  <a:cubicBezTo>
                    <a:pt x="65" y="250"/>
                    <a:pt x="63" y="248"/>
                    <a:pt x="59" y="247"/>
                  </a:cubicBezTo>
                  <a:cubicBezTo>
                    <a:pt x="50" y="244"/>
                    <a:pt x="41" y="240"/>
                    <a:pt x="30" y="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5" name="Freeform 159">
              <a:extLst>
                <a:ext uri="{FF2B5EF4-FFF2-40B4-BE49-F238E27FC236}">
                  <a16:creationId xmlns:a16="http://schemas.microsoft.com/office/drawing/2014/main" id="{A9E8B542-BD85-4DF1-8603-4A0A8C742549}"/>
                </a:ext>
              </a:extLst>
            </p:cNvPr>
            <p:cNvSpPr>
              <a:spLocks noEditPoints="1"/>
            </p:cNvSpPr>
            <p:nvPr/>
          </p:nvSpPr>
          <p:spPr bwMode="auto">
            <a:xfrm>
              <a:off x="-568325" y="1914526"/>
              <a:ext cx="204788" cy="247650"/>
            </a:xfrm>
            <a:custGeom>
              <a:avLst/>
              <a:gdLst>
                <a:gd name="T0" fmla="*/ 63 w 137"/>
                <a:gd name="T1" fmla="*/ 0 h 165"/>
                <a:gd name="T2" fmla="*/ 115 w 137"/>
                <a:gd name="T3" fmla="*/ 89 h 165"/>
                <a:gd name="T4" fmla="*/ 96 w 137"/>
                <a:gd name="T5" fmla="*/ 116 h 165"/>
                <a:gd name="T6" fmla="*/ 77 w 137"/>
                <a:gd name="T7" fmla="*/ 152 h 165"/>
                <a:gd name="T8" fmla="*/ 63 w 137"/>
                <a:gd name="T9" fmla="*/ 165 h 165"/>
                <a:gd name="T10" fmla="*/ 49 w 137"/>
                <a:gd name="T11" fmla="*/ 155 h 165"/>
                <a:gd name="T12" fmla="*/ 16 w 137"/>
                <a:gd name="T13" fmla="*/ 97 h 165"/>
                <a:gd name="T14" fmla="*/ 7 w 137"/>
                <a:gd name="T15" fmla="*/ 39 h 165"/>
                <a:gd name="T16" fmla="*/ 63 w 137"/>
                <a:gd name="T17" fmla="*/ 0 h 165"/>
                <a:gd name="T18" fmla="*/ 63 w 137"/>
                <a:gd name="T19" fmla="*/ 153 h 165"/>
                <a:gd name="T20" fmla="*/ 80 w 137"/>
                <a:gd name="T21" fmla="*/ 118 h 165"/>
                <a:gd name="T22" fmla="*/ 102 w 137"/>
                <a:gd name="T23" fmla="*/ 86 h 165"/>
                <a:gd name="T24" fmla="*/ 95 w 137"/>
                <a:gd name="T25" fmla="*/ 24 h 165"/>
                <a:gd name="T26" fmla="*/ 32 w 137"/>
                <a:gd name="T27" fmla="*/ 23 h 165"/>
                <a:gd name="T28" fmla="*/ 23 w 137"/>
                <a:gd name="T29" fmla="*/ 87 h 165"/>
                <a:gd name="T30" fmla="*/ 63 w 137"/>
                <a:gd name="T31"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65">
                  <a:moveTo>
                    <a:pt x="63" y="0"/>
                  </a:moveTo>
                  <a:cubicBezTo>
                    <a:pt x="108" y="1"/>
                    <a:pt x="137" y="50"/>
                    <a:pt x="115" y="89"/>
                  </a:cubicBezTo>
                  <a:cubicBezTo>
                    <a:pt x="109" y="98"/>
                    <a:pt x="102" y="107"/>
                    <a:pt x="96" y="116"/>
                  </a:cubicBezTo>
                  <a:cubicBezTo>
                    <a:pt x="88" y="127"/>
                    <a:pt x="79" y="138"/>
                    <a:pt x="77" y="152"/>
                  </a:cubicBezTo>
                  <a:cubicBezTo>
                    <a:pt x="76" y="160"/>
                    <a:pt x="71" y="165"/>
                    <a:pt x="63" y="165"/>
                  </a:cubicBezTo>
                  <a:cubicBezTo>
                    <a:pt x="56" y="165"/>
                    <a:pt x="50" y="162"/>
                    <a:pt x="49" y="155"/>
                  </a:cubicBezTo>
                  <a:cubicBezTo>
                    <a:pt x="45" y="132"/>
                    <a:pt x="29" y="115"/>
                    <a:pt x="16" y="97"/>
                  </a:cubicBezTo>
                  <a:cubicBezTo>
                    <a:pt x="3" y="79"/>
                    <a:pt x="0" y="60"/>
                    <a:pt x="7" y="39"/>
                  </a:cubicBezTo>
                  <a:cubicBezTo>
                    <a:pt x="16" y="15"/>
                    <a:pt x="38" y="0"/>
                    <a:pt x="63" y="0"/>
                  </a:cubicBezTo>
                  <a:close/>
                  <a:moveTo>
                    <a:pt x="63" y="153"/>
                  </a:moveTo>
                  <a:cubicBezTo>
                    <a:pt x="68" y="140"/>
                    <a:pt x="72" y="128"/>
                    <a:pt x="80" y="118"/>
                  </a:cubicBezTo>
                  <a:cubicBezTo>
                    <a:pt x="88" y="108"/>
                    <a:pt x="96" y="97"/>
                    <a:pt x="102" y="86"/>
                  </a:cubicBezTo>
                  <a:cubicBezTo>
                    <a:pt x="116" y="65"/>
                    <a:pt x="112" y="40"/>
                    <a:pt x="95" y="24"/>
                  </a:cubicBezTo>
                  <a:cubicBezTo>
                    <a:pt x="76" y="8"/>
                    <a:pt x="50" y="8"/>
                    <a:pt x="32" y="23"/>
                  </a:cubicBezTo>
                  <a:cubicBezTo>
                    <a:pt x="13" y="40"/>
                    <a:pt x="9" y="65"/>
                    <a:pt x="23" y="87"/>
                  </a:cubicBezTo>
                  <a:cubicBezTo>
                    <a:pt x="37" y="108"/>
                    <a:pt x="56" y="126"/>
                    <a:pt x="63"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6" name="Freeform 160">
              <a:extLst>
                <a:ext uri="{FF2B5EF4-FFF2-40B4-BE49-F238E27FC236}">
                  <a16:creationId xmlns:a16="http://schemas.microsoft.com/office/drawing/2014/main" id="{7F582EC9-0DFB-42ED-AF96-8A6734C51752}"/>
                </a:ext>
              </a:extLst>
            </p:cNvPr>
            <p:cNvSpPr>
              <a:spLocks noEditPoints="1"/>
            </p:cNvSpPr>
            <p:nvPr/>
          </p:nvSpPr>
          <p:spPr bwMode="auto">
            <a:xfrm>
              <a:off x="-176213" y="2232025"/>
              <a:ext cx="117475" cy="114300"/>
            </a:xfrm>
            <a:custGeom>
              <a:avLst/>
              <a:gdLst>
                <a:gd name="T0" fmla="*/ 1 w 78"/>
                <a:gd name="T1" fmla="*/ 39 h 77"/>
                <a:gd name="T2" fmla="*/ 39 w 78"/>
                <a:gd name="T3" fmla="*/ 1 h 77"/>
                <a:gd name="T4" fmla="*/ 77 w 78"/>
                <a:gd name="T5" fmla="*/ 39 h 77"/>
                <a:gd name="T6" fmla="*/ 39 w 78"/>
                <a:gd name="T7" fmla="*/ 77 h 77"/>
                <a:gd name="T8" fmla="*/ 1 w 78"/>
                <a:gd name="T9" fmla="*/ 39 h 77"/>
                <a:gd name="T10" fmla="*/ 38 w 78"/>
                <a:gd name="T11" fmla="*/ 66 h 77"/>
                <a:gd name="T12" fmla="*/ 66 w 78"/>
                <a:gd name="T13" fmla="*/ 40 h 77"/>
                <a:gd name="T14" fmla="*/ 38 w 78"/>
                <a:gd name="T15" fmla="*/ 13 h 77"/>
                <a:gd name="T16" fmla="*/ 12 w 78"/>
                <a:gd name="T17" fmla="*/ 39 h 77"/>
                <a:gd name="T18" fmla="*/ 38 w 78"/>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7">
                  <a:moveTo>
                    <a:pt x="1" y="39"/>
                  </a:moveTo>
                  <a:cubicBezTo>
                    <a:pt x="1" y="17"/>
                    <a:pt x="18" y="0"/>
                    <a:pt x="39" y="1"/>
                  </a:cubicBezTo>
                  <a:cubicBezTo>
                    <a:pt x="60" y="1"/>
                    <a:pt x="77" y="19"/>
                    <a:pt x="77" y="39"/>
                  </a:cubicBezTo>
                  <a:cubicBezTo>
                    <a:pt x="78" y="60"/>
                    <a:pt x="60" y="77"/>
                    <a:pt x="39" y="77"/>
                  </a:cubicBezTo>
                  <a:cubicBezTo>
                    <a:pt x="17" y="77"/>
                    <a:pt x="0" y="61"/>
                    <a:pt x="1" y="39"/>
                  </a:cubicBezTo>
                  <a:close/>
                  <a:moveTo>
                    <a:pt x="38" y="66"/>
                  </a:moveTo>
                  <a:cubicBezTo>
                    <a:pt x="53" y="66"/>
                    <a:pt x="65" y="54"/>
                    <a:pt x="66" y="40"/>
                  </a:cubicBezTo>
                  <a:cubicBezTo>
                    <a:pt x="66" y="25"/>
                    <a:pt x="53" y="12"/>
                    <a:pt x="38" y="13"/>
                  </a:cubicBezTo>
                  <a:cubicBezTo>
                    <a:pt x="24" y="13"/>
                    <a:pt x="12" y="25"/>
                    <a:pt x="12" y="39"/>
                  </a:cubicBezTo>
                  <a:cubicBezTo>
                    <a:pt x="12" y="55"/>
                    <a:pt x="23" y="66"/>
                    <a:pt x="3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7" name="Freeform 161">
              <a:extLst>
                <a:ext uri="{FF2B5EF4-FFF2-40B4-BE49-F238E27FC236}">
                  <a16:creationId xmlns:a16="http://schemas.microsoft.com/office/drawing/2014/main" id="{477D3569-930A-4936-8BA5-42A1A7FE7C37}"/>
                </a:ext>
              </a:extLst>
            </p:cNvPr>
            <p:cNvSpPr>
              <a:spLocks/>
            </p:cNvSpPr>
            <p:nvPr/>
          </p:nvSpPr>
          <p:spPr bwMode="auto">
            <a:xfrm>
              <a:off x="-179388" y="1914526"/>
              <a:ext cx="158750" cy="144462"/>
            </a:xfrm>
            <a:custGeom>
              <a:avLst/>
              <a:gdLst>
                <a:gd name="T0" fmla="*/ 55 w 106"/>
                <a:gd name="T1" fmla="*/ 0 h 97"/>
                <a:gd name="T2" fmla="*/ 97 w 106"/>
                <a:gd name="T3" fmla="*/ 33 h 97"/>
                <a:gd name="T4" fmla="*/ 86 w 106"/>
                <a:gd name="T5" fmla="*/ 91 h 97"/>
                <a:gd name="T6" fmla="*/ 76 w 106"/>
                <a:gd name="T7" fmla="*/ 94 h 97"/>
                <a:gd name="T8" fmla="*/ 78 w 106"/>
                <a:gd name="T9" fmla="*/ 83 h 97"/>
                <a:gd name="T10" fmla="*/ 89 w 106"/>
                <a:gd name="T11" fmla="*/ 46 h 97"/>
                <a:gd name="T12" fmla="*/ 19 w 106"/>
                <a:gd name="T13" fmla="*/ 23 h 97"/>
                <a:gd name="T14" fmla="*/ 15 w 106"/>
                <a:gd name="T15" fmla="*/ 27 h 97"/>
                <a:gd name="T16" fmla="*/ 5 w 106"/>
                <a:gd name="T17" fmla="*/ 29 h 97"/>
                <a:gd name="T18" fmla="*/ 7 w 106"/>
                <a:gd name="T19" fmla="*/ 18 h 97"/>
                <a:gd name="T20" fmla="*/ 55 w 106"/>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97">
                  <a:moveTo>
                    <a:pt x="55" y="0"/>
                  </a:moveTo>
                  <a:cubicBezTo>
                    <a:pt x="71" y="1"/>
                    <a:pt x="88" y="12"/>
                    <a:pt x="97" y="33"/>
                  </a:cubicBezTo>
                  <a:cubicBezTo>
                    <a:pt x="106" y="54"/>
                    <a:pt x="100" y="74"/>
                    <a:pt x="86" y="91"/>
                  </a:cubicBezTo>
                  <a:cubicBezTo>
                    <a:pt x="84" y="94"/>
                    <a:pt x="81" y="97"/>
                    <a:pt x="76" y="94"/>
                  </a:cubicBezTo>
                  <a:cubicBezTo>
                    <a:pt x="72" y="90"/>
                    <a:pt x="75" y="86"/>
                    <a:pt x="78" y="83"/>
                  </a:cubicBezTo>
                  <a:cubicBezTo>
                    <a:pt x="86" y="72"/>
                    <a:pt x="91" y="60"/>
                    <a:pt x="89" y="46"/>
                  </a:cubicBezTo>
                  <a:cubicBezTo>
                    <a:pt x="82" y="14"/>
                    <a:pt x="44" y="1"/>
                    <a:pt x="19" y="23"/>
                  </a:cubicBezTo>
                  <a:cubicBezTo>
                    <a:pt x="18" y="24"/>
                    <a:pt x="17" y="25"/>
                    <a:pt x="15" y="27"/>
                  </a:cubicBezTo>
                  <a:cubicBezTo>
                    <a:pt x="12" y="30"/>
                    <a:pt x="9" y="33"/>
                    <a:pt x="5" y="29"/>
                  </a:cubicBezTo>
                  <a:cubicBezTo>
                    <a:pt x="0" y="25"/>
                    <a:pt x="5" y="21"/>
                    <a:pt x="7" y="18"/>
                  </a:cubicBezTo>
                  <a:cubicBezTo>
                    <a:pt x="18" y="6"/>
                    <a:pt x="32"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8" name="Freeform 162">
              <a:extLst>
                <a:ext uri="{FF2B5EF4-FFF2-40B4-BE49-F238E27FC236}">
                  <a16:creationId xmlns:a16="http://schemas.microsoft.com/office/drawing/2014/main" id="{02E261AF-AE2B-4906-96E3-7999CE52D9E0}"/>
                </a:ext>
              </a:extLst>
            </p:cNvPr>
            <p:cNvSpPr>
              <a:spLocks/>
            </p:cNvSpPr>
            <p:nvPr/>
          </p:nvSpPr>
          <p:spPr bwMode="auto">
            <a:xfrm>
              <a:off x="-142875" y="1954213"/>
              <a:ext cx="77788" cy="73025"/>
            </a:xfrm>
            <a:custGeom>
              <a:avLst/>
              <a:gdLst>
                <a:gd name="T0" fmla="*/ 22 w 52"/>
                <a:gd name="T1" fmla="*/ 1 h 49"/>
                <a:gd name="T2" fmla="*/ 47 w 52"/>
                <a:gd name="T3" fmla="*/ 15 h 49"/>
                <a:gd name="T4" fmla="*/ 46 w 52"/>
                <a:gd name="T5" fmla="*/ 41 h 49"/>
                <a:gd name="T6" fmla="*/ 37 w 52"/>
                <a:gd name="T7" fmla="*/ 47 h 49"/>
                <a:gd name="T8" fmla="*/ 36 w 52"/>
                <a:gd name="T9" fmla="*/ 36 h 49"/>
                <a:gd name="T10" fmla="*/ 33 w 52"/>
                <a:gd name="T11" fmla="*/ 16 h 49"/>
                <a:gd name="T12" fmla="*/ 14 w 52"/>
                <a:gd name="T13" fmla="*/ 16 h 49"/>
                <a:gd name="T14" fmla="*/ 3 w 52"/>
                <a:gd name="T15" fmla="*/ 16 h 49"/>
                <a:gd name="T16" fmla="*/ 9 w 52"/>
                <a:gd name="T17" fmla="*/ 5 h 49"/>
                <a:gd name="T18" fmla="*/ 22 w 52"/>
                <a:gd name="T1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9">
                  <a:moveTo>
                    <a:pt x="22" y="1"/>
                  </a:moveTo>
                  <a:cubicBezTo>
                    <a:pt x="34" y="1"/>
                    <a:pt x="42" y="6"/>
                    <a:pt x="47" y="15"/>
                  </a:cubicBezTo>
                  <a:cubicBezTo>
                    <a:pt x="52" y="23"/>
                    <a:pt x="52" y="33"/>
                    <a:pt x="46" y="41"/>
                  </a:cubicBezTo>
                  <a:cubicBezTo>
                    <a:pt x="45" y="45"/>
                    <a:pt x="42" y="49"/>
                    <a:pt x="37" y="47"/>
                  </a:cubicBezTo>
                  <a:cubicBezTo>
                    <a:pt x="31" y="44"/>
                    <a:pt x="34" y="40"/>
                    <a:pt x="36" y="36"/>
                  </a:cubicBezTo>
                  <a:cubicBezTo>
                    <a:pt x="40" y="29"/>
                    <a:pt x="40" y="22"/>
                    <a:pt x="33" y="16"/>
                  </a:cubicBezTo>
                  <a:cubicBezTo>
                    <a:pt x="27" y="11"/>
                    <a:pt x="20" y="11"/>
                    <a:pt x="14" y="16"/>
                  </a:cubicBezTo>
                  <a:cubicBezTo>
                    <a:pt x="10" y="18"/>
                    <a:pt x="6" y="22"/>
                    <a:pt x="3" y="16"/>
                  </a:cubicBezTo>
                  <a:cubicBezTo>
                    <a:pt x="0" y="11"/>
                    <a:pt x="5" y="8"/>
                    <a:pt x="9" y="5"/>
                  </a:cubicBezTo>
                  <a:cubicBezTo>
                    <a:pt x="13" y="2"/>
                    <a:pt x="18"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39" name="Freeform 163">
              <a:extLst>
                <a:ext uri="{FF2B5EF4-FFF2-40B4-BE49-F238E27FC236}">
                  <a16:creationId xmlns:a16="http://schemas.microsoft.com/office/drawing/2014/main" id="{8BDECF1C-B098-4CC0-9D2C-2FAEF5BB490F}"/>
                </a:ext>
              </a:extLst>
            </p:cNvPr>
            <p:cNvSpPr>
              <a:spLocks/>
            </p:cNvSpPr>
            <p:nvPr/>
          </p:nvSpPr>
          <p:spPr bwMode="auto">
            <a:xfrm>
              <a:off x="-523875" y="1955800"/>
              <a:ext cx="103188" cy="100012"/>
            </a:xfrm>
            <a:custGeom>
              <a:avLst/>
              <a:gdLst>
                <a:gd name="T0" fmla="*/ 53 w 69"/>
                <a:gd name="T1" fmla="*/ 27 h 66"/>
                <a:gd name="T2" fmla="*/ 56 w 69"/>
                <a:gd name="T3" fmla="*/ 16 h 66"/>
                <a:gd name="T4" fmla="*/ 65 w 69"/>
                <a:gd name="T5" fmla="*/ 26 h 66"/>
                <a:gd name="T6" fmla="*/ 38 w 69"/>
                <a:gd name="T7" fmla="*/ 64 h 66"/>
                <a:gd name="T8" fmla="*/ 2 w 69"/>
                <a:gd name="T9" fmla="*/ 36 h 66"/>
                <a:gd name="T10" fmla="*/ 32 w 69"/>
                <a:gd name="T11" fmla="*/ 0 h 66"/>
                <a:gd name="T12" fmla="*/ 43 w 69"/>
                <a:gd name="T13" fmla="*/ 5 h 66"/>
                <a:gd name="T14" fmla="*/ 34 w 69"/>
                <a:gd name="T15" fmla="*/ 12 h 66"/>
                <a:gd name="T16" fmla="*/ 18 w 69"/>
                <a:gd name="T17" fmla="*/ 44 h 66"/>
                <a:gd name="T18" fmla="*/ 40 w 69"/>
                <a:gd name="T19" fmla="*/ 51 h 66"/>
                <a:gd name="T20" fmla="*/ 53 w 69"/>
                <a:gd name="T21"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6">
                  <a:moveTo>
                    <a:pt x="53" y="27"/>
                  </a:moveTo>
                  <a:cubicBezTo>
                    <a:pt x="53" y="23"/>
                    <a:pt x="50" y="17"/>
                    <a:pt x="56" y="16"/>
                  </a:cubicBezTo>
                  <a:cubicBezTo>
                    <a:pt x="63" y="15"/>
                    <a:pt x="64" y="21"/>
                    <a:pt x="65" y="26"/>
                  </a:cubicBezTo>
                  <a:cubicBezTo>
                    <a:pt x="69" y="43"/>
                    <a:pt x="56" y="61"/>
                    <a:pt x="38" y="64"/>
                  </a:cubicBezTo>
                  <a:cubicBezTo>
                    <a:pt x="21" y="66"/>
                    <a:pt x="4" y="53"/>
                    <a:pt x="2" y="36"/>
                  </a:cubicBezTo>
                  <a:cubicBezTo>
                    <a:pt x="0" y="18"/>
                    <a:pt x="14" y="1"/>
                    <a:pt x="32" y="0"/>
                  </a:cubicBezTo>
                  <a:cubicBezTo>
                    <a:pt x="36" y="0"/>
                    <a:pt x="42" y="0"/>
                    <a:pt x="43" y="5"/>
                  </a:cubicBezTo>
                  <a:cubicBezTo>
                    <a:pt x="44" y="12"/>
                    <a:pt x="38" y="11"/>
                    <a:pt x="34" y="12"/>
                  </a:cubicBezTo>
                  <a:cubicBezTo>
                    <a:pt x="15" y="15"/>
                    <a:pt x="8" y="31"/>
                    <a:pt x="18" y="44"/>
                  </a:cubicBezTo>
                  <a:cubicBezTo>
                    <a:pt x="24" y="51"/>
                    <a:pt x="31" y="55"/>
                    <a:pt x="40" y="51"/>
                  </a:cubicBezTo>
                  <a:cubicBezTo>
                    <a:pt x="51" y="47"/>
                    <a:pt x="55" y="38"/>
                    <a:pt x="5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grpSp>
        <p:nvGrpSpPr>
          <p:cNvPr id="151" name="Group 150">
            <a:extLst>
              <a:ext uri="{FF2B5EF4-FFF2-40B4-BE49-F238E27FC236}">
                <a16:creationId xmlns:a16="http://schemas.microsoft.com/office/drawing/2014/main" id="{B6D81D44-2E65-4E54-BB21-6AD0D62D3EE3}"/>
              </a:ext>
            </a:extLst>
          </p:cNvPr>
          <p:cNvGrpSpPr/>
          <p:nvPr/>
        </p:nvGrpSpPr>
        <p:grpSpPr>
          <a:xfrm>
            <a:off x="1614680" y="2507457"/>
            <a:ext cx="258365" cy="307181"/>
            <a:chOff x="-723900" y="3779838"/>
            <a:chExt cx="344487" cy="409575"/>
          </a:xfrm>
          <a:solidFill>
            <a:schemeClr val="bg1"/>
          </a:solidFill>
        </p:grpSpPr>
        <p:sp>
          <p:nvSpPr>
            <p:cNvPr id="145" name="Freeform 167">
              <a:extLst>
                <a:ext uri="{FF2B5EF4-FFF2-40B4-BE49-F238E27FC236}">
                  <a16:creationId xmlns:a16="http://schemas.microsoft.com/office/drawing/2014/main" id="{0E729AAC-5C26-4283-AB3D-F427577DEB3E}"/>
                </a:ext>
              </a:extLst>
            </p:cNvPr>
            <p:cNvSpPr>
              <a:spLocks noEditPoints="1"/>
            </p:cNvSpPr>
            <p:nvPr/>
          </p:nvSpPr>
          <p:spPr bwMode="auto">
            <a:xfrm>
              <a:off x="-690563" y="3779838"/>
              <a:ext cx="311150" cy="409575"/>
            </a:xfrm>
            <a:custGeom>
              <a:avLst/>
              <a:gdLst>
                <a:gd name="T0" fmla="*/ 2313 w 2382"/>
                <a:gd name="T1" fmla="*/ 1667 h 3141"/>
                <a:gd name="T2" fmla="*/ 2312 w 2382"/>
                <a:gd name="T3" fmla="*/ 596 h 3141"/>
                <a:gd name="T4" fmla="*/ 2287 w 2382"/>
                <a:gd name="T5" fmla="*/ 396 h 3141"/>
                <a:gd name="T6" fmla="*/ 2083 w 2382"/>
                <a:gd name="T7" fmla="*/ 244 h 3141"/>
                <a:gd name="T8" fmla="*/ 1625 w 2382"/>
                <a:gd name="T9" fmla="*/ 243 h 3141"/>
                <a:gd name="T10" fmla="*/ 1591 w 2382"/>
                <a:gd name="T11" fmla="*/ 267 h 3141"/>
                <a:gd name="T12" fmla="*/ 1425 w 2382"/>
                <a:gd name="T13" fmla="*/ 423 h 3141"/>
                <a:gd name="T14" fmla="*/ 1300 w 2382"/>
                <a:gd name="T15" fmla="*/ 448 h 3141"/>
                <a:gd name="T16" fmla="*/ 1062 w 2382"/>
                <a:gd name="T17" fmla="*/ 448 h 3141"/>
                <a:gd name="T18" fmla="*/ 770 w 2382"/>
                <a:gd name="T19" fmla="*/ 258 h 3141"/>
                <a:gd name="T20" fmla="*/ 749 w 2382"/>
                <a:gd name="T21" fmla="*/ 244 h 3141"/>
                <a:gd name="T22" fmla="*/ 255 w 2382"/>
                <a:gd name="T23" fmla="*/ 245 h 3141"/>
                <a:gd name="T24" fmla="*/ 109 w 2382"/>
                <a:gd name="T25" fmla="*/ 297 h 3141"/>
                <a:gd name="T26" fmla="*/ 55 w 2382"/>
                <a:gd name="T27" fmla="*/ 295 h 3141"/>
                <a:gd name="T28" fmla="*/ 69 w 2382"/>
                <a:gd name="T29" fmla="*/ 241 h 3141"/>
                <a:gd name="T30" fmla="*/ 271 w 2382"/>
                <a:gd name="T31" fmla="*/ 174 h 3141"/>
                <a:gd name="T32" fmla="*/ 721 w 2382"/>
                <a:gd name="T33" fmla="*/ 175 h 3141"/>
                <a:gd name="T34" fmla="*/ 742 w 2382"/>
                <a:gd name="T35" fmla="*/ 153 h 3141"/>
                <a:gd name="T36" fmla="*/ 741 w 2382"/>
                <a:gd name="T37" fmla="*/ 115 h 3141"/>
                <a:gd name="T38" fmla="*/ 851 w 2382"/>
                <a:gd name="T39" fmla="*/ 1 h 3141"/>
                <a:gd name="T40" fmla="*/ 1198 w 2382"/>
                <a:gd name="T41" fmla="*/ 1 h 3141"/>
                <a:gd name="T42" fmla="*/ 1510 w 2382"/>
                <a:gd name="T43" fmla="*/ 0 h 3141"/>
                <a:gd name="T44" fmla="*/ 1624 w 2382"/>
                <a:gd name="T45" fmla="*/ 88 h 3141"/>
                <a:gd name="T46" fmla="*/ 1624 w 2382"/>
                <a:gd name="T47" fmla="*/ 152 h 3141"/>
                <a:gd name="T48" fmla="*/ 1645 w 2382"/>
                <a:gd name="T49" fmla="*/ 174 h 3141"/>
                <a:gd name="T50" fmla="*/ 2075 w 2382"/>
                <a:gd name="T51" fmla="*/ 174 h 3141"/>
                <a:gd name="T52" fmla="*/ 2228 w 2382"/>
                <a:gd name="T53" fmla="*/ 215 h 3141"/>
                <a:gd name="T54" fmla="*/ 2362 w 2382"/>
                <a:gd name="T55" fmla="*/ 407 h 3141"/>
                <a:gd name="T56" fmla="*/ 2382 w 2382"/>
                <a:gd name="T57" fmla="*/ 619 h 3141"/>
                <a:gd name="T58" fmla="*/ 2382 w 2382"/>
                <a:gd name="T59" fmla="*/ 1417 h 3141"/>
                <a:gd name="T60" fmla="*/ 2382 w 2382"/>
                <a:gd name="T61" fmla="*/ 2806 h 3141"/>
                <a:gd name="T62" fmla="*/ 2143 w 2382"/>
                <a:gd name="T63" fmla="*/ 3129 h 3141"/>
                <a:gd name="T64" fmla="*/ 2053 w 2382"/>
                <a:gd name="T65" fmla="*/ 3141 h 3141"/>
                <a:gd name="T66" fmla="*/ 1195 w 2382"/>
                <a:gd name="T67" fmla="*/ 3141 h 3141"/>
                <a:gd name="T68" fmla="*/ 173 w 2382"/>
                <a:gd name="T69" fmla="*/ 3141 h 3141"/>
                <a:gd name="T70" fmla="*/ 15 w 2382"/>
                <a:gd name="T71" fmla="*/ 3069 h 3141"/>
                <a:gd name="T72" fmla="*/ 10 w 2382"/>
                <a:gd name="T73" fmla="*/ 3027 h 3141"/>
                <a:gd name="T74" fmla="*/ 67 w 2382"/>
                <a:gd name="T75" fmla="*/ 3023 h 3141"/>
                <a:gd name="T76" fmla="*/ 109 w 2382"/>
                <a:gd name="T77" fmla="*/ 3059 h 3141"/>
                <a:gd name="T78" fmla="*/ 174 w 2382"/>
                <a:gd name="T79" fmla="*/ 3074 h 3141"/>
                <a:gd name="T80" fmla="*/ 1028 w 2382"/>
                <a:gd name="T81" fmla="*/ 3074 h 3141"/>
                <a:gd name="T82" fmla="*/ 2034 w 2382"/>
                <a:gd name="T83" fmla="*/ 3074 h 3141"/>
                <a:gd name="T84" fmla="*/ 2304 w 2382"/>
                <a:gd name="T85" fmla="*/ 2872 h 3141"/>
                <a:gd name="T86" fmla="*/ 2313 w 2382"/>
                <a:gd name="T87" fmla="*/ 2789 h 3141"/>
                <a:gd name="T88" fmla="*/ 2313 w 2382"/>
                <a:gd name="T89" fmla="*/ 1847 h 3141"/>
                <a:gd name="T90" fmla="*/ 2313 w 2382"/>
                <a:gd name="T91" fmla="*/ 1667 h 3141"/>
                <a:gd name="T92" fmla="*/ 2313 w 2382"/>
                <a:gd name="T93" fmla="*/ 1667 h 3141"/>
                <a:gd name="T94" fmla="*/ 1168 w 2382"/>
                <a:gd name="T95" fmla="*/ 379 h 3141"/>
                <a:gd name="T96" fmla="*/ 1168 w 2382"/>
                <a:gd name="T97" fmla="*/ 379 h 3141"/>
                <a:gd name="T98" fmla="*/ 1300 w 2382"/>
                <a:gd name="T99" fmla="*/ 379 h 3141"/>
                <a:gd name="T100" fmla="*/ 1348 w 2382"/>
                <a:gd name="T101" fmla="*/ 374 h 3141"/>
                <a:gd name="T102" fmla="*/ 1557 w 2382"/>
                <a:gd name="T103" fmla="*/ 116 h 3141"/>
                <a:gd name="T104" fmla="*/ 1510 w 2382"/>
                <a:gd name="T105" fmla="*/ 69 h 3141"/>
                <a:gd name="T106" fmla="*/ 1344 w 2382"/>
                <a:gd name="T107" fmla="*/ 69 h 3141"/>
                <a:gd name="T108" fmla="*/ 858 w 2382"/>
                <a:gd name="T109" fmla="*/ 69 h 3141"/>
                <a:gd name="T110" fmla="*/ 809 w 2382"/>
                <a:gd name="T111" fmla="*/ 119 h 3141"/>
                <a:gd name="T112" fmla="*/ 813 w 2382"/>
                <a:gd name="T113" fmla="*/ 167 h 3141"/>
                <a:gd name="T114" fmla="*/ 1068 w 2382"/>
                <a:gd name="T115" fmla="*/ 379 h 3141"/>
                <a:gd name="T116" fmla="*/ 1168 w 2382"/>
                <a:gd name="T117" fmla="*/ 379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2" h="3141">
                  <a:moveTo>
                    <a:pt x="2313" y="1667"/>
                  </a:moveTo>
                  <a:cubicBezTo>
                    <a:pt x="2313" y="1310"/>
                    <a:pt x="2313" y="953"/>
                    <a:pt x="2312" y="596"/>
                  </a:cubicBezTo>
                  <a:cubicBezTo>
                    <a:pt x="2312" y="528"/>
                    <a:pt x="2308" y="461"/>
                    <a:pt x="2287" y="396"/>
                  </a:cubicBezTo>
                  <a:cubicBezTo>
                    <a:pt x="2257" y="303"/>
                    <a:pt x="2180" y="244"/>
                    <a:pt x="2083" y="244"/>
                  </a:cubicBezTo>
                  <a:cubicBezTo>
                    <a:pt x="1930" y="244"/>
                    <a:pt x="1777" y="245"/>
                    <a:pt x="1625" y="243"/>
                  </a:cubicBezTo>
                  <a:cubicBezTo>
                    <a:pt x="1605" y="243"/>
                    <a:pt x="1598" y="252"/>
                    <a:pt x="1591" y="267"/>
                  </a:cubicBezTo>
                  <a:cubicBezTo>
                    <a:pt x="1556" y="340"/>
                    <a:pt x="1499" y="392"/>
                    <a:pt x="1425" y="423"/>
                  </a:cubicBezTo>
                  <a:cubicBezTo>
                    <a:pt x="1385" y="440"/>
                    <a:pt x="1344" y="448"/>
                    <a:pt x="1300" y="448"/>
                  </a:cubicBezTo>
                  <a:cubicBezTo>
                    <a:pt x="1221" y="448"/>
                    <a:pt x="1142" y="450"/>
                    <a:pt x="1062" y="448"/>
                  </a:cubicBezTo>
                  <a:cubicBezTo>
                    <a:pt x="927" y="443"/>
                    <a:pt x="829" y="379"/>
                    <a:pt x="770" y="258"/>
                  </a:cubicBezTo>
                  <a:cubicBezTo>
                    <a:pt x="765" y="248"/>
                    <a:pt x="760" y="244"/>
                    <a:pt x="749" y="244"/>
                  </a:cubicBezTo>
                  <a:cubicBezTo>
                    <a:pt x="584" y="244"/>
                    <a:pt x="420" y="244"/>
                    <a:pt x="255" y="245"/>
                  </a:cubicBezTo>
                  <a:cubicBezTo>
                    <a:pt x="201" y="245"/>
                    <a:pt x="152" y="264"/>
                    <a:pt x="109" y="297"/>
                  </a:cubicBezTo>
                  <a:cubicBezTo>
                    <a:pt x="88" y="313"/>
                    <a:pt x="67" y="312"/>
                    <a:pt x="55" y="295"/>
                  </a:cubicBezTo>
                  <a:cubicBezTo>
                    <a:pt x="43" y="278"/>
                    <a:pt x="48" y="257"/>
                    <a:pt x="69" y="241"/>
                  </a:cubicBezTo>
                  <a:cubicBezTo>
                    <a:pt x="128" y="195"/>
                    <a:pt x="197" y="175"/>
                    <a:pt x="271" y="174"/>
                  </a:cubicBezTo>
                  <a:cubicBezTo>
                    <a:pt x="421" y="174"/>
                    <a:pt x="571" y="174"/>
                    <a:pt x="721" y="175"/>
                  </a:cubicBezTo>
                  <a:cubicBezTo>
                    <a:pt x="738" y="175"/>
                    <a:pt x="746" y="171"/>
                    <a:pt x="742" y="153"/>
                  </a:cubicBezTo>
                  <a:cubicBezTo>
                    <a:pt x="740" y="140"/>
                    <a:pt x="741" y="128"/>
                    <a:pt x="741" y="115"/>
                  </a:cubicBezTo>
                  <a:cubicBezTo>
                    <a:pt x="740" y="50"/>
                    <a:pt x="786" y="1"/>
                    <a:pt x="851" y="1"/>
                  </a:cubicBezTo>
                  <a:cubicBezTo>
                    <a:pt x="967" y="0"/>
                    <a:pt x="1082" y="1"/>
                    <a:pt x="1198" y="1"/>
                  </a:cubicBezTo>
                  <a:cubicBezTo>
                    <a:pt x="1302" y="1"/>
                    <a:pt x="1406" y="0"/>
                    <a:pt x="1510" y="0"/>
                  </a:cubicBezTo>
                  <a:cubicBezTo>
                    <a:pt x="1567" y="0"/>
                    <a:pt x="1611" y="34"/>
                    <a:pt x="1624" y="88"/>
                  </a:cubicBezTo>
                  <a:cubicBezTo>
                    <a:pt x="1629" y="109"/>
                    <a:pt x="1628" y="131"/>
                    <a:pt x="1624" y="152"/>
                  </a:cubicBezTo>
                  <a:cubicBezTo>
                    <a:pt x="1620" y="173"/>
                    <a:pt x="1628" y="174"/>
                    <a:pt x="1645" y="174"/>
                  </a:cubicBezTo>
                  <a:cubicBezTo>
                    <a:pt x="1789" y="174"/>
                    <a:pt x="1932" y="174"/>
                    <a:pt x="2075" y="174"/>
                  </a:cubicBezTo>
                  <a:cubicBezTo>
                    <a:pt x="2130" y="174"/>
                    <a:pt x="2181" y="187"/>
                    <a:pt x="2228" y="215"/>
                  </a:cubicBezTo>
                  <a:cubicBezTo>
                    <a:pt x="2302" y="258"/>
                    <a:pt x="2343" y="325"/>
                    <a:pt x="2362" y="407"/>
                  </a:cubicBezTo>
                  <a:cubicBezTo>
                    <a:pt x="2378" y="477"/>
                    <a:pt x="2382" y="548"/>
                    <a:pt x="2382" y="619"/>
                  </a:cubicBezTo>
                  <a:cubicBezTo>
                    <a:pt x="2382" y="885"/>
                    <a:pt x="2382" y="1151"/>
                    <a:pt x="2382" y="1417"/>
                  </a:cubicBezTo>
                  <a:cubicBezTo>
                    <a:pt x="2382" y="1880"/>
                    <a:pt x="2382" y="2343"/>
                    <a:pt x="2382" y="2806"/>
                  </a:cubicBezTo>
                  <a:cubicBezTo>
                    <a:pt x="2382" y="2959"/>
                    <a:pt x="2285" y="3090"/>
                    <a:pt x="2143" y="3129"/>
                  </a:cubicBezTo>
                  <a:cubicBezTo>
                    <a:pt x="2114" y="3138"/>
                    <a:pt x="2083" y="3141"/>
                    <a:pt x="2053" y="3141"/>
                  </a:cubicBezTo>
                  <a:cubicBezTo>
                    <a:pt x="1767" y="3141"/>
                    <a:pt x="1481" y="3141"/>
                    <a:pt x="1195" y="3141"/>
                  </a:cubicBezTo>
                  <a:cubicBezTo>
                    <a:pt x="854" y="3141"/>
                    <a:pt x="513" y="3141"/>
                    <a:pt x="173" y="3141"/>
                  </a:cubicBezTo>
                  <a:cubicBezTo>
                    <a:pt x="109" y="3141"/>
                    <a:pt x="56" y="3120"/>
                    <a:pt x="15" y="3069"/>
                  </a:cubicBezTo>
                  <a:cubicBezTo>
                    <a:pt x="5" y="3056"/>
                    <a:pt x="0" y="3042"/>
                    <a:pt x="10" y="3027"/>
                  </a:cubicBezTo>
                  <a:cubicBezTo>
                    <a:pt x="23" y="3005"/>
                    <a:pt x="48" y="3003"/>
                    <a:pt x="67" y="3023"/>
                  </a:cubicBezTo>
                  <a:cubicBezTo>
                    <a:pt x="79" y="3037"/>
                    <a:pt x="91" y="3051"/>
                    <a:pt x="109" y="3059"/>
                  </a:cubicBezTo>
                  <a:cubicBezTo>
                    <a:pt x="129" y="3070"/>
                    <a:pt x="151" y="3074"/>
                    <a:pt x="174" y="3074"/>
                  </a:cubicBezTo>
                  <a:cubicBezTo>
                    <a:pt x="459" y="3073"/>
                    <a:pt x="743" y="3074"/>
                    <a:pt x="1028" y="3074"/>
                  </a:cubicBezTo>
                  <a:cubicBezTo>
                    <a:pt x="1363" y="3074"/>
                    <a:pt x="1698" y="3073"/>
                    <a:pt x="2034" y="3074"/>
                  </a:cubicBezTo>
                  <a:cubicBezTo>
                    <a:pt x="2163" y="3074"/>
                    <a:pt x="2272" y="2991"/>
                    <a:pt x="2304" y="2872"/>
                  </a:cubicBezTo>
                  <a:cubicBezTo>
                    <a:pt x="2311" y="2845"/>
                    <a:pt x="2313" y="2817"/>
                    <a:pt x="2313" y="2789"/>
                  </a:cubicBezTo>
                  <a:cubicBezTo>
                    <a:pt x="2313" y="2475"/>
                    <a:pt x="2313" y="2161"/>
                    <a:pt x="2313" y="1847"/>
                  </a:cubicBezTo>
                  <a:cubicBezTo>
                    <a:pt x="2313" y="1787"/>
                    <a:pt x="2313" y="1727"/>
                    <a:pt x="2313" y="1667"/>
                  </a:cubicBezTo>
                  <a:cubicBezTo>
                    <a:pt x="2313" y="1667"/>
                    <a:pt x="2313" y="1667"/>
                    <a:pt x="2313" y="1667"/>
                  </a:cubicBezTo>
                  <a:close/>
                  <a:moveTo>
                    <a:pt x="1168" y="379"/>
                  </a:moveTo>
                  <a:cubicBezTo>
                    <a:pt x="1168" y="379"/>
                    <a:pt x="1168" y="379"/>
                    <a:pt x="1168" y="379"/>
                  </a:cubicBezTo>
                  <a:cubicBezTo>
                    <a:pt x="1212" y="379"/>
                    <a:pt x="1256" y="380"/>
                    <a:pt x="1300" y="379"/>
                  </a:cubicBezTo>
                  <a:cubicBezTo>
                    <a:pt x="1316" y="379"/>
                    <a:pt x="1332" y="377"/>
                    <a:pt x="1348" y="374"/>
                  </a:cubicBezTo>
                  <a:cubicBezTo>
                    <a:pt x="1467" y="351"/>
                    <a:pt x="1556" y="252"/>
                    <a:pt x="1557" y="116"/>
                  </a:cubicBezTo>
                  <a:cubicBezTo>
                    <a:pt x="1558" y="88"/>
                    <a:pt x="1539" y="69"/>
                    <a:pt x="1510" y="69"/>
                  </a:cubicBezTo>
                  <a:cubicBezTo>
                    <a:pt x="1455" y="68"/>
                    <a:pt x="1400" y="69"/>
                    <a:pt x="1344" y="69"/>
                  </a:cubicBezTo>
                  <a:cubicBezTo>
                    <a:pt x="1182" y="68"/>
                    <a:pt x="1020" y="68"/>
                    <a:pt x="858" y="69"/>
                  </a:cubicBezTo>
                  <a:cubicBezTo>
                    <a:pt x="825" y="69"/>
                    <a:pt x="808" y="85"/>
                    <a:pt x="809" y="119"/>
                  </a:cubicBezTo>
                  <a:cubicBezTo>
                    <a:pt x="809" y="135"/>
                    <a:pt x="811" y="151"/>
                    <a:pt x="813" y="167"/>
                  </a:cubicBezTo>
                  <a:cubicBezTo>
                    <a:pt x="832" y="291"/>
                    <a:pt x="945" y="381"/>
                    <a:pt x="1068" y="379"/>
                  </a:cubicBezTo>
                  <a:cubicBezTo>
                    <a:pt x="1101" y="378"/>
                    <a:pt x="1135" y="379"/>
                    <a:pt x="1168" y="3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6" name="Freeform 168">
              <a:extLst>
                <a:ext uri="{FF2B5EF4-FFF2-40B4-BE49-F238E27FC236}">
                  <a16:creationId xmlns:a16="http://schemas.microsoft.com/office/drawing/2014/main" id="{E1076EF7-F37A-4477-AF05-17C93E0DF836}"/>
                </a:ext>
              </a:extLst>
            </p:cNvPr>
            <p:cNvSpPr>
              <a:spLocks noEditPoints="1"/>
            </p:cNvSpPr>
            <p:nvPr/>
          </p:nvSpPr>
          <p:spPr bwMode="auto">
            <a:xfrm>
              <a:off x="-657225" y="3867151"/>
              <a:ext cx="239712" cy="165100"/>
            </a:xfrm>
            <a:custGeom>
              <a:avLst/>
              <a:gdLst>
                <a:gd name="T0" fmla="*/ 757 w 1839"/>
                <a:gd name="T1" fmla="*/ 1263 h 1263"/>
                <a:gd name="T2" fmla="*/ 626 w 1839"/>
                <a:gd name="T3" fmla="*/ 951 h 1263"/>
                <a:gd name="T4" fmla="*/ 889 w 1839"/>
                <a:gd name="T5" fmla="*/ 814 h 1263"/>
                <a:gd name="T6" fmla="*/ 902 w 1839"/>
                <a:gd name="T7" fmla="*/ 606 h 1263"/>
                <a:gd name="T8" fmla="*/ 647 w 1839"/>
                <a:gd name="T9" fmla="*/ 348 h 1263"/>
                <a:gd name="T10" fmla="*/ 291 w 1839"/>
                <a:gd name="T11" fmla="*/ 331 h 1263"/>
                <a:gd name="T12" fmla="*/ 270 w 1839"/>
                <a:gd name="T13" fmla="*/ 411 h 1263"/>
                <a:gd name="T14" fmla="*/ 461 w 1839"/>
                <a:gd name="T15" fmla="*/ 546 h 1263"/>
                <a:gd name="T16" fmla="*/ 336 w 1839"/>
                <a:gd name="T17" fmla="*/ 759 h 1263"/>
                <a:gd name="T18" fmla="*/ 5 w 1839"/>
                <a:gd name="T19" fmla="*/ 646 h 1263"/>
                <a:gd name="T20" fmla="*/ 133 w 1839"/>
                <a:gd name="T21" fmla="*/ 415 h 1263"/>
                <a:gd name="T22" fmla="*/ 198 w 1839"/>
                <a:gd name="T23" fmla="*/ 396 h 1263"/>
                <a:gd name="T24" fmla="*/ 283 w 1839"/>
                <a:gd name="T25" fmla="*/ 263 h 1263"/>
                <a:gd name="T26" fmla="*/ 649 w 1839"/>
                <a:gd name="T27" fmla="*/ 240 h 1263"/>
                <a:gd name="T28" fmla="*/ 1226 w 1839"/>
                <a:gd name="T29" fmla="*/ 247 h 1263"/>
                <a:gd name="T30" fmla="*/ 1545 w 1839"/>
                <a:gd name="T31" fmla="*/ 263 h 1263"/>
                <a:gd name="T32" fmla="*/ 1640 w 1839"/>
                <a:gd name="T33" fmla="*/ 400 h 1263"/>
                <a:gd name="T34" fmla="*/ 1744 w 1839"/>
                <a:gd name="T35" fmla="*/ 422 h 1263"/>
                <a:gd name="T36" fmla="*/ 1830 w 1839"/>
                <a:gd name="T37" fmla="*/ 662 h 1263"/>
                <a:gd name="T38" fmla="*/ 1500 w 1839"/>
                <a:gd name="T39" fmla="*/ 759 h 1263"/>
                <a:gd name="T40" fmla="*/ 1378 w 1839"/>
                <a:gd name="T41" fmla="*/ 546 h 1263"/>
                <a:gd name="T42" fmla="*/ 1557 w 1839"/>
                <a:gd name="T43" fmla="*/ 415 h 1263"/>
                <a:gd name="T44" fmla="*/ 1571 w 1839"/>
                <a:gd name="T45" fmla="*/ 347 h 1263"/>
                <a:gd name="T46" fmla="*/ 1242 w 1839"/>
                <a:gd name="T47" fmla="*/ 331 h 1263"/>
                <a:gd name="T48" fmla="*/ 1001 w 1839"/>
                <a:gd name="T49" fmla="*/ 585 h 1263"/>
                <a:gd name="T50" fmla="*/ 970 w 1839"/>
                <a:gd name="T51" fmla="*/ 795 h 1263"/>
                <a:gd name="T52" fmla="*/ 1109 w 1839"/>
                <a:gd name="T53" fmla="*/ 814 h 1263"/>
                <a:gd name="T54" fmla="*/ 1234 w 1839"/>
                <a:gd name="T55" fmla="*/ 1137 h 1263"/>
                <a:gd name="T56" fmla="*/ 931 w 1839"/>
                <a:gd name="T57" fmla="*/ 1263 h 1263"/>
                <a:gd name="T58" fmla="*/ 1162 w 1839"/>
                <a:gd name="T59" fmla="*/ 295 h 1263"/>
                <a:gd name="T60" fmla="*/ 710 w 1839"/>
                <a:gd name="T61" fmla="*/ 300 h 1263"/>
                <a:gd name="T62" fmla="*/ 932 w 1839"/>
                <a:gd name="T63" fmla="*/ 1194 h 1263"/>
                <a:gd name="T64" fmla="*/ 1101 w 1839"/>
                <a:gd name="T65" fmla="*/ 1194 h 1263"/>
                <a:gd name="T66" fmla="*/ 1166 w 1839"/>
                <a:gd name="T67" fmla="*/ 949 h 1263"/>
                <a:gd name="T68" fmla="*/ 765 w 1839"/>
                <a:gd name="T69" fmla="*/ 882 h 1263"/>
                <a:gd name="T70" fmla="*/ 696 w 1839"/>
                <a:gd name="T71" fmla="*/ 1124 h 1263"/>
                <a:gd name="T72" fmla="*/ 932 w 1839"/>
                <a:gd name="T73" fmla="*/ 1194 h 1263"/>
                <a:gd name="T74" fmla="*/ 1608 w 1839"/>
                <a:gd name="T75" fmla="*/ 485 h 1263"/>
                <a:gd name="T76" fmla="*/ 1446 w 1839"/>
                <a:gd name="T77" fmla="*/ 546 h 1263"/>
                <a:gd name="T78" fmla="*/ 1506 w 1839"/>
                <a:gd name="T79" fmla="*/ 691 h 1263"/>
                <a:gd name="T80" fmla="*/ 1766 w 1839"/>
                <a:gd name="T81" fmla="*/ 630 h 1263"/>
                <a:gd name="T82" fmla="*/ 1704 w 1839"/>
                <a:gd name="T83" fmla="*/ 485 h 1263"/>
                <a:gd name="T84" fmla="*/ 232 w 1839"/>
                <a:gd name="T85" fmla="*/ 691 h 1263"/>
                <a:gd name="T86" fmla="*/ 391 w 1839"/>
                <a:gd name="T87" fmla="*/ 634 h 1263"/>
                <a:gd name="T88" fmla="*/ 337 w 1839"/>
                <a:gd name="T89" fmla="*/ 486 h 1263"/>
                <a:gd name="T90" fmla="*/ 73 w 1839"/>
                <a:gd name="T91" fmla="*/ 543 h 1263"/>
                <a:gd name="T92" fmla="*/ 138 w 1839"/>
                <a:gd name="T93" fmla="*/ 691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9" h="1263">
                  <a:moveTo>
                    <a:pt x="931" y="1263"/>
                  </a:moveTo>
                  <a:cubicBezTo>
                    <a:pt x="873" y="1263"/>
                    <a:pt x="815" y="1263"/>
                    <a:pt x="757" y="1263"/>
                  </a:cubicBezTo>
                  <a:cubicBezTo>
                    <a:pt x="684" y="1262"/>
                    <a:pt x="627" y="1207"/>
                    <a:pt x="627" y="1132"/>
                  </a:cubicBezTo>
                  <a:cubicBezTo>
                    <a:pt x="626" y="1072"/>
                    <a:pt x="626" y="1011"/>
                    <a:pt x="626" y="951"/>
                  </a:cubicBezTo>
                  <a:cubicBezTo>
                    <a:pt x="627" y="867"/>
                    <a:pt x="681" y="814"/>
                    <a:pt x="765" y="814"/>
                  </a:cubicBezTo>
                  <a:cubicBezTo>
                    <a:pt x="806" y="814"/>
                    <a:pt x="847" y="814"/>
                    <a:pt x="889" y="814"/>
                  </a:cubicBezTo>
                  <a:cubicBezTo>
                    <a:pt x="898" y="814"/>
                    <a:pt x="903" y="815"/>
                    <a:pt x="903" y="802"/>
                  </a:cubicBezTo>
                  <a:cubicBezTo>
                    <a:pt x="902" y="737"/>
                    <a:pt x="902" y="672"/>
                    <a:pt x="902" y="606"/>
                  </a:cubicBezTo>
                  <a:cubicBezTo>
                    <a:pt x="903" y="594"/>
                    <a:pt x="900" y="589"/>
                    <a:pt x="887" y="587"/>
                  </a:cubicBezTo>
                  <a:cubicBezTo>
                    <a:pt x="764" y="566"/>
                    <a:pt x="668" y="471"/>
                    <a:pt x="647" y="348"/>
                  </a:cubicBezTo>
                  <a:cubicBezTo>
                    <a:pt x="645" y="334"/>
                    <a:pt x="640" y="331"/>
                    <a:pt x="627" y="331"/>
                  </a:cubicBezTo>
                  <a:cubicBezTo>
                    <a:pt x="515" y="331"/>
                    <a:pt x="403" y="332"/>
                    <a:pt x="291" y="331"/>
                  </a:cubicBezTo>
                  <a:cubicBezTo>
                    <a:pt x="271" y="331"/>
                    <a:pt x="264" y="338"/>
                    <a:pt x="266" y="357"/>
                  </a:cubicBezTo>
                  <a:cubicBezTo>
                    <a:pt x="268" y="376"/>
                    <a:pt x="258" y="399"/>
                    <a:pt x="270" y="411"/>
                  </a:cubicBezTo>
                  <a:cubicBezTo>
                    <a:pt x="281" y="423"/>
                    <a:pt x="305" y="415"/>
                    <a:pt x="323" y="415"/>
                  </a:cubicBezTo>
                  <a:cubicBezTo>
                    <a:pt x="405" y="416"/>
                    <a:pt x="458" y="465"/>
                    <a:pt x="461" y="546"/>
                  </a:cubicBezTo>
                  <a:cubicBezTo>
                    <a:pt x="462" y="584"/>
                    <a:pt x="465" y="621"/>
                    <a:pt x="458" y="658"/>
                  </a:cubicBezTo>
                  <a:cubicBezTo>
                    <a:pt x="445" y="718"/>
                    <a:pt x="397" y="758"/>
                    <a:pt x="336" y="759"/>
                  </a:cubicBezTo>
                  <a:cubicBezTo>
                    <a:pt x="268" y="760"/>
                    <a:pt x="200" y="760"/>
                    <a:pt x="132" y="759"/>
                  </a:cubicBezTo>
                  <a:cubicBezTo>
                    <a:pt x="64" y="759"/>
                    <a:pt x="12" y="713"/>
                    <a:pt x="5" y="646"/>
                  </a:cubicBezTo>
                  <a:cubicBezTo>
                    <a:pt x="0" y="607"/>
                    <a:pt x="0" y="567"/>
                    <a:pt x="5" y="528"/>
                  </a:cubicBezTo>
                  <a:cubicBezTo>
                    <a:pt x="13" y="461"/>
                    <a:pt x="66" y="416"/>
                    <a:pt x="133" y="415"/>
                  </a:cubicBezTo>
                  <a:cubicBezTo>
                    <a:pt x="149" y="415"/>
                    <a:pt x="164" y="414"/>
                    <a:pt x="179" y="416"/>
                  </a:cubicBezTo>
                  <a:cubicBezTo>
                    <a:pt x="195" y="417"/>
                    <a:pt x="199" y="411"/>
                    <a:pt x="198" y="396"/>
                  </a:cubicBezTo>
                  <a:cubicBezTo>
                    <a:pt x="197" y="380"/>
                    <a:pt x="198" y="364"/>
                    <a:pt x="198" y="348"/>
                  </a:cubicBezTo>
                  <a:cubicBezTo>
                    <a:pt x="198" y="298"/>
                    <a:pt x="232" y="263"/>
                    <a:pt x="283" y="263"/>
                  </a:cubicBezTo>
                  <a:cubicBezTo>
                    <a:pt x="395" y="263"/>
                    <a:pt x="507" y="263"/>
                    <a:pt x="619" y="263"/>
                  </a:cubicBezTo>
                  <a:cubicBezTo>
                    <a:pt x="638" y="264"/>
                    <a:pt x="646" y="259"/>
                    <a:pt x="649" y="240"/>
                  </a:cubicBezTo>
                  <a:cubicBezTo>
                    <a:pt x="670" y="111"/>
                    <a:pt x="791" y="0"/>
                    <a:pt x="943" y="3"/>
                  </a:cubicBezTo>
                  <a:cubicBezTo>
                    <a:pt x="1082" y="6"/>
                    <a:pt x="1204" y="110"/>
                    <a:pt x="1226" y="247"/>
                  </a:cubicBezTo>
                  <a:cubicBezTo>
                    <a:pt x="1228" y="262"/>
                    <a:pt x="1235" y="263"/>
                    <a:pt x="1247" y="263"/>
                  </a:cubicBezTo>
                  <a:cubicBezTo>
                    <a:pt x="1347" y="263"/>
                    <a:pt x="1446" y="263"/>
                    <a:pt x="1545" y="263"/>
                  </a:cubicBezTo>
                  <a:cubicBezTo>
                    <a:pt x="1605" y="263"/>
                    <a:pt x="1640" y="298"/>
                    <a:pt x="1641" y="358"/>
                  </a:cubicBezTo>
                  <a:cubicBezTo>
                    <a:pt x="1641" y="372"/>
                    <a:pt x="1642" y="386"/>
                    <a:pt x="1640" y="400"/>
                  </a:cubicBezTo>
                  <a:cubicBezTo>
                    <a:pt x="1639" y="413"/>
                    <a:pt x="1645" y="415"/>
                    <a:pt x="1656" y="415"/>
                  </a:cubicBezTo>
                  <a:cubicBezTo>
                    <a:pt x="1686" y="416"/>
                    <a:pt x="1715" y="413"/>
                    <a:pt x="1744" y="422"/>
                  </a:cubicBezTo>
                  <a:cubicBezTo>
                    <a:pt x="1797" y="438"/>
                    <a:pt x="1834" y="484"/>
                    <a:pt x="1834" y="540"/>
                  </a:cubicBezTo>
                  <a:cubicBezTo>
                    <a:pt x="1833" y="581"/>
                    <a:pt x="1839" y="622"/>
                    <a:pt x="1830" y="662"/>
                  </a:cubicBezTo>
                  <a:cubicBezTo>
                    <a:pt x="1818" y="718"/>
                    <a:pt x="1769" y="758"/>
                    <a:pt x="1711" y="759"/>
                  </a:cubicBezTo>
                  <a:cubicBezTo>
                    <a:pt x="1641" y="760"/>
                    <a:pt x="1570" y="760"/>
                    <a:pt x="1500" y="759"/>
                  </a:cubicBezTo>
                  <a:cubicBezTo>
                    <a:pt x="1432" y="758"/>
                    <a:pt x="1379" y="703"/>
                    <a:pt x="1378" y="636"/>
                  </a:cubicBezTo>
                  <a:cubicBezTo>
                    <a:pt x="1377" y="606"/>
                    <a:pt x="1377" y="576"/>
                    <a:pt x="1378" y="546"/>
                  </a:cubicBezTo>
                  <a:cubicBezTo>
                    <a:pt x="1378" y="471"/>
                    <a:pt x="1432" y="417"/>
                    <a:pt x="1507" y="415"/>
                  </a:cubicBezTo>
                  <a:cubicBezTo>
                    <a:pt x="1524" y="415"/>
                    <a:pt x="1541" y="415"/>
                    <a:pt x="1557" y="415"/>
                  </a:cubicBezTo>
                  <a:cubicBezTo>
                    <a:pt x="1564" y="415"/>
                    <a:pt x="1571" y="415"/>
                    <a:pt x="1571" y="405"/>
                  </a:cubicBezTo>
                  <a:cubicBezTo>
                    <a:pt x="1570" y="386"/>
                    <a:pt x="1571" y="367"/>
                    <a:pt x="1571" y="347"/>
                  </a:cubicBezTo>
                  <a:cubicBezTo>
                    <a:pt x="1571" y="335"/>
                    <a:pt x="1564" y="331"/>
                    <a:pt x="1553" y="331"/>
                  </a:cubicBezTo>
                  <a:cubicBezTo>
                    <a:pt x="1449" y="331"/>
                    <a:pt x="1345" y="331"/>
                    <a:pt x="1242" y="331"/>
                  </a:cubicBezTo>
                  <a:cubicBezTo>
                    <a:pt x="1227" y="331"/>
                    <a:pt x="1228" y="340"/>
                    <a:pt x="1226" y="349"/>
                  </a:cubicBezTo>
                  <a:cubicBezTo>
                    <a:pt x="1206" y="465"/>
                    <a:pt x="1117" y="559"/>
                    <a:pt x="1001" y="585"/>
                  </a:cubicBezTo>
                  <a:cubicBezTo>
                    <a:pt x="970" y="591"/>
                    <a:pt x="970" y="591"/>
                    <a:pt x="970" y="623"/>
                  </a:cubicBezTo>
                  <a:cubicBezTo>
                    <a:pt x="970" y="681"/>
                    <a:pt x="971" y="738"/>
                    <a:pt x="970" y="795"/>
                  </a:cubicBezTo>
                  <a:cubicBezTo>
                    <a:pt x="970" y="810"/>
                    <a:pt x="975" y="815"/>
                    <a:pt x="989" y="814"/>
                  </a:cubicBezTo>
                  <a:cubicBezTo>
                    <a:pt x="1029" y="813"/>
                    <a:pt x="1069" y="814"/>
                    <a:pt x="1109" y="814"/>
                  </a:cubicBezTo>
                  <a:cubicBezTo>
                    <a:pt x="1179" y="816"/>
                    <a:pt x="1233" y="870"/>
                    <a:pt x="1234" y="939"/>
                  </a:cubicBezTo>
                  <a:cubicBezTo>
                    <a:pt x="1234" y="1005"/>
                    <a:pt x="1234" y="1071"/>
                    <a:pt x="1234" y="1137"/>
                  </a:cubicBezTo>
                  <a:cubicBezTo>
                    <a:pt x="1233" y="1207"/>
                    <a:pt x="1177" y="1262"/>
                    <a:pt x="1107" y="1263"/>
                  </a:cubicBezTo>
                  <a:cubicBezTo>
                    <a:pt x="1049" y="1263"/>
                    <a:pt x="990" y="1263"/>
                    <a:pt x="931" y="1263"/>
                  </a:cubicBezTo>
                  <a:close/>
                  <a:moveTo>
                    <a:pt x="938" y="523"/>
                  </a:moveTo>
                  <a:cubicBezTo>
                    <a:pt x="1062" y="522"/>
                    <a:pt x="1163" y="420"/>
                    <a:pt x="1162" y="295"/>
                  </a:cubicBezTo>
                  <a:cubicBezTo>
                    <a:pt x="1161" y="173"/>
                    <a:pt x="1058" y="71"/>
                    <a:pt x="937" y="71"/>
                  </a:cubicBezTo>
                  <a:cubicBezTo>
                    <a:pt x="812" y="72"/>
                    <a:pt x="710" y="175"/>
                    <a:pt x="710" y="300"/>
                  </a:cubicBezTo>
                  <a:cubicBezTo>
                    <a:pt x="711" y="422"/>
                    <a:pt x="815" y="524"/>
                    <a:pt x="938" y="523"/>
                  </a:cubicBezTo>
                  <a:close/>
                  <a:moveTo>
                    <a:pt x="932" y="1194"/>
                  </a:moveTo>
                  <a:cubicBezTo>
                    <a:pt x="932" y="1194"/>
                    <a:pt x="932" y="1194"/>
                    <a:pt x="932" y="1194"/>
                  </a:cubicBezTo>
                  <a:cubicBezTo>
                    <a:pt x="988" y="1194"/>
                    <a:pt x="1045" y="1195"/>
                    <a:pt x="1101" y="1194"/>
                  </a:cubicBezTo>
                  <a:cubicBezTo>
                    <a:pt x="1141" y="1194"/>
                    <a:pt x="1166" y="1168"/>
                    <a:pt x="1166" y="1129"/>
                  </a:cubicBezTo>
                  <a:cubicBezTo>
                    <a:pt x="1166" y="1069"/>
                    <a:pt x="1166" y="1009"/>
                    <a:pt x="1166" y="949"/>
                  </a:cubicBezTo>
                  <a:cubicBezTo>
                    <a:pt x="1166" y="908"/>
                    <a:pt x="1141" y="882"/>
                    <a:pt x="1099" y="882"/>
                  </a:cubicBezTo>
                  <a:cubicBezTo>
                    <a:pt x="988" y="882"/>
                    <a:pt x="877" y="882"/>
                    <a:pt x="765" y="882"/>
                  </a:cubicBezTo>
                  <a:cubicBezTo>
                    <a:pt x="720" y="882"/>
                    <a:pt x="696" y="905"/>
                    <a:pt x="696" y="950"/>
                  </a:cubicBezTo>
                  <a:cubicBezTo>
                    <a:pt x="696" y="1008"/>
                    <a:pt x="696" y="1066"/>
                    <a:pt x="696" y="1124"/>
                  </a:cubicBezTo>
                  <a:cubicBezTo>
                    <a:pt x="697" y="1173"/>
                    <a:pt x="719" y="1194"/>
                    <a:pt x="768" y="1194"/>
                  </a:cubicBezTo>
                  <a:cubicBezTo>
                    <a:pt x="822" y="1194"/>
                    <a:pt x="877" y="1194"/>
                    <a:pt x="932" y="1194"/>
                  </a:cubicBezTo>
                  <a:close/>
                  <a:moveTo>
                    <a:pt x="1608" y="485"/>
                  </a:moveTo>
                  <a:cubicBezTo>
                    <a:pt x="1608" y="485"/>
                    <a:pt x="1608" y="485"/>
                    <a:pt x="1608" y="485"/>
                  </a:cubicBezTo>
                  <a:cubicBezTo>
                    <a:pt x="1574" y="485"/>
                    <a:pt x="1540" y="485"/>
                    <a:pt x="1506" y="485"/>
                  </a:cubicBezTo>
                  <a:cubicBezTo>
                    <a:pt x="1470" y="486"/>
                    <a:pt x="1446" y="510"/>
                    <a:pt x="1446" y="546"/>
                  </a:cubicBezTo>
                  <a:cubicBezTo>
                    <a:pt x="1445" y="574"/>
                    <a:pt x="1445" y="603"/>
                    <a:pt x="1446" y="632"/>
                  </a:cubicBezTo>
                  <a:cubicBezTo>
                    <a:pt x="1446" y="666"/>
                    <a:pt x="1471" y="690"/>
                    <a:pt x="1506" y="691"/>
                  </a:cubicBezTo>
                  <a:cubicBezTo>
                    <a:pt x="1572" y="691"/>
                    <a:pt x="1639" y="691"/>
                    <a:pt x="1705" y="691"/>
                  </a:cubicBezTo>
                  <a:cubicBezTo>
                    <a:pt x="1741" y="690"/>
                    <a:pt x="1765" y="665"/>
                    <a:pt x="1766" y="630"/>
                  </a:cubicBezTo>
                  <a:cubicBezTo>
                    <a:pt x="1766" y="603"/>
                    <a:pt x="1766" y="575"/>
                    <a:pt x="1766" y="548"/>
                  </a:cubicBezTo>
                  <a:cubicBezTo>
                    <a:pt x="1765" y="509"/>
                    <a:pt x="1742" y="486"/>
                    <a:pt x="1704" y="485"/>
                  </a:cubicBezTo>
                  <a:cubicBezTo>
                    <a:pt x="1672" y="485"/>
                    <a:pt x="1640" y="485"/>
                    <a:pt x="1608" y="485"/>
                  </a:cubicBezTo>
                  <a:close/>
                  <a:moveTo>
                    <a:pt x="232" y="691"/>
                  </a:moveTo>
                  <a:cubicBezTo>
                    <a:pt x="265" y="691"/>
                    <a:pt x="298" y="691"/>
                    <a:pt x="332" y="691"/>
                  </a:cubicBezTo>
                  <a:cubicBezTo>
                    <a:pt x="366" y="690"/>
                    <a:pt x="390" y="668"/>
                    <a:pt x="391" y="634"/>
                  </a:cubicBezTo>
                  <a:cubicBezTo>
                    <a:pt x="393" y="603"/>
                    <a:pt x="393" y="572"/>
                    <a:pt x="391" y="540"/>
                  </a:cubicBezTo>
                  <a:cubicBezTo>
                    <a:pt x="390" y="508"/>
                    <a:pt x="368" y="486"/>
                    <a:pt x="337" y="486"/>
                  </a:cubicBezTo>
                  <a:cubicBezTo>
                    <a:pt x="267" y="485"/>
                    <a:pt x="197" y="485"/>
                    <a:pt x="127" y="486"/>
                  </a:cubicBezTo>
                  <a:cubicBezTo>
                    <a:pt x="94" y="487"/>
                    <a:pt x="74" y="510"/>
                    <a:pt x="73" y="543"/>
                  </a:cubicBezTo>
                  <a:cubicBezTo>
                    <a:pt x="73" y="571"/>
                    <a:pt x="73" y="599"/>
                    <a:pt x="73" y="627"/>
                  </a:cubicBezTo>
                  <a:cubicBezTo>
                    <a:pt x="73" y="669"/>
                    <a:pt x="95" y="690"/>
                    <a:pt x="138" y="691"/>
                  </a:cubicBezTo>
                  <a:cubicBezTo>
                    <a:pt x="169" y="691"/>
                    <a:pt x="200" y="691"/>
                    <a:pt x="232" y="6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7" name="Freeform 169">
              <a:extLst>
                <a:ext uri="{FF2B5EF4-FFF2-40B4-BE49-F238E27FC236}">
                  <a16:creationId xmlns:a16="http://schemas.microsoft.com/office/drawing/2014/main" id="{D1E04438-9B75-4CBD-A9AD-4F20229CA76D}"/>
                </a:ext>
              </a:extLst>
            </p:cNvPr>
            <p:cNvSpPr>
              <a:spLocks noEditPoints="1"/>
            </p:cNvSpPr>
            <p:nvPr/>
          </p:nvSpPr>
          <p:spPr bwMode="auto">
            <a:xfrm>
              <a:off x="-723900" y="3838576"/>
              <a:ext cx="42862" cy="315913"/>
            </a:xfrm>
            <a:custGeom>
              <a:avLst/>
              <a:gdLst>
                <a:gd name="T0" fmla="*/ 1 w 333"/>
                <a:gd name="T1" fmla="*/ 1401 h 2417"/>
                <a:gd name="T2" fmla="*/ 0 w 333"/>
                <a:gd name="T3" fmla="*/ 618 h 2417"/>
                <a:gd name="T4" fmla="*/ 26 w 333"/>
                <a:gd name="T5" fmla="*/ 413 h 2417"/>
                <a:gd name="T6" fmla="*/ 122 w 333"/>
                <a:gd name="T7" fmla="*/ 40 h 2417"/>
                <a:gd name="T8" fmla="*/ 166 w 333"/>
                <a:gd name="T9" fmla="*/ 1 h 2417"/>
                <a:gd name="T10" fmla="*/ 212 w 333"/>
                <a:gd name="T11" fmla="*/ 40 h 2417"/>
                <a:gd name="T12" fmla="*/ 314 w 333"/>
                <a:gd name="T13" fmla="*/ 436 h 2417"/>
                <a:gd name="T14" fmla="*/ 333 w 333"/>
                <a:gd name="T15" fmla="*/ 609 h 2417"/>
                <a:gd name="T16" fmla="*/ 333 w 333"/>
                <a:gd name="T17" fmla="*/ 2262 h 2417"/>
                <a:gd name="T18" fmla="*/ 179 w 333"/>
                <a:gd name="T19" fmla="*/ 2417 h 2417"/>
                <a:gd name="T20" fmla="*/ 71 w 333"/>
                <a:gd name="T21" fmla="*/ 2395 h 2417"/>
                <a:gd name="T22" fmla="*/ 1 w 333"/>
                <a:gd name="T23" fmla="*/ 2271 h 2417"/>
                <a:gd name="T24" fmla="*/ 1 w 333"/>
                <a:gd name="T25" fmla="*/ 1693 h 2417"/>
                <a:gd name="T26" fmla="*/ 1 w 333"/>
                <a:gd name="T27" fmla="*/ 1401 h 2417"/>
                <a:gd name="T28" fmla="*/ 70 w 333"/>
                <a:gd name="T29" fmla="*/ 1316 h 2417"/>
                <a:gd name="T30" fmla="*/ 70 w 333"/>
                <a:gd name="T31" fmla="*/ 1316 h 2417"/>
                <a:gd name="T32" fmla="*/ 70 w 333"/>
                <a:gd name="T33" fmla="*/ 1380 h 2417"/>
                <a:gd name="T34" fmla="*/ 69 w 333"/>
                <a:gd name="T35" fmla="*/ 2060 h 2417"/>
                <a:gd name="T36" fmla="*/ 92 w 333"/>
                <a:gd name="T37" fmla="*/ 2082 h 2417"/>
                <a:gd name="T38" fmla="*/ 236 w 333"/>
                <a:gd name="T39" fmla="*/ 2082 h 2417"/>
                <a:gd name="T40" fmla="*/ 264 w 333"/>
                <a:gd name="T41" fmla="*/ 2053 h 2417"/>
                <a:gd name="T42" fmla="*/ 264 w 333"/>
                <a:gd name="T43" fmla="*/ 875 h 2417"/>
                <a:gd name="T44" fmla="*/ 265 w 333"/>
                <a:gd name="T45" fmla="*/ 575 h 2417"/>
                <a:gd name="T46" fmla="*/ 242 w 333"/>
                <a:gd name="T47" fmla="*/ 553 h 2417"/>
                <a:gd name="T48" fmla="*/ 102 w 333"/>
                <a:gd name="T49" fmla="*/ 553 h 2417"/>
                <a:gd name="T50" fmla="*/ 70 w 333"/>
                <a:gd name="T51" fmla="*/ 586 h 2417"/>
                <a:gd name="T52" fmla="*/ 70 w 333"/>
                <a:gd name="T53" fmla="*/ 1316 h 2417"/>
                <a:gd name="T54" fmla="*/ 167 w 333"/>
                <a:gd name="T55" fmla="*/ 2152 h 2417"/>
                <a:gd name="T56" fmla="*/ 167 w 333"/>
                <a:gd name="T57" fmla="*/ 2152 h 2417"/>
                <a:gd name="T58" fmla="*/ 85 w 333"/>
                <a:gd name="T59" fmla="*/ 2152 h 2417"/>
                <a:gd name="T60" fmla="*/ 69 w 333"/>
                <a:gd name="T61" fmla="*/ 2166 h 2417"/>
                <a:gd name="T62" fmla="*/ 70 w 333"/>
                <a:gd name="T63" fmla="*/ 2272 h 2417"/>
                <a:gd name="T64" fmla="*/ 143 w 333"/>
                <a:gd name="T65" fmla="*/ 2347 h 2417"/>
                <a:gd name="T66" fmla="*/ 187 w 333"/>
                <a:gd name="T67" fmla="*/ 2347 h 2417"/>
                <a:gd name="T68" fmla="*/ 264 w 333"/>
                <a:gd name="T69" fmla="*/ 2268 h 2417"/>
                <a:gd name="T70" fmla="*/ 265 w 333"/>
                <a:gd name="T71" fmla="*/ 2168 h 2417"/>
                <a:gd name="T72" fmla="*/ 247 w 333"/>
                <a:gd name="T73" fmla="*/ 2152 h 2417"/>
                <a:gd name="T74" fmla="*/ 167 w 333"/>
                <a:gd name="T75" fmla="*/ 2152 h 2417"/>
                <a:gd name="T76" fmla="*/ 168 w 333"/>
                <a:gd name="T77" fmla="*/ 147 h 2417"/>
                <a:gd name="T78" fmla="*/ 161 w 333"/>
                <a:gd name="T79" fmla="*/ 166 h 2417"/>
                <a:gd name="T80" fmla="*/ 83 w 333"/>
                <a:gd name="T81" fmla="*/ 471 h 2417"/>
                <a:gd name="T82" fmla="*/ 95 w 333"/>
                <a:gd name="T83" fmla="*/ 485 h 2417"/>
                <a:gd name="T84" fmla="*/ 239 w 333"/>
                <a:gd name="T85" fmla="*/ 485 h 2417"/>
                <a:gd name="T86" fmla="*/ 250 w 333"/>
                <a:gd name="T87" fmla="*/ 469 h 2417"/>
                <a:gd name="T88" fmla="*/ 193 w 333"/>
                <a:gd name="T89" fmla="*/ 243 h 2417"/>
                <a:gd name="T90" fmla="*/ 168 w 333"/>
                <a:gd name="T91" fmla="*/ 14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 h="2417">
                  <a:moveTo>
                    <a:pt x="1" y="1401"/>
                  </a:moveTo>
                  <a:cubicBezTo>
                    <a:pt x="1" y="1140"/>
                    <a:pt x="2" y="879"/>
                    <a:pt x="0" y="618"/>
                  </a:cubicBezTo>
                  <a:cubicBezTo>
                    <a:pt x="0" y="548"/>
                    <a:pt x="8" y="480"/>
                    <a:pt x="26" y="413"/>
                  </a:cubicBezTo>
                  <a:cubicBezTo>
                    <a:pt x="59" y="289"/>
                    <a:pt x="90" y="165"/>
                    <a:pt x="122" y="40"/>
                  </a:cubicBezTo>
                  <a:cubicBezTo>
                    <a:pt x="128" y="16"/>
                    <a:pt x="144" y="2"/>
                    <a:pt x="166" y="1"/>
                  </a:cubicBezTo>
                  <a:cubicBezTo>
                    <a:pt x="189" y="0"/>
                    <a:pt x="205" y="13"/>
                    <a:pt x="212" y="40"/>
                  </a:cubicBezTo>
                  <a:cubicBezTo>
                    <a:pt x="246" y="172"/>
                    <a:pt x="278" y="304"/>
                    <a:pt x="314" y="436"/>
                  </a:cubicBezTo>
                  <a:cubicBezTo>
                    <a:pt x="329" y="493"/>
                    <a:pt x="333" y="550"/>
                    <a:pt x="333" y="609"/>
                  </a:cubicBezTo>
                  <a:cubicBezTo>
                    <a:pt x="333" y="1160"/>
                    <a:pt x="333" y="1711"/>
                    <a:pt x="333" y="2262"/>
                  </a:cubicBezTo>
                  <a:cubicBezTo>
                    <a:pt x="333" y="2355"/>
                    <a:pt x="272" y="2416"/>
                    <a:pt x="179" y="2417"/>
                  </a:cubicBezTo>
                  <a:cubicBezTo>
                    <a:pt x="142" y="2417"/>
                    <a:pt x="105" y="2416"/>
                    <a:pt x="71" y="2395"/>
                  </a:cubicBezTo>
                  <a:cubicBezTo>
                    <a:pt x="26" y="2366"/>
                    <a:pt x="1" y="2324"/>
                    <a:pt x="1" y="2271"/>
                  </a:cubicBezTo>
                  <a:cubicBezTo>
                    <a:pt x="1" y="2078"/>
                    <a:pt x="1" y="1885"/>
                    <a:pt x="1" y="1693"/>
                  </a:cubicBezTo>
                  <a:cubicBezTo>
                    <a:pt x="1" y="1595"/>
                    <a:pt x="1" y="1498"/>
                    <a:pt x="1" y="1401"/>
                  </a:cubicBezTo>
                  <a:close/>
                  <a:moveTo>
                    <a:pt x="70" y="1316"/>
                  </a:moveTo>
                  <a:cubicBezTo>
                    <a:pt x="70" y="1316"/>
                    <a:pt x="70" y="1316"/>
                    <a:pt x="70" y="1316"/>
                  </a:cubicBezTo>
                  <a:cubicBezTo>
                    <a:pt x="70" y="1337"/>
                    <a:pt x="70" y="1359"/>
                    <a:pt x="70" y="1380"/>
                  </a:cubicBezTo>
                  <a:cubicBezTo>
                    <a:pt x="70" y="1607"/>
                    <a:pt x="70" y="1833"/>
                    <a:pt x="69" y="2060"/>
                  </a:cubicBezTo>
                  <a:cubicBezTo>
                    <a:pt x="69" y="2077"/>
                    <a:pt x="74" y="2083"/>
                    <a:pt x="92" y="2082"/>
                  </a:cubicBezTo>
                  <a:cubicBezTo>
                    <a:pt x="140" y="2081"/>
                    <a:pt x="188" y="2082"/>
                    <a:pt x="236" y="2082"/>
                  </a:cubicBezTo>
                  <a:cubicBezTo>
                    <a:pt x="266" y="2081"/>
                    <a:pt x="264" y="2087"/>
                    <a:pt x="264" y="2053"/>
                  </a:cubicBezTo>
                  <a:cubicBezTo>
                    <a:pt x="264" y="1660"/>
                    <a:pt x="264" y="1267"/>
                    <a:pt x="264" y="875"/>
                  </a:cubicBezTo>
                  <a:cubicBezTo>
                    <a:pt x="264" y="775"/>
                    <a:pt x="264" y="675"/>
                    <a:pt x="265" y="575"/>
                  </a:cubicBezTo>
                  <a:cubicBezTo>
                    <a:pt x="265" y="557"/>
                    <a:pt x="259" y="552"/>
                    <a:pt x="242" y="553"/>
                  </a:cubicBezTo>
                  <a:cubicBezTo>
                    <a:pt x="195" y="554"/>
                    <a:pt x="149" y="553"/>
                    <a:pt x="102" y="553"/>
                  </a:cubicBezTo>
                  <a:cubicBezTo>
                    <a:pt x="65" y="553"/>
                    <a:pt x="70" y="548"/>
                    <a:pt x="70" y="586"/>
                  </a:cubicBezTo>
                  <a:cubicBezTo>
                    <a:pt x="70" y="830"/>
                    <a:pt x="70" y="1073"/>
                    <a:pt x="70" y="1316"/>
                  </a:cubicBezTo>
                  <a:close/>
                  <a:moveTo>
                    <a:pt x="167" y="2152"/>
                  </a:moveTo>
                  <a:cubicBezTo>
                    <a:pt x="167" y="2152"/>
                    <a:pt x="167" y="2152"/>
                    <a:pt x="167" y="2152"/>
                  </a:cubicBezTo>
                  <a:cubicBezTo>
                    <a:pt x="140" y="2152"/>
                    <a:pt x="112" y="2152"/>
                    <a:pt x="85" y="2152"/>
                  </a:cubicBezTo>
                  <a:cubicBezTo>
                    <a:pt x="75" y="2151"/>
                    <a:pt x="69" y="2154"/>
                    <a:pt x="69" y="2166"/>
                  </a:cubicBezTo>
                  <a:cubicBezTo>
                    <a:pt x="70" y="2201"/>
                    <a:pt x="69" y="2237"/>
                    <a:pt x="70" y="2272"/>
                  </a:cubicBezTo>
                  <a:cubicBezTo>
                    <a:pt x="72" y="2315"/>
                    <a:pt x="99" y="2343"/>
                    <a:pt x="143" y="2347"/>
                  </a:cubicBezTo>
                  <a:cubicBezTo>
                    <a:pt x="158" y="2348"/>
                    <a:pt x="172" y="2348"/>
                    <a:pt x="187" y="2347"/>
                  </a:cubicBezTo>
                  <a:cubicBezTo>
                    <a:pt x="234" y="2345"/>
                    <a:pt x="263" y="2316"/>
                    <a:pt x="264" y="2268"/>
                  </a:cubicBezTo>
                  <a:cubicBezTo>
                    <a:pt x="265" y="2235"/>
                    <a:pt x="264" y="2201"/>
                    <a:pt x="265" y="2168"/>
                  </a:cubicBezTo>
                  <a:cubicBezTo>
                    <a:pt x="265" y="2155"/>
                    <a:pt x="259" y="2151"/>
                    <a:pt x="247" y="2152"/>
                  </a:cubicBezTo>
                  <a:cubicBezTo>
                    <a:pt x="220" y="2152"/>
                    <a:pt x="194" y="2152"/>
                    <a:pt x="167" y="2152"/>
                  </a:cubicBezTo>
                  <a:close/>
                  <a:moveTo>
                    <a:pt x="168" y="147"/>
                  </a:moveTo>
                  <a:cubicBezTo>
                    <a:pt x="164" y="156"/>
                    <a:pt x="162" y="161"/>
                    <a:pt x="161" y="166"/>
                  </a:cubicBezTo>
                  <a:cubicBezTo>
                    <a:pt x="135" y="268"/>
                    <a:pt x="109" y="369"/>
                    <a:pt x="83" y="471"/>
                  </a:cubicBezTo>
                  <a:cubicBezTo>
                    <a:pt x="79" y="484"/>
                    <a:pt x="85" y="485"/>
                    <a:pt x="95" y="485"/>
                  </a:cubicBezTo>
                  <a:cubicBezTo>
                    <a:pt x="143" y="485"/>
                    <a:pt x="191" y="485"/>
                    <a:pt x="239" y="485"/>
                  </a:cubicBezTo>
                  <a:cubicBezTo>
                    <a:pt x="253" y="485"/>
                    <a:pt x="253" y="481"/>
                    <a:pt x="250" y="469"/>
                  </a:cubicBezTo>
                  <a:cubicBezTo>
                    <a:pt x="231" y="394"/>
                    <a:pt x="212" y="318"/>
                    <a:pt x="193" y="243"/>
                  </a:cubicBezTo>
                  <a:cubicBezTo>
                    <a:pt x="185" y="212"/>
                    <a:pt x="177" y="182"/>
                    <a:pt x="168"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8" name="Freeform 170">
              <a:extLst>
                <a:ext uri="{FF2B5EF4-FFF2-40B4-BE49-F238E27FC236}">
                  <a16:creationId xmlns:a16="http://schemas.microsoft.com/office/drawing/2014/main" id="{73066F64-D182-4781-891D-1D33916BC20D}"/>
                </a:ext>
              </a:extLst>
            </p:cNvPr>
            <p:cNvSpPr>
              <a:spLocks/>
            </p:cNvSpPr>
            <p:nvPr/>
          </p:nvSpPr>
          <p:spPr bwMode="auto">
            <a:xfrm>
              <a:off x="-633413" y="4054476"/>
              <a:ext cx="196850" cy="9525"/>
            </a:xfrm>
            <a:custGeom>
              <a:avLst/>
              <a:gdLst>
                <a:gd name="T0" fmla="*/ 754 w 1514"/>
                <a:gd name="T1" fmla="*/ 1 h 69"/>
                <a:gd name="T2" fmla="*/ 1466 w 1514"/>
                <a:gd name="T3" fmla="*/ 1 h 69"/>
                <a:gd name="T4" fmla="*/ 1503 w 1514"/>
                <a:gd name="T5" fmla="*/ 21 h 69"/>
                <a:gd name="T6" fmla="*/ 1476 w 1514"/>
                <a:gd name="T7" fmla="*/ 68 h 69"/>
                <a:gd name="T8" fmla="*/ 1394 w 1514"/>
                <a:gd name="T9" fmla="*/ 69 h 69"/>
                <a:gd name="T10" fmla="*/ 54 w 1514"/>
                <a:gd name="T11" fmla="*/ 69 h 69"/>
                <a:gd name="T12" fmla="*/ 33 w 1514"/>
                <a:gd name="T13" fmla="*/ 68 h 69"/>
                <a:gd name="T14" fmla="*/ 1 w 1514"/>
                <a:gd name="T15" fmla="*/ 35 h 69"/>
                <a:gd name="T16" fmla="*/ 32 w 1514"/>
                <a:gd name="T17" fmla="*/ 1 h 69"/>
                <a:gd name="T18" fmla="*/ 50 w 1514"/>
                <a:gd name="T19" fmla="*/ 1 h 69"/>
                <a:gd name="T20" fmla="*/ 754 w 1514"/>
                <a:gd name="T2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4" h="69">
                  <a:moveTo>
                    <a:pt x="754" y="1"/>
                  </a:moveTo>
                  <a:cubicBezTo>
                    <a:pt x="991" y="1"/>
                    <a:pt x="1228" y="1"/>
                    <a:pt x="1466" y="1"/>
                  </a:cubicBezTo>
                  <a:cubicBezTo>
                    <a:pt x="1483" y="1"/>
                    <a:pt x="1496" y="5"/>
                    <a:pt x="1503" y="21"/>
                  </a:cubicBezTo>
                  <a:cubicBezTo>
                    <a:pt x="1514" y="45"/>
                    <a:pt x="1503" y="66"/>
                    <a:pt x="1476" y="68"/>
                  </a:cubicBezTo>
                  <a:cubicBezTo>
                    <a:pt x="1449" y="69"/>
                    <a:pt x="1422" y="69"/>
                    <a:pt x="1394" y="69"/>
                  </a:cubicBezTo>
                  <a:cubicBezTo>
                    <a:pt x="948" y="69"/>
                    <a:pt x="501" y="69"/>
                    <a:pt x="54" y="69"/>
                  </a:cubicBezTo>
                  <a:cubicBezTo>
                    <a:pt x="47" y="69"/>
                    <a:pt x="40" y="69"/>
                    <a:pt x="33" y="68"/>
                  </a:cubicBezTo>
                  <a:cubicBezTo>
                    <a:pt x="15" y="66"/>
                    <a:pt x="2" y="52"/>
                    <a:pt x="1" y="35"/>
                  </a:cubicBezTo>
                  <a:cubicBezTo>
                    <a:pt x="0" y="19"/>
                    <a:pt x="15" y="3"/>
                    <a:pt x="32" y="1"/>
                  </a:cubicBezTo>
                  <a:cubicBezTo>
                    <a:pt x="38" y="0"/>
                    <a:pt x="44" y="1"/>
                    <a:pt x="50" y="1"/>
                  </a:cubicBezTo>
                  <a:cubicBezTo>
                    <a:pt x="285" y="1"/>
                    <a:pt x="519" y="1"/>
                    <a:pt x="7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49" name="Freeform 171">
              <a:extLst>
                <a:ext uri="{FF2B5EF4-FFF2-40B4-BE49-F238E27FC236}">
                  <a16:creationId xmlns:a16="http://schemas.microsoft.com/office/drawing/2014/main" id="{C2A0578F-427E-4C1C-8244-CDDA181D5388}"/>
                </a:ext>
              </a:extLst>
            </p:cNvPr>
            <p:cNvSpPr>
              <a:spLocks/>
            </p:cNvSpPr>
            <p:nvPr/>
          </p:nvSpPr>
          <p:spPr bwMode="auto">
            <a:xfrm>
              <a:off x="-633413" y="4090988"/>
              <a:ext cx="196850" cy="9525"/>
            </a:xfrm>
            <a:custGeom>
              <a:avLst/>
              <a:gdLst>
                <a:gd name="T0" fmla="*/ 753 w 1508"/>
                <a:gd name="T1" fmla="*/ 68 h 69"/>
                <a:gd name="T2" fmla="*/ 42 w 1508"/>
                <a:gd name="T3" fmla="*/ 68 h 69"/>
                <a:gd name="T4" fmla="*/ 1 w 1508"/>
                <a:gd name="T5" fmla="*/ 38 h 69"/>
                <a:gd name="T6" fmla="*/ 34 w 1508"/>
                <a:gd name="T7" fmla="*/ 1 h 69"/>
                <a:gd name="T8" fmla="*/ 88 w 1508"/>
                <a:gd name="T9" fmla="*/ 0 h 69"/>
                <a:gd name="T10" fmla="*/ 1220 w 1508"/>
                <a:gd name="T11" fmla="*/ 0 h 69"/>
                <a:gd name="T12" fmla="*/ 1465 w 1508"/>
                <a:gd name="T13" fmla="*/ 0 h 69"/>
                <a:gd name="T14" fmla="*/ 1506 w 1508"/>
                <a:gd name="T15" fmla="*/ 29 h 69"/>
                <a:gd name="T16" fmla="*/ 1467 w 1508"/>
                <a:gd name="T17" fmla="*/ 68 h 69"/>
                <a:gd name="T18" fmla="*/ 1265 w 1508"/>
                <a:gd name="T19" fmla="*/ 68 h 69"/>
                <a:gd name="T20" fmla="*/ 753 w 1508"/>
                <a:gd name="T21" fmla="*/ 68 h 69"/>
                <a:gd name="T22" fmla="*/ 753 w 1508"/>
                <a:gd name="T2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8" h="69">
                  <a:moveTo>
                    <a:pt x="753" y="68"/>
                  </a:moveTo>
                  <a:cubicBezTo>
                    <a:pt x="516" y="68"/>
                    <a:pt x="279" y="68"/>
                    <a:pt x="42" y="68"/>
                  </a:cubicBezTo>
                  <a:cubicBezTo>
                    <a:pt x="14" y="68"/>
                    <a:pt x="2" y="59"/>
                    <a:pt x="1" y="38"/>
                  </a:cubicBezTo>
                  <a:cubicBezTo>
                    <a:pt x="0" y="16"/>
                    <a:pt x="12" y="3"/>
                    <a:pt x="34" y="1"/>
                  </a:cubicBezTo>
                  <a:cubicBezTo>
                    <a:pt x="52" y="0"/>
                    <a:pt x="70" y="0"/>
                    <a:pt x="88" y="0"/>
                  </a:cubicBezTo>
                  <a:cubicBezTo>
                    <a:pt x="465" y="0"/>
                    <a:pt x="842" y="0"/>
                    <a:pt x="1220" y="0"/>
                  </a:cubicBezTo>
                  <a:cubicBezTo>
                    <a:pt x="1301" y="0"/>
                    <a:pt x="1383" y="0"/>
                    <a:pt x="1465" y="0"/>
                  </a:cubicBezTo>
                  <a:cubicBezTo>
                    <a:pt x="1490" y="0"/>
                    <a:pt x="1504" y="10"/>
                    <a:pt x="1506" y="29"/>
                  </a:cubicBezTo>
                  <a:cubicBezTo>
                    <a:pt x="1508" y="52"/>
                    <a:pt x="1493" y="68"/>
                    <a:pt x="1467" y="68"/>
                  </a:cubicBezTo>
                  <a:cubicBezTo>
                    <a:pt x="1399" y="69"/>
                    <a:pt x="1332" y="68"/>
                    <a:pt x="1265" y="68"/>
                  </a:cubicBezTo>
                  <a:cubicBezTo>
                    <a:pt x="1094" y="68"/>
                    <a:pt x="924" y="68"/>
                    <a:pt x="753" y="68"/>
                  </a:cubicBezTo>
                  <a:cubicBezTo>
                    <a:pt x="753" y="68"/>
                    <a:pt x="753" y="68"/>
                    <a:pt x="753"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0" name="Freeform 172">
              <a:extLst>
                <a:ext uri="{FF2B5EF4-FFF2-40B4-BE49-F238E27FC236}">
                  <a16:creationId xmlns:a16="http://schemas.microsoft.com/office/drawing/2014/main" id="{4354382A-03F9-4E65-9A65-6C10EA3D0832}"/>
                </a:ext>
              </a:extLst>
            </p:cNvPr>
            <p:cNvSpPr>
              <a:spLocks/>
            </p:cNvSpPr>
            <p:nvPr/>
          </p:nvSpPr>
          <p:spPr bwMode="auto">
            <a:xfrm>
              <a:off x="-633413" y="4129088"/>
              <a:ext cx="128587" cy="9525"/>
            </a:xfrm>
            <a:custGeom>
              <a:avLst/>
              <a:gdLst>
                <a:gd name="T0" fmla="*/ 495 w 988"/>
                <a:gd name="T1" fmla="*/ 1 h 70"/>
                <a:gd name="T2" fmla="*/ 943 w 988"/>
                <a:gd name="T3" fmla="*/ 1 h 70"/>
                <a:gd name="T4" fmla="*/ 986 w 988"/>
                <a:gd name="T5" fmla="*/ 41 h 70"/>
                <a:gd name="T6" fmla="*/ 959 w 988"/>
                <a:gd name="T7" fmla="*/ 68 h 70"/>
                <a:gd name="T8" fmla="*/ 937 w 988"/>
                <a:gd name="T9" fmla="*/ 70 h 70"/>
                <a:gd name="T10" fmla="*/ 56 w 988"/>
                <a:gd name="T11" fmla="*/ 70 h 70"/>
                <a:gd name="T12" fmla="*/ 36 w 988"/>
                <a:gd name="T13" fmla="*/ 70 h 70"/>
                <a:gd name="T14" fmla="*/ 0 w 988"/>
                <a:gd name="T15" fmla="*/ 37 h 70"/>
                <a:gd name="T16" fmla="*/ 35 w 988"/>
                <a:gd name="T17" fmla="*/ 1 h 70"/>
                <a:gd name="T18" fmla="*/ 59 w 988"/>
                <a:gd name="T19" fmla="*/ 1 h 70"/>
                <a:gd name="T20" fmla="*/ 495 w 988"/>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8" h="70">
                  <a:moveTo>
                    <a:pt x="495" y="1"/>
                  </a:moveTo>
                  <a:cubicBezTo>
                    <a:pt x="644" y="1"/>
                    <a:pt x="794" y="1"/>
                    <a:pt x="943" y="1"/>
                  </a:cubicBezTo>
                  <a:cubicBezTo>
                    <a:pt x="972" y="1"/>
                    <a:pt x="988" y="16"/>
                    <a:pt x="986" y="41"/>
                  </a:cubicBezTo>
                  <a:cubicBezTo>
                    <a:pt x="984" y="56"/>
                    <a:pt x="975" y="66"/>
                    <a:pt x="959" y="68"/>
                  </a:cubicBezTo>
                  <a:cubicBezTo>
                    <a:pt x="952" y="69"/>
                    <a:pt x="945" y="70"/>
                    <a:pt x="937" y="70"/>
                  </a:cubicBezTo>
                  <a:cubicBezTo>
                    <a:pt x="643" y="70"/>
                    <a:pt x="349" y="70"/>
                    <a:pt x="56" y="70"/>
                  </a:cubicBezTo>
                  <a:cubicBezTo>
                    <a:pt x="49" y="70"/>
                    <a:pt x="42" y="70"/>
                    <a:pt x="36" y="70"/>
                  </a:cubicBezTo>
                  <a:cubicBezTo>
                    <a:pt x="14" y="68"/>
                    <a:pt x="0" y="56"/>
                    <a:pt x="0" y="37"/>
                  </a:cubicBezTo>
                  <a:cubicBezTo>
                    <a:pt x="0" y="18"/>
                    <a:pt x="14" y="3"/>
                    <a:pt x="35" y="1"/>
                  </a:cubicBezTo>
                  <a:cubicBezTo>
                    <a:pt x="43" y="0"/>
                    <a:pt x="51" y="1"/>
                    <a:pt x="59" y="1"/>
                  </a:cubicBezTo>
                  <a:cubicBezTo>
                    <a:pt x="204" y="1"/>
                    <a:pt x="350" y="1"/>
                    <a:pt x="49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grpSp>
        <p:nvGrpSpPr>
          <p:cNvPr id="161" name="Group 160">
            <a:extLst>
              <a:ext uri="{FF2B5EF4-FFF2-40B4-BE49-F238E27FC236}">
                <a16:creationId xmlns:a16="http://schemas.microsoft.com/office/drawing/2014/main" id="{75B06D04-27B4-47E4-BDFD-9D7FD6600E5B}"/>
              </a:ext>
            </a:extLst>
          </p:cNvPr>
          <p:cNvGrpSpPr/>
          <p:nvPr/>
        </p:nvGrpSpPr>
        <p:grpSpPr>
          <a:xfrm>
            <a:off x="1048941" y="3452787"/>
            <a:ext cx="365522" cy="250057"/>
            <a:chOff x="-1249363" y="3424238"/>
            <a:chExt cx="819150" cy="560388"/>
          </a:xfrm>
          <a:solidFill>
            <a:schemeClr val="bg1"/>
          </a:solidFill>
        </p:grpSpPr>
        <p:sp>
          <p:nvSpPr>
            <p:cNvPr id="156" name="Freeform 176">
              <a:extLst>
                <a:ext uri="{FF2B5EF4-FFF2-40B4-BE49-F238E27FC236}">
                  <a16:creationId xmlns:a16="http://schemas.microsoft.com/office/drawing/2014/main" id="{4A35E391-1648-4067-A786-C3316EC4C0F6}"/>
                </a:ext>
              </a:extLst>
            </p:cNvPr>
            <p:cNvSpPr>
              <a:spLocks noEditPoints="1"/>
            </p:cNvSpPr>
            <p:nvPr/>
          </p:nvSpPr>
          <p:spPr bwMode="auto">
            <a:xfrm>
              <a:off x="-1249363" y="3424238"/>
              <a:ext cx="819150" cy="560388"/>
            </a:xfrm>
            <a:custGeom>
              <a:avLst/>
              <a:gdLst>
                <a:gd name="T0" fmla="*/ 252 w 496"/>
                <a:gd name="T1" fmla="*/ 163 h 339"/>
                <a:gd name="T2" fmla="*/ 252 w 496"/>
                <a:gd name="T3" fmla="*/ 247 h 339"/>
                <a:gd name="T4" fmla="*/ 321 w 496"/>
                <a:gd name="T5" fmla="*/ 320 h 339"/>
                <a:gd name="T6" fmla="*/ 386 w 496"/>
                <a:gd name="T7" fmla="*/ 246 h 339"/>
                <a:gd name="T8" fmla="*/ 386 w 496"/>
                <a:gd name="T9" fmla="*/ 232 h 339"/>
                <a:gd name="T10" fmla="*/ 357 w 496"/>
                <a:gd name="T11" fmla="*/ 190 h 339"/>
                <a:gd name="T12" fmla="*/ 299 w 496"/>
                <a:gd name="T13" fmla="*/ 86 h 339"/>
                <a:gd name="T14" fmla="*/ 388 w 496"/>
                <a:gd name="T15" fmla="*/ 8 h 339"/>
                <a:gd name="T16" fmla="*/ 484 w 496"/>
                <a:gd name="T17" fmla="*/ 79 h 339"/>
                <a:gd name="T18" fmla="*/ 436 w 496"/>
                <a:gd name="T19" fmla="*/ 186 h 339"/>
                <a:gd name="T20" fmla="*/ 398 w 496"/>
                <a:gd name="T21" fmla="*/ 247 h 339"/>
                <a:gd name="T22" fmla="*/ 343 w 496"/>
                <a:gd name="T23" fmla="*/ 329 h 339"/>
                <a:gd name="T24" fmla="*/ 256 w 496"/>
                <a:gd name="T25" fmla="*/ 301 h 339"/>
                <a:gd name="T26" fmla="*/ 239 w 496"/>
                <a:gd name="T27" fmla="*/ 248 h 339"/>
                <a:gd name="T28" fmla="*/ 241 w 496"/>
                <a:gd name="T29" fmla="*/ 95 h 339"/>
                <a:gd name="T30" fmla="*/ 166 w 496"/>
                <a:gd name="T31" fmla="*/ 17 h 339"/>
                <a:gd name="T32" fmla="*/ 108 w 496"/>
                <a:gd name="T33" fmla="*/ 76 h 339"/>
                <a:gd name="T34" fmla="*/ 108 w 496"/>
                <a:gd name="T35" fmla="*/ 98 h 339"/>
                <a:gd name="T36" fmla="*/ 141 w 496"/>
                <a:gd name="T37" fmla="*/ 153 h 339"/>
                <a:gd name="T38" fmla="*/ 193 w 496"/>
                <a:gd name="T39" fmla="*/ 260 h 339"/>
                <a:gd name="T40" fmla="*/ 98 w 496"/>
                <a:gd name="T41" fmla="*/ 333 h 339"/>
                <a:gd name="T42" fmla="*/ 7 w 496"/>
                <a:gd name="T43" fmla="*/ 250 h 339"/>
                <a:gd name="T44" fmla="*/ 71 w 496"/>
                <a:gd name="T45" fmla="*/ 148 h 339"/>
                <a:gd name="T46" fmla="*/ 95 w 496"/>
                <a:gd name="T47" fmla="*/ 113 h 339"/>
                <a:gd name="T48" fmla="*/ 98 w 496"/>
                <a:gd name="T49" fmla="*/ 61 h 339"/>
                <a:gd name="T50" fmla="*/ 185 w 496"/>
                <a:gd name="T51" fmla="*/ 4 h 339"/>
                <a:gd name="T52" fmla="*/ 252 w 496"/>
                <a:gd name="T53" fmla="*/ 77 h 339"/>
                <a:gd name="T54" fmla="*/ 252 w 496"/>
                <a:gd name="T55" fmla="*/ 163 h 339"/>
                <a:gd name="T56" fmla="*/ 311 w 496"/>
                <a:gd name="T57" fmla="*/ 104 h 339"/>
                <a:gd name="T58" fmla="*/ 393 w 496"/>
                <a:gd name="T59" fmla="*/ 184 h 339"/>
                <a:gd name="T60" fmla="*/ 474 w 496"/>
                <a:gd name="T61" fmla="*/ 100 h 339"/>
                <a:gd name="T62" fmla="*/ 391 w 496"/>
                <a:gd name="T63" fmla="*/ 21 h 339"/>
                <a:gd name="T64" fmla="*/ 311 w 496"/>
                <a:gd name="T65" fmla="*/ 104 h 339"/>
                <a:gd name="T66" fmla="*/ 183 w 496"/>
                <a:gd name="T67" fmla="*/ 238 h 339"/>
                <a:gd name="T68" fmla="*/ 101 w 496"/>
                <a:gd name="T69" fmla="*/ 155 h 339"/>
                <a:gd name="T70" fmla="*/ 20 w 496"/>
                <a:gd name="T71" fmla="*/ 235 h 339"/>
                <a:gd name="T72" fmla="*/ 99 w 496"/>
                <a:gd name="T73" fmla="*/ 319 h 339"/>
                <a:gd name="T74" fmla="*/ 183 w 496"/>
                <a:gd name="T75" fmla="*/ 23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 h="339">
                  <a:moveTo>
                    <a:pt x="252" y="163"/>
                  </a:moveTo>
                  <a:cubicBezTo>
                    <a:pt x="252" y="191"/>
                    <a:pt x="252" y="219"/>
                    <a:pt x="252" y="247"/>
                  </a:cubicBezTo>
                  <a:cubicBezTo>
                    <a:pt x="253" y="291"/>
                    <a:pt x="281" y="320"/>
                    <a:pt x="321" y="320"/>
                  </a:cubicBezTo>
                  <a:cubicBezTo>
                    <a:pt x="359" y="319"/>
                    <a:pt x="386" y="290"/>
                    <a:pt x="386" y="246"/>
                  </a:cubicBezTo>
                  <a:cubicBezTo>
                    <a:pt x="386" y="242"/>
                    <a:pt x="385" y="237"/>
                    <a:pt x="386" y="232"/>
                  </a:cubicBezTo>
                  <a:cubicBezTo>
                    <a:pt x="390" y="209"/>
                    <a:pt x="382" y="198"/>
                    <a:pt x="357" y="190"/>
                  </a:cubicBezTo>
                  <a:cubicBezTo>
                    <a:pt x="316" y="178"/>
                    <a:pt x="291" y="131"/>
                    <a:pt x="299" y="86"/>
                  </a:cubicBezTo>
                  <a:cubicBezTo>
                    <a:pt x="306" y="43"/>
                    <a:pt x="344" y="10"/>
                    <a:pt x="388" y="8"/>
                  </a:cubicBezTo>
                  <a:cubicBezTo>
                    <a:pt x="433" y="6"/>
                    <a:pt x="473" y="35"/>
                    <a:pt x="484" y="79"/>
                  </a:cubicBezTo>
                  <a:cubicBezTo>
                    <a:pt x="496" y="121"/>
                    <a:pt x="476" y="172"/>
                    <a:pt x="436" y="186"/>
                  </a:cubicBezTo>
                  <a:cubicBezTo>
                    <a:pt x="402" y="197"/>
                    <a:pt x="397" y="216"/>
                    <a:pt x="398" y="247"/>
                  </a:cubicBezTo>
                  <a:cubicBezTo>
                    <a:pt x="400" y="288"/>
                    <a:pt x="378" y="318"/>
                    <a:pt x="343" y="329"/>
                  </a:cubicBezTo>
                  <a:cubicBezTo>
                    <a:pt x="312" y="339"/>
                    <a:pt x="277" y="328"/>
                    <a:pt x="256" y="301"/>
                  </a:cubicBezTo>
                  <a:cubicBezTo>
                    <a:pt x="244" y="285"/>
                    <a:pt x="239" y="267"/>
                    <a:pt x="239" y="248"/>
                  </a:cubicBezTo>
                  <a:cubicBezTo>
                    <a:pt x="240" y="197"/>
                    <a:pt x="238" y="146"/>
                    <a:pt x="241" y="95"/>
                  </a:cubicBezTo>
                  <a:cubicBezTo>
                    <a:pt x="244" y="46"/>
                    <a:pt x="211" y="13"/>
                    <a:pt x="166" y="17"/>
                  </a:cubicBezTo>
                  <a:cubicBezTo>
                    <a:pt x="135" y="20"/>
                    <a:pt x="111" y="44"/>
                    <a:pt x="108" y="76"/>
                  </a:cubicBezTo>
                  <a:cubicBezTo>
                    <a:pt x="108" y="83"/>
                    <a:pt x="109" y="91"/>
                    <a:pt x="108" y="98"/>
                  </a:cubicBezTo>
                  <a:cubicBezTo>
                    <a:pt x="104" y="126"/>
                    <a:pt x="110" y="143"/>
                    <a:pt x="141" y="153"/>
                  </a:cubicBezTo>
                  <a:cubicBezTo>
                    <a:pt x="184" y="167"/>
                    <a:pt x="204" y="216"/>
                    <a:pt x="193" y="260"/>
                  </a:cubicBezTo>
                  <a:cubicBezTo>
                    <a:pt x="183" y="304"/>
                    <a:pt x="142" y="335"/>
                    <a:pt x="98" y="333"/>
                  </a:cubicBezTo>
                  <a:cubicBezTo>
                    <a:pt x="53" y="331"/>
                    <a:pt x="14" y="296"/>
                    <a:pt x="7" y="250"/>
                  </a:cubicBezTo>
                  <a:cubicBezTo>
                    <a:pt x="0" y="207"/>
                    <a:pt x="28" y="161"/>
                    <a:pt x="71" y="148"/>
                  </a:cubicBezTo>
                  <a:cubicBezTo>
                    <a:pt x="92" y="142"/>
                    <a:pt x="96" y="132"/>
                    <a:pt x="95" y="113"/>
                  </a:cubicBezTo>
                  <a:cubicBezTo>
                    <a:pt x="93" y="96"/>
                    <a:pt x="94" y="78"/>
                    <a:pt x="98" y="61"/>
                  </a:cubicBezTo>
                  <a:cubicBezTo>
                    <a:pt x="108" y="24"/>
                    <a:pt x="144" y="0"/>
                    <a:pt x="185" y="4"/>
                  </a:cubicBezTo>
                  <a:cubicBezTo>
                    <a:pt x="220" y="8"/>
                    <a:pt x="251" y="41"/>
                    <a:pt x="252" y="77"/>
                  </a:cubicBezTo>
                  <a:cubicBezTo>
                    <a:pt x="253" y="106"/>
                    <a:pt x="252" y="135"/>
                    <a:pt x="252" y="163"/>
                  </a:cubicBezTo>
                  <a:close/>
                  <a:moveTo>
                    <a:pt x="311" y="104"/>
                  </a:moveTo>
                  <a:cubicBezTo>
                    <a:pt x="311" y="150"/>
                    <a:pt x="346" y="185"/>
                    <a:pt x="393" y="184"/>
                  </a:cubicBezTo>
                  <a:cubicBezTo>
                    <a:pt x="440" y="184"/>
                    <a:pt x="475" y="149"/>
                    <a:pt x="474" y="100"/>
                  </a:cubicBezTo>
                  <a:cubicBezTo>
                    <a:pt x="474" y="55"/>
                    <a:pt x="437" y="21"/>
                    <a:pt x="391" y="21"/>
                  </a:cubicBezTo>
                  <a:cubicBezTo>
                    <a:pt x="344" y="22"/>
                    <a:pt x="311" y="57"/>
                    <a:pt x="311" y="104"/>
                  </a:cubicBezTo>
                  <a:close/>
                  <a:moveTo>
                    <a:pt x="183" y="238"/>
                  </a:moveTo>
                  <a:cubicBezTo>
                    <a:pt x="184" y="192"/>
                    <a:pt x="147" y="156"/>
                    <a:pt x="101" y="155"/>
                  </a:cubicBezTo>
                  <a:cubicBezTo>
                    <a:pt x="58" y="154"/>
                    <a:pt x="21" y="191"/>
                    <a:pt x="20" y="235"/>
                  </a:cubicBezTo>
                  <a:cubicBezTo>
                    <a:pt x="19" y="282"/>
                    <a:pt x="53" y="319"/>
                    <a:pt x="99" y="319"/>
                  </a:cubicBezTo>
                  <a:cubicBezTo>
                    <a:pt x="147" y="320"/>
                    <a:pt x="182" y="286"/>
                    <a:pt x="183"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59" name="Freeform 179">
              <a:extLst>
                <a:ext uri="{FF2B5EF4-FFF2-40B4-BE49-F238E27FC236}">
                  <a16:creationId xmlns:a16="http://schemas.microsoft.com/office/drawing/2014/main" id="{154032BD-4E84-4C68-921C-C091118F88B7}"/>
                </a:ext>
              </a:extLst>
            </p:cNvPr>
            <p:cNvSpPr>
              <a:spLocks/>
            </p:cNvSpPr>
            <p:nvPr/>
          </p:nvSpPr>
          <p:spPr bwMode="auto">
            <a:xfrm>
              <a:off x="-671513" y="3516313"/>
              <a:ext cx="155575" cy="161925"/>
            </a:xfrm>
            <a:custGeom>
              <a:avLst/>
              <a:gdLst>
                <a:gd name="T0" fmla="*/ 27 w 94"/>
                <a:gd name="T1" fmla="*/ 98 h 98"/>
                <a:gd name="T2" fmla="*/ 2 w 94"/>
                <a:gd name="T3" fmla="*/ 64 h 98"/>
                <a:gd name="T4" fmla="*/ 5 w 94"/>
                <a:gd name="T5" fmla="*/ 60 h 98"/>
                <a:gd name="T6" fmla="*/ 13 w 94"/>
                <a:gd name="T7" fmla="*/ 64 h 98"/>
                <a:gd name="T8" fmla="*/ 42 w 94"/>
                <a:gd name="T9" fmla="*/ 61 h 98"/>
                <a:gd name="T10" fmla="*/ 75 w 94"/>
                <a:gd name="T11" fmla="*/ 11 h 98"/>
                <a:gd name="T12" fmla="*/ 88 w 94"/>
                <a:gd name="T13" fmla="*/ 5 h 98"/>
                <a:gd name="T14" fmla="*/ 85 w 94"/>
                <a:gd name="T15" fmla="*/ 18 h 98"/>
                <a:gd name="T16" fmla="*/ 39 w 94"/>
                <a:gd name="T17" fmla="*/ 88 h 98"/>
                <a:gd name="T18" fmla="*/ 27 w 9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8">
                  <a:moveTo>
                    <a:pt x="27" y="98"/>
                  </a:moveTo>
                  <a:cubicBezTo>
                    <a:pt x="21" y="97"/>
                    <a:pt x="0" y="69"/>
                    <a:pt x="2" y="64"/>
                  </a:cubicBezTo>
                  <a:cubicBezTo>
                    <a:pt x="2" y="62"/>
                    <a:pt x="4" y="60"/>
                    <a:pt x="5" y="60"/>
                  </a:cubicBezTo>
                  <a:cubicBezTo>
                    <a:pt x="9" y="58"/>
                    <a:pt x="12" y="62"/>
                    <a:pt x="13" y="64"/>
                  </a:cubicBezTo>
                  <a:cubicBezTo>
                    <a:pt x="26" y="85"/>
                    <a:pt x="33" y="75"/>
                    <a:pt x="42" y="61"/>
                  </a:cubicBezTo>
                  <a:cubicBezTo>
                    <a:pt x="52" y="44"/>
                    <a:pt x="64" y="27"/>
                    <a:pt x="75" y="11"/>
                  </a:cubicBezTo>
                  <a:cubicBezTo>
                    <a:pt x="78" y="7"/>
                    <a:pt x="81" y="0"/>
                    <a:pt x="88" y="5"/>
                  </a:cubicBezTo>
                  <a:cubicBezTo>
                    <a:pt x="94" y="9"/>
                    <a:pt x="88" y="14"/>
                    <a:pt x="85" y="18"/>
                  </a:cubicBezTo>
                  <a:cubicBezTo>
                    <a:pt x="70" y="42"/>
                    <a:pt x="54" y="65"/>
                    <a:pt x="39" y="88"/>
                  </a:cubicBezTo>
                  <a:cubicBezTo>
                    <a:pt x="36" y="92"/>
                    <a:pt x="33" y="97"/>
                    <a:pt x="2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160" name="Freeform 180">
              <a:extLst>
                <a:ext uri="{FF2B5EF4-FFF2-40B4-BE49-F238E27FC236}">
                  <a16:creationId xmlns:a16="http://schemas.microsoft.com/office/drawing/2014/main" id="{ABF1C863-1026-4ACD-803D-3F32F9C858F7}"/>
                </a:ext>
              </a:extLst>
            </p:cNvPr>
            <p:cNvSpPr>
              <a:spLocks noEditPoints="1"/>
            </p:cNvSpPr>
            <p:nvPr/>
          </p:nvSpPr>
          <p:spPr bwMode="auto">
            <a:xfrm>
              <a:off x="-1177925" y="3727451"/>
              <a:ext cx="192088" cy="177800"/>
            </a:xfrm>
            <a:custGeom>
              <a:avLst/>
              <a:gdLst>
                <a:gd name="T0" fmla="*/ 58 w 117"/>
                <a:gd name="T1" fmla="*/ 107 h 108"/>
                <a:gd name="T2" fmla="*/ 16 w 117"/>
                <a:gd name="T3" fmla="*/ 107 h 108"/>
                <a:gd name="T4" fmla="*/ 2 w 117"/>
                <a:gd name="T5" fmla="*/ 101 h 108"/>
                <a:gd name="T6" fmla="*/ 9 w 117"/>
                <a:gd name="T7" fmla="*/ 85 h 108"/>
                <a:gd name="T8" fmla="*/ 19 w 117"/>
                <a:gd name="T9" fmla="*/ 79 h 108"/>
                <a:gd name="T10" fmla="*/ 32 w 117"/>
                <a:gd name="T11" fmla="*/ 48 h 108"/>
                <a:gd name="T12" fmla="*/ 46 w 117"/>
                <a:gd name="T13" fmla="*/ 5 h 108"/>
                <a:gd name="T14" fmla="*/ 80 w 117"/>
                <a:gd name="T15" fmla="*/ 10 h 108"/>
                <a:gd name="T16" fmla="*/ 84 w 117"/>
                <a:gd name="T17" fmla="*/ 51 h 108"/>
                <a:gd name="T18" fmla="*/ 94 w 117"/>
                <a:gd name="T19" fmla="*/ 77 h 108"/>
                <a:gd name="T20" fmla="*/ 103 w 117"/>
                <a:gd name="T21" fmla="*/ 82 h 108"/>
                <a:gd name="T22" fmla="*/ 115 w 117"/>
                <a:gd name="T23" fmla="*/ 98 h 108"/>
                <a:gd name="T24" fmla="*/ 98 w 117"/>
                <a:gd name="T25" fmla="*/ 107 h 108"/>
                <a:gd name="T26" fmla="*/ 58 w 117"/>
                <a:gd name="T27" fmla="*/ 107 h 108"/>
                <a:gd name="T28" fmla="*/ 58 w 117"/>
                <a:gd name="T29" fmla="*/ 107 h 108"/>
                <a:gd name="T30" fmla="*/ 92 w 117"/>
                <a:gd name="T31" fmla="*/ 93 h 108"/>
                <a:gd name="T32" fmla="*/ 71 w 117"/>
                <a:gd name="T33" fmla="*/ 48 h 108"/>
                <a:gd name="T34" fmla="*/ 74 w 117"/>
                <a:gd name="T35" fmla="*/ 28 h 108"/>
                <a:gd name="T36" fmla="*/ 57 w 117"/>
                <a:gd name="T37" fmla="*/ 15 h 108"/>
                <a:gd name="T38" fmla="*/ 43 w 117"/>
                <a:gd name="T39" fmla="*/ 30 h 108"/>
                <a:gd name="T40" fmla="*/ 45 w 117"/>
                <a:gd name="T41" fmla="*/ 44 h 108"/>
                <a:gd name="T42" fmla="*/ 51 w 117"/>
                <a:gd name="T43" fmla="*/ 72 h 108"/>
                <a:gd name="T44" fmla="*/ 23 w 117"/>
                <a:gd name="T45" fmla="*/ 93 h 108"/>
                <a:gd name="T46" fmla="*/ 92 w 117"/>
                <a:gd name="T47"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8">
                  <a:moveTo>
                    <a:pt x="58" y="107"/>
                  </a:moveTo>
                  <a:cubicBezTo>
                    <a:pt x="44" y="107"/>
                    <a:pt x="30" y="107"/>
                    <a:pt x="16" y="107"/>
                  </a:cubicBezTo>
                  <a:cubicBezTo>
                    <a:pt x="10" y="106"/>
                    <a:pt x="4" y="107"/>
                    <a:pt x="2" y="101"/>
                  </a:cubicBezTo>
                  <a:cubicBezTo>
                    <a:pt x="0" y="94"/>
                    <a:pt x="4" y="89"/>
                    <a:pt x="9" y="85"/>
                  </a:cubicBezTo>
                  <a:cubicBezTo>
                    <a:pt x="12" y="83"/>
                    <a:pt x="15" y="80"/>
                    <a:pt x="19" y="79"/>
                  </a:cubicBezTo>
                  <a:cubicBezTo>
                    <a:pt x="37" y="74"/>
                    <a:pt x="42" y="66"/>
                    <a:pt x="32" y="48"/>
                  </a:cubicBezTo>
                  <a:cubicBezTo>
                    <a:pt x="23" y="31"/>
                    <a:pt x="32" y="11"/>
                    <a:pt x="46" y="5"/>
                  </a:cubicBezTo>
                  <a:cubicBezTo>
                    <a:pt x="58" y="0"/>
                    <a:pt x="71" y="0"/>
                    <a:pt x="80" y="10"/>
                  </a:cubicBezTo>
                  <a:cubicBezTo>
                    <a:pt x="90" y="22"/>
                    <a:pt x="91" y="38"/>
                    <a:pt x="84" y="51"/>
                  </a:cubicBezTo>
                  <a:cubicBezTo>
                    <a:pt x="76" y="67"/>
                    <a:pt x="80" y="73"/>
                    <a:pt x="94" y="77"/>
                  </a:cubicBezTo>
                  <a:cubicBezTo>
                    <a:pt x="97" y="78"/>
                    <a:pt x="100" y="80"/>
                    <a:pt x="103" y="82"/>
                  </a:cubicBezTo>
                  <a:cubicBezTo>
                    <a:pt x="109" y="86"/>
                    <a:pt x="117" y="90"/>
                    <a:pt x="115" y="98"/>
                  </a:cubicBezTo>
                  <a:cubicBezTo>
                    <a:pt x="114" y="108"/>
                    <a:pt x="105" y="106"/>
                    <a:pt x="98" y="107"/>
                  </a:cubicBezTo>
                  <a:cubicBezTo>
                    <a:pt x="84" y="107"/>
                    <a:pt x="71" y="107"/>
                    <a:pt x="58" y="107"/>
                  </a:cubicBezTo>
                  <a:cubicBezTo>
                    <a:pt x="58" y="107"/>
                    <a:pt x="58" y="107"/>
                    <a:pt x="58" y="107"/>
                  </a:cubicBezTo>
                  <a:close/>
                  <a:moveTo>
                    <a:pt x="92" y="93"/>
                  </a:moveTo>
                  <a:cubicBezTo>
                    <a:pt x="61" y="76"/>
                    <a:pt x="61" y="75"/>
                    <a:pt x="71" y="48"/>
                  </a:cubicBezTo>
                  <a:cubicBezTo>
                    <a:pt x="74" y="41"/>
                    <a:pt x="73" y="35"/>
                    <a:pt x="74" y="28"/>
                  </a:cubicBezTo>
                  <a:cubicBezTo>
                    <a:pt x="74" y="18"/>
                    <a:pt x="66" y="14"/>
                    <a:pt x="57" y="15"/>
                  </a:cubicBezTo>
                  <a:cubicBezTo>
                    <a:pt x="49" y="16"/>
                    <a:pt x="42" y="20"/>
                    <a:pt x="43" y="30"/>
                  </a:cubicBezTo>
                  <a:cubicBezTo>
                    <a:pt x="43" y="35"/>
                    <a:pt x="43" y="40"/>
                    <a:pt x="45" y="44"/>
                  </a:cubicBezTo>
                  <a:cubicBezTo>
                    <a:pt x="48" y="53"/>
                    <a:pt x="55" y="61"/>
                    <a:pt x="51" y="72"/>
                  </a:cubicBezTo>
                  <a:cubicBezTo>
                    <a:pt x="47" y="83"/>
                    <a:pt x="35" y="85"/>
                    <a:pt x="23" y="93"/>
                  </a:cubicBezTo>
                  <a:cubicBezTo>
                    <a:pt x="48" y="93"/>
                    <a:pt x="68" y="93"/>
                    <a:pt x="92"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674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2" grpId="0"/>
      <p:bldP spid="1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Google Shape;162;p7">
            <a:extLst>
              <a:ext uri="{FF2B5EF4-FFF2-40B4-BE49-F238E27FC236}">
                <a16:creationId xmlns:a16="http://schemas.microsoft.com/office/drawing/2014/main" id="{99F4C02D-A3A7-420D-9901-042FBCE1A4EC}"/>
              </a:ext>
            </a:extLst>
          </p:cNvPr>
          <p:cNvSpPr txBox="1">
            <a:spLocks/>
          </p:cNvSpPr>
          <p:nvPr/>
        </p:nvSpPr>
        <p:spPr>
          <a:xfrm>
            <a:off x="292894" y="2427535"/>
            <a:ext cx="2038340" cy="465296"/>
          </a:xfrm>
          <a:prstGeom prst="rect">
            <a:avLst/>
          </a:prstGeom>
          <a:solidFill>
            <a:srgbClr val="F2F2F2">
              <a:alpha val="50000"/>
            </a:srgbClr>
          </a:solidFill>
          <a:ln>
            <a:noFill/>
          </a:ln>
        </p:spPr>
        <p:txBody>
          <a:bodyPr spcFirstLastPara="1" wrap="square" lIns="68580" tIns="68580" rIns="68580" bIns="6858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75"/>
              </a:spcBef>
              <a:spcAft>
                <a:spcPts val="375"/>
              </a:spcAft>
            </a:pPr>
            <a:r>
              <a:rPr lang="en-US" sz="1050" i="1">
                <a:solidFill>
                  <a:srgbClr val="FF0000"/>
                </a:solidFill>
                <a:latin typeface="Arial" panose="020B0604020202020204" pitchFamily="34" charset="0"/>
                <a:cs typeface="Arial" panose="020B0604020202020204" pitchFamily="34" charset="0"/>
              </a:rPr>
              <a:t>Measure Current Health Equity in the Population</a:t>
            </a:r>
            <a:r>
              <a:rPr lang="en-US" sz="1050" i="1" baseline="30000">
                <a:solidFill>
                  <a:srgbClr val="FF0000"/>
                </a:solidFill>
                <a:latin typeface="Arial" panose="020B0604020202020204" pitchFamily="34" charset="0"/>
                <a:cs typeface="Arial" panose="020B0604020202020204" pitchFamily="34" charset="0"/>
              </a:rPr>
              <a:t>1,2</a:t>
            </a:r>
          </a:p>
        </p:txBody>
      </p:sp>
      <p:sp>
        <p:nvSpPr>
          <p:cNvPr id="52" name="Google Shape;162;p7">
            <a:extLst>
              <a:ext uri="{FF2B5EF4-FFF2-40B4-BE49-F238E27FC236}">
                <a16:creationId xmlns:a16="http://schemas.microsoft.com/office/drawing/2014/main" id="{BA7B27BB-4AD1-42AB-9E9C-ADAFE32BB0F4}"/>
              </a:ext>
            </a:extLst>
          </p:cNvPr>
          <p:cNvSpPr txBox="1">
            <a:spLocks/>
          </p:cNvSpPr>
          <p:nvPr/>
        </p:nvSpPr>
        <p:spPr>
          <a:xfrm>
            <a:off x="2457720" y="2427534"/>
            <a:ext cx="6367992" cy="465296"/>
          </a:xfrm>
          <a:prstGeom prst="rect">
            <a:avLst/>
          </a:prstGeom>
          <a:solidFill>
            <a:srgbClr val="F2F2F2">
              <a:alpha val="50000"/>
            </a:srgbClr>
          </a:solidFill>
          <a:ln>
            <a:noFill/>
          </a:ln>
        </p:spPr>
        <p:txBody>
          <a:bodyPr spcFirstLastPara="1" wrap="square" lIns="68580" tIns="68580" rIns="68580" bIns="6858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75"/>
              </a:spcBef>
              <a:spcAft>
                <a:spcPts val="375"/>
              </a:spcAft>
            </a:pPr>
            <a:r>
              <a:rPr lang="en-US" sz="1050" i="1">
                <a:latin typeface="Arial" panose="020B0604020202020204" pitchFamily="34" charset="0"/>
                <a:cs typeface="Arial" panose="020B0604020202020204" pitchFamily="34" charset="0"/>
              </a:rPr>
              <a:t>Equity-Informative Cost-Effectiveness </a:t>
            </a:r>
            <a:br>
              <a:rPr lang="en-US" sz="1050" i="1">
                <a:latin typeface="Arial" panose="020B0604020202020204" pitchFamily="34" charset="0"/>
                <a:cs typeface="Arial" panose="020B0604020202020204" pitchFamily="34" charset="0"/>
              </a:rPr>
            </a:br>
            <a:r>
              <a:rPr lang="en-US" sz="1050" i="1">
                <a:latin typeface="Arial" panose="020B0604020202020204" pitchFamily="34" charset="0"/>
                <a:cs typeface="Arial" panose="020B0604020202020204" pitchFamily="34" charset="0"/>
              </a:rPr>
              <a:t>Analysis Methods</a:t>
            </a:r>
          </a:p>
        </p:txBody>
      </p:sp>
      <p:sp>
        <p:nvSpPr>
          <p:cNvPr id="39" name="Google Shape;162;p7">
            <a:extLst>
              <a:ext uri="{FF2B5EF4-FFF2-40B4-BE49-F238E27FC236}">
                <a16:creationId xmlns:a16="http://schemas.microsoft.com/office/drawing/2014/main" id="{65C1F044-18A7-452F-AC74-A1F41A367A18}"/>
              </a:ext>
            </a:extLst>
          </p:cNvPr>
          <p:cNvSpPr txBox="1">
            <a:spLocks/>
          </p:cNvSpPr>
          <p:nvPr/>
        </p:nvSpPr>
        <p:spPr>
          <a:xfrm>
            <a:off x="2457721" y="2977798"/>
            <a:ext cx="2038340" cy="465296"/>
          </a:xfrm>
          <a:prstGeom prst="rect">
            <a:avLst/>
          </a:prstGeom>
          <a:solidFill>
            <a:srgbClr val="F2F2F2">
              <a:alpha val="50000"/>
            </a:srgbClr>
          </a:solidFill>
          <a:ln>
            <a:noFill/>
          </a:ln>
        </p:spPr>
        <p:txBody>
          <a:bodyPr spcFirstLastPara="1" wrap="square" lIns="68580" tIns="68580" rIns="68580" bIns="6858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75"/>
              </a:spcBef>
              <a:spcAft>
                <a:spcPts val="375"/>
              </a:spcAft>
            </a:pPr>
            <a:r>
              <a:rPr lang="en-US" sz="900" i="1">
                <a:latin typeface="Arial" panose="020B0604020202020204" pitchFamily="34" charset="0"/>
                <a:cs typeface="Arial" panose="020B0604020202020204" pitchFamily="34" charset="0"/>
              </a:rPr>
              <a:t>Standard HEOR Methods for CEA</a:t>
            </a:r>
          </a:p>
        </p:txBody>
      </p:sp>
      <p:sp>
        <p:nvSpPr>
          <p:cNvPr id="48" name="Google Shape;162;p7">
            <a:extLst>
              <a:ext uri="{FF2B5EF4-FFF2-40B4-BE49-F238E27FC236}">
                <a16:creationId xmlns:a16="http://schemas.microsoft.com/office/drawing/2014/main" id="{379BE628-6CCA-4A9A-8E82-7F1811EDE295}"/>
              </a:ext>
            </a:extLst>
          </p:cNvPr>
          <p:cNvSpPr txBox="1">
            <a:spLocks/>
          </p:cNvSpPr>
          <p:nvPr/>
        </p:nvSpPr>
        <p:spPr>
          <a:xfrm>
            <a:off x="2457721" y="3528061"/>
            <a:ext cx="2038340" cy="465296"/>
          </a:xfrm>
          <a:prstGeom prst="rect">
            <a:avLst/>
          </a:prstGeom>
          <a:solidFill>
            <a:srgbClr val="F2F2F2">
              <a:alpha val="50000"/>
            </a:srgbClr>
          </a:solidFill>
          <a:ln>
            <a:noFill/>
          </a:ln>
        </p:spPr>
        <p:txBody>
          <a:bodyPr spcFirstLastPara="1" wrap="square" lIns="68580" tIns="68580" rIns="68580" bIns="6858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75"/>
              </a:spcBef>
              <a:spcAft>
                <a:spcPts val="375"/>
              </a:spcAft>
            </a:pPr>
            <a:r>
              <a:rPr lang="en-US" sz="800" i="1">
                <a:latin typeface="Arial" panose="020B0604020202020204" pitchFamily="34" charset="0"/>
                <a:cs typeface="Arial" panose="020B0604020202020204" pitchFamily="34" charset="0"/>
              </a:rPr>
              <a:t>Subgroup Data from Real World Evidence and Inclusive Trials</a:t>
            </a:r>
          </a:p>
        </p:txBody>
      </p:sp>
      <p:sp>
        <p:nvSpPr>
          <p:cNvPr id="50" name="Google Shape;162;p7">
            <a:extLst>
              <a:ext uri="{FF2B5EF4-FFF2-40B4-BE49-F238E27FC236}">
                <a16:creationId xmlns:a16="http://schemas.microsoft.com/office/drawing/2014/main" id="{1353F06D-CE5D-47C0-85FB-E708AE0D7020}"/>
              </a:ext>
            </a:extLst>
          </p:cNvPr>
          <p:cNvSpPr txBox="1">
            <a:spLocks/>
          </p:cNvSpPr>
          <p:nvPr/>
        </p:nvSpPr>
        <p:spPr>
          <a:xfrm>
            <a:off x="6787372" y="2977798"/>
            <a:ext cx="2038340" cy="465296"/>
          </a:xfrm>
          <a:prstGeom prst="rect">
            <a:avLst/>
          </a:prstGeom>
          <a:solidFill>
            <a:srgbClr val="F2F2F2">
              <a:alpha val="50000"/>
            </a:srgbClr>
          </a:solidFill>
          <a:ln>
            <a:noFill/>
          </a:ln>
        </p:spPr>
        <p:txBody>
          <a:bodyPr spcFirstLastPara="1" wrap="square" lIns="68580" tIns="68580" rIns="68580" bIns="6858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75"/>
              </a:spcBef>
              <a:spcAft>
                <a:spcPts val="375"/>
              </a:spcAft>
            </a:pPr>
            <a:r>
              <a:rPr lang="en-US" sz="1050" i="1">
                <a:solidFill>
                  <a:srgbClr val="FF0000"/>
                </a:solidFill>
                <a:latin typeface="Arial" panose="020B0604020202020204" pitchFamily="34" charset="0"/>
                <a:cs typeface="Arial" panose="020B0604020202020204" pitchFamily="34" charset="0"/>
              </a:rPr>
              <a:t>Understand Health </a:t>
            </a:r>
            <a:br>
              <a:rPr lang="en-US" sz="1050" i="1">
                <a:solidFill>
                  <a:srgbClr val="FF0000"/>
                </a:solidFill>
                <a:latin typeface="Arial" panose="020B0604020202020204" pitchFamily="34" charset="0"/>
                <a:cs typeface="Arial" panose="020B0604020202020204" pitchFamily="34" charset="0"/>
              </a:rPr>
            </a:br>
            <a:r>
              <a:rPr lang="en-US" sz="1050" i="1">
                <a:solidFill>
                  <a:srgbClr val="FF0000"/>
                </a:solidFill>
                <a:latin typeface="Arial" panose="020B0604020202020204" pitchFamily="34" charset="0"/>
                <a:cs typeface="Arial" panose="020B0604020202020204" pitchFamily="34" charset="0"/>
              </a:rPr>
              <a:t>Inequality Aversion</a:t>
            </a:r>
            <a:r>
              <a:rPr lang="en-US" sz="1050" i="1" baseline="30000">
                <a:solidFill>
                  <a:srgbClr val="FF0000"/>
                </a:solidFill>
                <a:latin typeface="Arial" panose="020B0604020202020204" pitchFamily="34" charset="0"/>
                <a:cs typeface="Arial" panose="020B0604020202020204" pitchFamily="34" charset="0"/>
              </a:rPr>
              <a:t>3</a:t>
            </a:r>
          </a:p>
        </p:txBody>
      </p:sp>
      <p:sp>
        <p:nvSpPr>
          <p:cNvPr id="4" name="Title 3">
            <a:extLst>
              <a:ext uri="{FF2B5EF4-FFF2-40B4-BE49-F238E27FC236}">
                <a16:creationId xmlns:a16="http://schemas.microsoft.com/office/drawing/2014/main" id="{39FC5E74-9674-4BEC-BE40-0A02D4059968}"/>
              </a:ext>
            </a:extLst>
          </p:cNvPr>
          <p:cNvSpPr>
            <a:spLocks noGrp="1"/>
          </p:cNvSpPr>
          <p:nvPr>
            <p:ph type="title"/>
          </p:nvPr>
        </p:nvSpPr>
        <p:spPr>
          <a:xfrm>
            <a:off x="306985" y="24201"/>
            <a:ext cx="8504635" cy="576263"/>
          </a:xfrm>
        </p:spPr>
        <p:txBody>
          <a:bodyPr/>
          <a:lstStyle/>
          <a:p>
            <a:r>
              <a:rPr lang="en-US">
                <a:solidFill>
                  <a:schemeClr val="accent3"/>
                </a:solidFill>
                <a:latin typeface="Arial" panose="020B0604020202020204" pitchFamily="34" charset="0"/>
                <a:cs typeface="Arial" panose="020B0604020202020204" pitchFamily="34" charset="0"/>
              </a:rPr>
              <a:t>Many Settings Lack Foundational DCEA Data</a:t>
            </a:r>
          </a:p>
        </p:txBody>
      </p:sp>
      <p:sp>
        <p:nvSpPr>
          <p:cNvPr id="40" name="TextBox 39">
            <a:extLst>
              <a:ext uri="{FF2B5EF4-FFF2-40B4-BE49-F238E27FC236}">
                <a16:creationId xmlns:a16="http://schemas.microsoft.com/office/drawing/2014/main" id="{5836AF13-F96D-9247-968D-8C4964ABD00B}"/>
              </a:ext>
            </a:extLst>
          </p:cNvPr>
          <p:cNvSpPr txBox="1"/>
          <p:nvPr/>
        </p:nvSpPr>
        <p:spPr>
          <a:xfrm>
            <a:off x="306985" y="4835463"/>
            <a:ext cx="7316245" cy="246221"/>
          </a:xfrm>
          <a:prstGeom prst="rect">
            <a:avLst/>
          </a:prstGeom>
          <a:noFill/>
        </p:spPr>
        <p:txBody>
          <a:bodyPr wrap="square" rtlCol="0" anchor="b">
            <a:spAutoFit/>
          </a:bodyPr>
          <a:lstStyle/>
          <a:p>
            <a:r>
              <a:rPr lang="en-US" sz="500" dirty="0">
                <a:latin typeface="Arial" panose="020B0604020202020204" pitchFamily="34" charset="0"/>
                <a:cs typeface="Arial" panose="020B0604020202020204" pitchFamily="34" charset="0"/>
              </a:rPr>
              <a:t>1. Love-Koh J, </a:t>
            </a:r>
            <a:r>
              <a:rPr lang="en-US" sz="500" dirty="0" err="1">
                <a:latin typeface="Arial" panose="020B0604020202020204" pitchFamily="34" charset="0"/>
                <a:cs typeface="Arial" panose="020B0604020202020204" pitchFamily="34" charset="0"/>
              </a:rPr>
              <a:t>Asaria</a:t>
            </a:r>
            <a:r>
              <a:rPr lang="en-US" sz="500" dirty="0">
                <a:latin typeface="Arial" panose="020B0604020202020204" pitchFamily="34" charset="0"/>
                <a:cs typeface="Arial" panose="020B0604020202020204" pitchFamily="34" charset="0"/>
              </a:rPr>
              <a:t> M, Cookson R, Griffin S. The social distribution of health: estimating quality-adjusted life expectancy in England. Value in health. 2015 Jul 1;18(5):655-62; 2. Cookson R, Propper C, </a:t>
            </a:r>
            <a:r>
              <a:rPr lang="en-US" sz="500" dirty="0" err="1">
                <a:latin typeface="Arial" panose="020B0604020202020204" pitchFamily="34" charset="0"/>
                <a:cs typeface="Arial" panose="020B0604020202020204" pitchFamily="34" charset="0"/>
              </a:rPr>
              <a:t>Asaria</a:t>
            </a:r>
            <a:r>
              <a:rPr lang="en-US" sz="500" dirty="0">
                <a:latin typeface="Arial" panose="020B0604020202020204" pitchFamily="34" charset="0"/>
                <a:cs typeface="Arial" panose="020B0604020202020204" pitchFamily="34" charset="0"/>
              </a:rPr>
              <a:t> M, Raine R. Socio‐economic inequalities in health care in England. Fiscal studies. 2016 Sep;37(3-4):371-403. 3. Robson M, </a:t>
            </a:r>
            <a:r>
              <a:rPr lang="en-US" sz="500" dirty="0" err="1">
                <a:latin typeface="Arial" panose="020B0604020202020204" pitchFamily="34" charset="0"/>
                <a:cs typeface="Arial" panose="020B0604020202020204" pitchFamily="34" charset="0"/>
              </a:rPr>
              <a:t>Asaria</a:t>
            </a:r>
            <a:r>
              <a:rPr lang="en-US" sz="500" dirty="0">
                <a:latin typeface="Arial" panose="020B0604020202020204" pitchFamily="34" charset="0"/>
                <a:cs typeface="Arial" panose="020B0604020202020204" pitchFamily="34" charset="0"/>
              </a:rPr>
              <a:t> M, Cookson R, Tsuchiya A, Ali S. Eliciting the level of health inequality aversion in England. Health economics. 2017 Oct;26(10):1328-34. </a:t>
            </a:r>
          </a:p>
        </p:txBody>
      </p:sp>
      <p:cxnSp>
        <p:nvCxnSpPr>
          <p:cNvPr id="13" name="Straight Connector 12">
            <a:extLst>
              <a:ext uri="{FF2B5EF4-FFF2-40B4-BE49-F238E27FC236}">
                <a16:creationId xmlns:a16="http://schemas.microsoft.com/office/drawing/2014/main" id="{4C648626-235D-47A6-AC0B-FC50C5D64628}"/>
              </a:ext>
            </a:extLst>
          </p:cNvPr>
          <p:cNvCxnSpPr>
            <a:cxnSpLocks/>
          </p:cNvCxnSpPr>
          <p:nvPr/>
        </p:nvCxnSpPr>
        <p:spPr>
          <a:xfrm>
            <a:off x="292894" y="2427534"/>
            <a:ext cx="203834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2F6AFC-7E85-47AE-B11D-F7EA9443D538}"/>
              </a:ext>
            </a:extLst>
          </p:cNvPr>
          <p:cNvCxnSpPr>
            <a:cxnSpLocks/>
          </p:cNvCxnSpPr>
          <p:nvPr/>
        </p:nvCxnSpPr>
        <p:spPr>
          <a:xfrm>
            <a:off x="2457720" y="2427534"/>
            <a:ext cx="6367992" cy="0"/>
          </a:xfrm>
          <a:prstGeom prst="line">
            <a:avLst/>
          </a:prstGeom>
          <a:ln w="31750">
            <a:gradFill flip="none" rotWithShape="1">
              <a:gsLst>
                <a:gs pos="22000">
                  <a:srgbClr val="005587"/>
                </a:gs>
                <a:gs pos="61000">
                  <a:srgbClr val="3F5765"/>
                </a:gs>
                <a:gs pos="68000">
                  <a:srgbClr val="00C1AB"/>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2E9F8F2-EC52-4D69-AFC0-4A9B8E276A96}"/>
              </a:ext>
            </a:extLst>
          </p:cNvPr>
          <p:cNvSpPr txBox="1">
            <a:spLocks/>
          </p:cNvSpPr>
          <p:nvPr/>
        </p:nvSpPr>
        <p:spPr>
          <a:xfrm>
            <a:off x="292894" y="4079081"/>
            <a:ext cx="8532818" cy="391970"/>
          </a:xfrm>
          <a:prstGeom prst="rect">
            <a:avLst/>
          </a:prstGeom>
          <a:solidFill>
            <a:schemeClr val="tx1"/>
          </a:solidFill>
        </p:spPr>
        <p:txBody>
          <a:bodyPr wrap="square" anchor="ctr">
            <a:noAutofit/>
          </a:bodyPr>
          <a:lstStyle/>
          <a:p>
            <a:pPr algn="ctr"/>
            <a:r>
              <a:rPr lang="en-US" sz="1200" b="1" i="1">
                <a:solidFill>
                  <a:schemeClr val="bg1"/>
                </a:solidFill>
                <a:latin typeface="Arial" panose="020B0604020202020204" pitchFamily="34" charset="0"/>
                <a:cs typeface="Arial" panose="020B0604020202020204" pitchFamily="34" charset="0"/>
              </a:rPr>
              <a:t>Data gaps are most critical for use of DCEA for HTA, where the decision looks into the future</a:t>
            </a:r>
          </a:p>
        </p:txBody>
      </p:sp>
      <p:sp>
        <p:nvSpPr>
          <p:cNvPr id="54" name="Chevron 7">
            <a:extLst>
              <a:ext uri="{FF2B5EF4-FFF2-40B4-BE49-F238E27FC236}">
                <a16:creationId xmlns:a16="http://schemas.microsoft.com/office/drawing/2014/main" id="{16F92D34-1CFD-4AAE-B165-595F0CC2EC08}"/>
              </a:ext>
            </a:extLst>
          </p:cNvPr>
          <p:cNvSpPr/>
          <p:nvPr/>
        </p:nvSpPr>
        <p:spPr>
          <a:xfrm>
            <a:off x="292894" y="1193590"/>
            <a:ext cx="8428825" cy="672163"/>
          </a:xfrm>
          <a:prstGeom prst="chevron">
            <a:avLst>
              <a:gd name="adj" fmla="val 30488"/>
            </a:avLst>
          </a:prstGeom>
          <a:solidFill>
            <a:sysClr val="window" lastClr="FFFFFF">
              <a:lumMod val="95000"/>
            </a:sysClr>
          </a:solidFill>
          <a:ln w="9525" cap="flat" cmpd="sng" algn="ctr">
            <a:noFill/>
            <a:prstDash val="solid"/>
          </a:ln>
          <a:effectLst/>
        </p:spPr>
        <p:txBody>
          <a:bodyPr rtlCol="0" anchor="ctr"/>
          <a:lstStyle/>
          <a:p>
            <a:pPr algn="ctr" defTabSz="342890">
              <a:defRPr/>
            </a:pPr>
            <a:endParaRPr lang="en-GB" sz="1050">
              <a:solidFill>
                <a:prstClr val="black"/>
              </a:solidFill>
              <a:latin typeface="Arial" panose="020B0604020202020204" pitchFamily="34" charset="0"/>
              <a:cs typeface="Arial" panose="020B0604020202020204" pitchFamily="34" charset="0"/>
            </a:endParaRPr>
          </a:p>
        </p:txBody>
      </p:sp>
      <p:sp>
        <p:nvSpPr>
          <p:cNvPr id="63" name="Chevron 8">
            <a:extLst>
              <a:ext uri="{FF2B5EF4-FFF2-40B4-BE49-F238E27FC236}">
                <a16:creationId xmlns:a16="http://schemas.microsoft.com/office/drawing/2014/main" id="{C3E6A902-B7BF-40BE-819B-44BC00247D93}"/>
              </a:ext>
            </a:extLst>
          </p:cNvPr>
          <p:cNvSpPr>
            <a:spLocks/>
          </p:cNvSpPr>
          <p:nvPr/>
        </p:nvSpPr>
        <p:spPr>
          <a:xfrm>
            <a:off x="1973668" y="1193590"/>
            <a:ext cx="476097" cy="672163"/>
          </a:xfrm>
          <a:prstGeom prst="chevron">
            <a:avLst>
              <a:gd name="adj" fmla="val 36583"/>
            </a:avLst>
          </a:prstGeom>
          <a:gradFill rotWithShape="1">
            <a:gsLst>
              <a:gs pos="17000">
                <a:schemeClr val="accent1"/>
              </a:gs>
              <a:gs pos="50000">
                <a:schemeClr val="accent1">
                  <a:lumMod val="75000"/>
                </a:schemeClr>
              </a:gs>
              <a:gs pos="87000">
                <a:schemeClr val="accent1"/>
              </a:gs>
            </a:gsLst>
            <a:lin ang="5400000" scaled="0"/>
          </a:gradFill>
          <a:ln w="9525" cap="flat" cmpd="sng" algn="ctr">
            <a:noFill/>
            <a:prstDash val="solid"/>
          </a:ln>
          <a:effectLst/>
        </p:spPr>
        <p:txBody>
          <a:bodyPr rtlCol="0" anchor="ctr"/>
          <a:lstStyle/>
          <a:p>
            <a:pPr algn="ctr" defTabSz="342890">
              <a:defRPr/>
            </a:pPr>
            <a:endParaRPr lang="en-GB" sz="1050">
              <a:solidFill>
                <a:prstClr val="black"/>
              </a:solidFill>
              <a:latin typeface="Arial" panose="020B0604020202020204" pitchFamily="34" charset="0"/>
              <a:cs typeface="Arial" panose="020B0604020202020204" pitchFamily="34" charset="0"/>
            </a:endParaRPr>
          </a:p>
        </p:txBody>
      </p:sp>
      <p:sp>
        <p:nvSpPr>
          <p:cNvPr id="64" name="Chevron 27">
            <a:extLst>
              <a:ext uri="{FF2B5EF4-FFF2-40B4-BE49-F238E27FC236}">
                <a16:creationId xmlns:a16="http://schemas.microsoft.com/office/drawing/2014/main" id="{87495799-34EB-464E-9741-8BBAACE80006}"/>
              </a:ext>
            </a:extLst>
          </p:cNvPr>
          <p:cNvSpPr>
            <a:spLocks/>
          </p:cNvSpPr>
          <p:nvPr/>
        </p:nvSpPr>
        <p:spPr>
          <a:xfrm>
            <a:off x="4133273" y="1193590"/>
            <a:ext cx="476097" cy="672163"/>
          </a:xfrm>
          <a:prstGeom prst="chevron">
            <a:avLst>
              <a:gd name="adj" fmla="val 36583"/>
            </a:avLst>
          </a:prstGeom>
          <a:gradFill rotWithShape="1">
            <a:gsLst>
              <a:gs pos="22000">
                <a:schemeClr val="accent2"/>
              </a:gs>
              <a:gs pos="50000">
                <a:schemeClr val="accent2">
                  <a:lumMod val="75000"/>
                </a:schemeClr>
              </a:gs>
              <a:gs pos="80000">
                <a:schemeClr val="accent2"/>
              </a:gs>
            </a:gsLst>
            <a:lin ang="5400000" scaled="0"/>
          </a:gradFill>
          <a:ln w="9525" cap="flat" cmpd="sng" algn="ctr">
            <a:noFill/>
            <a:prstDash val="solid"/>
          </a:ln>
          <a:effectLst/>
        </p:spPr>
        <p:txBody>
          <a:bodyPr rtlCol="0" anchor="ctr"/>
          <a:lstStyle/>
          <a:p>
            <a:pPr algn="ctr" defTabSz="342890"/>
            <a:endParaRPr lang="en-GB" sz="1050">
              <a:solidFill>
                <a:prstClr val="black"/>
              </a:solidFill>
              <a:latin typeface="Arial" panose="020B0604020202020204" pitchFamily="34" charset="0"/>
              <a:cs typeface="Arial" panose="020B0604020202020204" pitchFamily="34" charset="0"/>
            </a:endParaRPr>
          </a:p>
        </p:txBody>
      </p:sp>
      <p:sp>
        <p:nvSpPr>
          <p:cNvPr id="65" name="Chevron 38">
            <a:extLst>
              <a:ext uri="{FF2B5EF4-FFF2-40B4-BE49-F238E27FC236}">
                <a16:creationId xmlns:a16="http://schemas.microsoft.com/office/drawing/2014/main" id="{5A2093B8-10BF-4B02-9E96-54D6CACF174D}"/>
              </a:ext>
            </a:extLst>
          </p:cNvPr>
          <p:cNvSpPr>
            <a:spLocks/>
          </p:cNvSpPr>
          <p:nvPr/>
        </p:nvSpPr>
        <p:spPr>
          <a:xfrm>
            <a:off x="6224299" y="1193590"/>
            <a:ext cx="476097" cy="672163"/>
          </a:xfrm>
          <a:prstGeom prst="chevron">
            <a:avLst>
              <a:gd name="adj" fmla="val 36583"/>
            </a:avLst>
          </a:prstGeom>
          <a:gradFill rotWithShape="1">
            <a:gsLst>
              <a:gs pos="20000">
                <a:schemeClr val="tx2"/>
              </a:gs>
              <a:gs pos="50000">
                <a:schemeClr val="tx2">
                  <a:lumMod val="75000"/>
                </a:schemeClr>
              </a:gs>
              <a:gs pos="82000">
                <a:schemeClr val="tx2"/>
              </a:gs>
            </a:gsLst>
            <a:lin ang="5400000" scaled="0"/>
          </a:gradFill>
          <a:ln w="9525" cap="flat" cmpd="sng" algn="ctr">
            <a:noFill/>
            <a:prstDash val="solid"/>
          </a:ln>
          <a:effectLst/>
        </p:spPr>
        <p:txBody>
          <a:bodyPr rtlCol="0" anchor="ctr"/>
          <a:lstStyle/>
          <a:p>
            <a:pPr algn="ctr" defTabSz="342890"/>
            <a:endParaRPr lang="en-GB" sz="1050">
              <a:solidFill>
                <a:prstClr val="black"/>
              </a:solidFill>
              <a:latin typeface="Arial" panose="020B0604020202020204" pitchFamily="34" charset="0"/>
              <a:cs typeface="Arial" panose="020B0604020202020204" pitchFamily="34" charset="0"/>
            </a:endParaRPr>
          </a:p>
        </p:txBody>
      </p:sp>
      <p:sp>
        <p:nvSpPr>
          <p:cNvPr id="66" name="Chevron 49">
            <a:extLst>
              <a:ext uri="{FF2B5EF4-FFF2-40B4-BE49-F238E27FC236}">
                <a16:creationId xmlns:a16="http://schemas.microsoft.com/office/drawing/2014/main" id="{C72BFEAD-0A01-4CF0-AE3C-FB525855256E}"/>
              </a:ext>
            </a:extLst>
          </p:cNvPr>
          <p:cNvSpPr>
            <a:spLocks/>
          </p:cNvSpPr>
          <p:nvPr/>
        </p:nvSpPr>
        <p:spPr>
          <a:xfrm>
            <a:off x="8349615" y="1193590"/>
            <a:ext cx="476097" cy="672163"/>
          </a:xfrm>
          <a:prstGeom prst="chevron">
            <a:avLst>
              <a:gd name="adj" fmla="val 36583"/>
            </a:avLst>
          </a:prstGeom>
          <a:gradFill rotWithShape="1">
            <a:gsLst>
              <a:gs pos="22000">
                <a:schemeClr val="accent6"/>
              </a:gs>
              <a:gs pos="50000">
                <a:schemeClr val="accent6">
                  <a:lumMod val="75000"/>
                </a:schemeClr>
              </a:gs>
              <a:gs pos="84000">
                <a:schemeClr val="accent6"/>
              </a:gs>
            </a:gsLst>
            <a:lin ang="5400000" scaled="0"/>
          </a:gradFill>
          <a:ln w="9525" cap="flat" cmpd="sng" algn="ctr">
            <a:noFill/>
            <a:prstDash val="solid"/>
          </a:ln>
          <a:effectLst/>
        </p:spPr>
        <p:txBody>
          <a:bodyPr rtlCol="0" anchor="ctr"/>
          <a:lstStyle/>
          <a:p>
            <a:pPr algn="ctr" defTabSz="342890"/>
            <a:endParaRPr lang="en-GB" sz="1050">
              <a:solidFill>
                <a:prstClr val="black"/>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E93CE6D-FEC7-40F0-8738-F26DFCE0F575}"/>
              </a:ext>
            </a:extLst>
          </p:cNvPr>
          <p:cNvSpPr txBox="1"/>
          <p:nvPr/>
        </p:nvSpPr>
        <p:spPr>
          <a:xfrm>
            <a:off x="548502" y="1368090"/>
            <a:ext cx="1463178" cy="323165"/>
          </a:xfrm>
          <a:prstGeom prst="rect">
            <a:avLst/>
          </a:prstGeom>
          <a:noFill/>
        </p:spPr>
        <p:txBody>
          <a:bodyPr wrap="square" lIns="0" tIns="0" rIns="0" bIns="0" rtlCol="0" anchor="ctr" anchorCtr="0">
            <a:spAutoFit/>
          </a:bodyPr>
          <a:lstStyle/>
          <a:p>
            <a:pPr algn="ctr"/>
            <a:r>
              <a:rPr lang="en-US" sz="1050" b="1">
                <a:solidFill>
                  <a:srgbClr val="0B5394"/>
                </a:solidFill>
                <a:latin typeface="Arial" panose="020B0604020202020204" pitchFamily="34" charset="0"/>
                <a:cs typeface="Arial" panose="020B0604020202020204" pitchFamily="34" charset="0"/>
              </a:rPr>
              <a:t>Describe Pre-Decision Health Inequalities</a:t>
            </a:r>
            <a:endParaRPr lang="en-US" sz="1050">
              <a:solidFill>
                <a:srgbClr val="0B5394"/>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710E713C-8C74-40EF-A55E-C8670967A56C}"/>
              </a:ext>
            </a:extLst>
          </p:cNvPr>
          <p:cNvSpPr txBox="1"/>
          <p:nvPr/>
        </p:nvSpPr>
        <p:spPr>
          <a:xfrm>
            <a:off x="2453165" y="1287298"/>
            <a:ext cx="1721643" cy="484748"/>
          </a:xfrm>
          <a:prstGeom prst="rect">
            <a:avLst/>
          </a:prstGeom>
          <a:noFill/>
        </p:spPr>
        <p:txBody>
          <a:bodyPr wrap="square" lIns="0" tIns="0" rIns="0" bIns="0" rtlCol="0" anchor="ctr" anchorCtr="0">
            <a:spAutoFit/>
          </a:bodyPr>
          <a:lstStyle/>
          <a:p>
            <a:pPr algn="ctr"/>
            <a:r>
              <a:rPr lang="en-US" sz="1050" b="1">
                <a:solidFill>
                  <a:srgbClr val="073763"/>
                </a:solidFill>
                <a:latin typeface="Arial" panose="020B0604020202020204" pitchFamily="34" charset="0"/>
                <a:cs typeface="Arial" panose="020B0604020202020204" pitchFamily="34" charset="0"/>
              </a:rPr>
              <a:t>Evaluate Intervention Impacts on Health Inequality (Health Benefits)</a:t>
            </a:r>
            <a:endParaRPr lang="en-US" sz="1050">
              <a:solidFill>
                <a:srgbClr val="073763"/>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A8A4058-1D09-495E-8386-1527897246FD}"/>
              </a:ext>
            </a:extLst>
          </p:cNvPr>
          <p:cNvSpPr txBox="1"/>
          <p:nvPr/>
        </p:nvSpPr>
        <p:spPr>
          <a:xfrm>
            <a:off x="4666641" y="1287298"/>
            <a:ext cx="1539850" cy="484748"/>
          </a:xfrm>
          <a:prstGeom prst="rect">
            <a:avLst/>
          </a:prstGeom>
          <a:noFill/>
        </p:spPr>
        <p:txBody>
          <a:bodyPr wrap="square" lIns="0" tIns="0" rIns="0" bIns="0" rtlCol="0" anchor="ctr" anchorCtr="0">
            <a:spAutoFit/>
          </a:bodyPr>
          <a:lstStyle/>
          <a:p>
            <a:pPr algn="ctr" defTabSz="598868" eaLnBrk="0" hangingPunct="0">
              <a:spcAft>
                <a:spcPts val="150"/>
              </a:spcAft>
              <a:defRPr/>
            </a:pPr>
            <a:r>
              <a:rPr lang="en-US" sz="1050" b="1">
                <a:solidFill>
                  <a:schemeClr val="tx2">
                    <a:lumMod val="50000"/>
                  </a:schemeClr>
                </a:solidFill>
                <a:latin typeface="Arial" panose="020B0604020202020204" pitchFamily="34" charset="0"/>
                <a:cs typeface="Arial" panose="020B0604020202020204" pitchFamily="34" charset="0"/>
              </a:rPr>
              <a:t>Estimate Population Outcomes for Each Subgroup</a:t>
            </a:r>
          </a:p>
        </p:txBody>
      </p:sp>
      <p:sp>
        <p:nvSpPr>
          <p:cNvPr id="71" name="TextBox 70">
            <a:extLst>
              <a:ext uri="{FF2B5EF4-FFF2-40B4-BE49-F238E27FC236}">
                <a16:creationId xmlns:a16="http://schemas.microsoft.com/office/drawing/2014/main" id="{A0D7F482-0DE5-4A25-9408-EEFE28623410}"/>
              </a:ext>
            </a:extLst>
          </p:cNvPr>
          <p:cNvSpPr txBox="1"/>
          <p:nvPr/>
        </p:nvSpPr>
        <p:spPr>
          <a:xfrm>
            <a:off x="6798288" y="1287297"/>
            <a:ext cx="1459888" cy="484748"/>
          </a:xfrm>
          <a:prstGeom prst="rect">
            <a:avLst/>
          </a:prstGeom>
          <a:noFill/>
        </p:spPr>
        <p:txBody>
          <a:bodyPr wrap="square" lIns="0" tIns="0" rIns="0" bIns="0" rtlCol="0" anchor="ctr" anchorCtr="0">
            <a:spAutoFit/>
          </a:bodyPr>
          <a:lstStyle/>
          <a:p>
            <a:pPr algn="ctr" defTabSz="598868" eaLnBrk="0" hangingPunct="0">
              <a:spcAft>
                <a:spcPts val="150"/>
              </a:spcAft>
              <a:defRPr/>
            </a:pPr>
            <a:r>
              <a:rPr lang="en-US" sz="1050" b="1">
                <a:solidFill>
                  <a:schemeClr val="accent6">
                    <a:lumMod val="50000"/>
                  </a:schemeClr>
                </a:solidFill>
                <a:latin typeface="Arial" panose="020B0604020202020204" pitchFamily="34" charset="0"/>
                <a:cs typeface="Arial" panose="020B0604020202020204" pitchFamily="34" charset="0"/>
              </a:rPr>
              <a:t>Assess Equity </a:t>
            </a:r>
            <a:br>
              <a:rPr lang="en-US" sz="1050" b="1">
                <a:solidFill>
                  <a:schemeClr val="accent6">
                    <a:lumMod val="50000"/>
                  </a:schemeClr>
                </a:solidFill>
                <a:latin typeface="Arial" panose="020B0604020202020204" pitchFamily="34" charset="0"/>
                <a:cs typeface="Arial" panose="020B0604020202020204" pitchFamily="34" charset="0"/>
              </a:rPr>
            </a:br>
            <a:r>
              <a:rPr lang="en-US" sz="1050" b="1">
                <a:solidFill>
                  <a:schemeClr val="accent6">
                    <a:lumMod val="50000"/>
                  </a:schemeClr>
                </a:solidFill>
                <a:latin typeface="Arial" panose="020B0604020202020204" pitchFamily="34" charset="0"/>
                <a:cs typeface="Arial" panose="020B0604020202020204" pitchFamily="34" charset="0"/>
              </a:rPr>
              <a:t>Impact to the Population Overall</a:t>
            </a:r>
          </a:p>
        </p:txBody>
      </p:sp>
      <p:sp>
        <p:nvSpPr>
          <p:cNvPr id="72" name="Oval 71">
            <a:extLst>
              <a:ext uri="{FF2B5EF4-FFF2-40B4-BE49-F238E27FC236}">
                <a16:creationId xmlns:a16="http://schemas.microsoft.com/office/drawing/2014/main" id="{90A466AA-3D17-430C-A10D-985D6F5F33F5}"/>
              </a:ext>
            </a:extLst>
          </p:cNvPr>
          <p:cNvSpPr>
            <a:spLocks noChangeAspect="1"/>
          </p:cNvSpPr>
          <p:nvPr/>
        </p:nvSpPr>
        <p:spPr>
          <a:xfrm>
            <a:off x="2182886"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1</a:t>
            </a:r>
            <a:endParaRPr lang="en-IN" sz="1050" b="1">
              <a:solidFill>
                <a:schemeClr val="bg1"/>
              </a:solidFill>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A569480C-4ED7-43F6-A84D-BF53D85615E1}"/>
              </a:ext>
            </a:extLst>
          </p:cNvPr>
          <p:cNvSpPr>
            <a:spLocks noChangeAspect="1"/>
          </p:cNvSpPr>
          <p:nvPr/>
        </p:nvSpPr>
        <p:spPr>
          <a:xfrm>
            <a:off x="4342651"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2</a:t>
            </a:r>
            <a:endParaRPr lang="en-IN" sz="1050" b="1">
              <a:solidFill>
                <a:schemeClr val="bg1"/>
              </a:solidFill>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F264ABC0-1322-4D15-939C-EF7CA5741CD2}"/>
              </a:ext>
            </a:extLst>
          </p:cNvPr>
          <p:cNvSpPr>
            <a:spLocks noChangeAspect="1"/>
          </p:cNvSpPr>
          <p:nvPr/>
        </p:nvSpPr>
        <p:spPr>
          <a:xfrm>
            <a:off x="6431296"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3</a:t>
            </a:r>
            <a:endParaRPr lang="en-IN" sz="1050" b="1">
              <a:solidFill>
                <a:schemeClr val="bg1"/>
              </a:solidFill>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F5D2037F-5EA7-4E15-8622-00AA20B1D976}"/>
              </a:ext>
            </a:extLst>
          </p:cNvPr>
          <p:cNvSpPr>
            <a:spLocks noChangeAspect="1"/>
          </p:cNvSpPr>
          <p:nvPr/>
        </p:nvSpPr>
        <p:spPr>
          <a:xfrm>
            <a:off x="8550425"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4</a:t>
            </a:r>
            <a:endParaRPr lang="en-IN" sz="1050" b="1">
              <a:solidFill>
                <a:schemeClr val="bg1"/>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E8B870D0-BD5D-4494-8EFE-7E84241403E9}"/>
              </a:ext>
            </a:extLst>
          </p:cNvPr>
          <p:cNvCxnSpPr>
            <a:cxnSpLocks/>
          </p:cNvCxnSpPr>
          <p:nvPr/>
        </p:nvCxnSpPr>
        <p:spPr>
          <a:xfrm flipH="1">
            <a:off x="4279106" y="1865753"/>
            <a:ext cx="0" cy="555979"/>
          </a:xfrm>
          <a:prstGeom prst="line">
            <a:avLst/>
          </a:prstGeom>
          <a:ln w="12700">
            <a:solidFill>
              <a:srgbClr val="00558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0A98AF-F07C-492B-AD8A-61E21AE97629}"/>
              </a:ext>
            </a:extLst>
          </p:cNvPr>
          <p:cNvCxnSpPr>
            <a:cxnSpLocks/>
          </p:cNvCxnSpPr>
          <p:nvPr/>
        </p:nvCxnSpPr>
        <p:spPr>
          <a:xfrm flipH="1">
            <a:off x="6379369" y="1865753"/>
            <a:ext cx="0" cy="55597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54D633E-AE1C-441A-83D4-8CD247E20A2D}"/>
              </a:ext>
            </a:extLst>
          </p:cNvPr>
          <p:cNvCxnSpPr>
            <a:cxnSpLocks/>
          </p:cNvCxnSpPr>
          <p:nvPr/>
        </p:nvCxnSpPr>
        <p:spPr>
          <a:xfrm flipH="1">
            <a:off x="8515350" y="1865753"/>
            <a:ext cx="0" cy="55597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DAD48D3-9C24-48D9-8C00-BDB7AC50B244}"/>
              </a:ext>
            </a:extLst>
          </p:cNvPr>
          <p:cNvCxnSpPr>
            <a:cxnSpLocks/>
          </p:cNvCxnSpPr>
          <p:nvPr/>
        </p:nvCxnSpPr>
        <p:spPr>
          <a:xfrm flipH="1">
            <a:off x="2121694" y="1865753"/>
            <a:ext cx="0" cy="555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819495C-19F2-4090-8459-7E95FA16D113}"/>
              </a:ext>
            </a:extLst>
          </p:cNvPr>
          <p:cNvCxnSpPr>
            <a:cxnSpLocks/>
          </p:cNvCxnSpPr>
          <p:nvPr/>
        </p:nvCxnSpPr>
        <p:spPr>
          <a:xfrm>
            <a:off x="2457721" y="2977798"/>
            <a:ext cx="203834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0F775E-32C9-430B-BE08-6880891C1E3B}"/>
              </a:ext>
            </a:extLst>
          </p:cNvPr>
          <p:cNvCxnSpPr>
            <a:cxnSpLocks/>
          </p:cNvCxnSpPr>
          <p:nvPr/>
        </p:nvCxnSpPr>
        <p:spPr>
          <a:xfrm>
            <a:off x="2457721" y="3528061"/>
            <a:ext cx="203834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596C9FA-506C-4115-8EC5-8F91CB4E0F36}"/>
              </a:ext>
            </a:extLst>
          </p:cNvPr>
          <p:cNvCxnSpPr>
            <a:cxnSpLocks/>
          </p:cNvCxnSpPr>
          <p:nvPr/>
        </p:nvCxnSpPr>
        <p:spPr>
          <a:xfrm>
            <a:off x="6787372" y="2977798"/>
            <a:ext cx="2038340"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547E8480-5587-07F1-8FE6-25057EF78824}"/>
              </a:ext>
            </a:extLst>
          </p:cNvPr>
          <p:cNvSpPr/>
          <p:nvPr/>
        </p:nvSpPr>
        <p:spPr>
          <a:xfrm>
            <a:off x="87283" y="2302005"/>
            <a:ext cx="2481350" cy="7078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200" err="1"/>
          </a:p>
        </p:txBody>
      </p:sp>
      <p:sp>
        <p:nvSpPr>
          <p:cNvPr id="6" name="Oval 5">
            <a:extLst>
              <a:ext uri="{FF2B5EF4-FFF2-40B4-BE49-F238E27FC236}">
                <a16:creationId xmlns:a16="http://schemas.microsoft.com/office/drawing/2014/main" id="{6EE56E04-C363-629C-6702-441C7216EF75}"/>
              </a:ext>
            </a:extLst>
          </p:cNvPr>
          <p:cNvSpPr/>
          <p:nvPr/>
        </p:nvSpPr>
        <p:spPr>
          <a:xfrm>
            <a:off x="6565867" y="2883705"/>
            <a:ext cx="2481350" cy="7078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200" err="1"/>
          </a:p>
        </p:txBody>
      </p:sp>
    </p:spTree>
    <p:extLst>
      <p:ext uri="{BB962C8B-B14F-4D97-AF65-F5344CB8AC3E}">
        <p14:creationId xmlns:p14="http://schemas.microsoft.com/office/powerpoint/2010/main" val="320257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oogle Shape;142;gc364882da6_0_186">
            <a:extLst>
              <a:ext uri="{FF2B5EF4-FFF2-40B4-BE49-F238E27FC236}">
                <a16:creationId xmlns:a16="http://schemas.microsoft.com/office/drawing/2014/main" id="{50F958D2-9E04-B14B-A951-1E3141FEAC67}"/>
              </a:ext>
            </a:extLst>
          </p:cNvPr>
          <p:cNvGrpSpPr/>
          <p:nvPr/>
        </p:nvGrpSpPr>
        <p:grpSpPr>
          <a:xfrm>
            <a:off x="367245" y="1471612"/>
            <a:ext cx="4404781" cy="2440175"/>
            <a:chOff x="712231" y="1469659"/>
            <a:chExt cx="7349820" cy="2600844"/>
          </a:xfrm>
        </p:grpSpPr>
        <p:cxnSp>
          <p:nvCxnSpPr>
            <p:cNvPr id="39" name="Google Shape;143;gc364882da6_0_186">
              <a:extLst>
                <a:ext uri="{FF2B5EF4-FFF2-40B4-BE49-F238E27FC236}">
                  <a16:creationId xmlns:a16="http://schemas.microsoft.com/office/drawing/2014/main" id="{C64CB0E5-091B-4744-886B-176B6BB51F9E}"/>
                </a:ext>
              </a:extLst>
            </p:cNvPr>
            <p:cNvCxnSpPr/>
            <p:nvPr/>
          </p:nvCxnSpPr>
          <p:spPr>
            <a:xfrm>
              <a:off x="712231" y="4056892"/>
              <a:ext cx="1911600" cy="0"/>
            </a:xfrm>
            <a:prstGeom prst="straightConnector1">
              <a:avLst/>
            </a:prstGeom>
            <a:noFill/>
            <a:ln w="12700" cap="flat" cmpd="sng">
              <a:solidFill>
                <a:schemeClr val="accent2"/>
              </a:solidFill>
              <a:prstDash val="solid"/>
              <a:round/>
              <a:headEnd type="oval" w="med" len="med"/>
              <a:tailEnd type="oval" w="med" len="med"/>
            </a:ln>
          </p:spPr>
        </p:cxnSp>
        <p:cxnSp>
          <p:nvCxnSpPr>
            <p:cNvPr id="40" name="Google Shape;144;gc364882da6_0_186">
              <a:extLst>
                <a:ext uri="{FF2B5EF4-FFF2-40B4-BE49-F238E27FC236}">
                  <a16:creationId xmlns:a16="http://schemas.microsoft.com/office/drawing/2014/main" id="{20BCE6DA-7D2E-734A-90E4-56E8E3583C01}"/>
                </a:ext>
              </a:extLst>
            </p:cNvPr>
            <p:cNvCxnSpPr/>
            <p:nvPr/>
          </p:nvCxnSpPr>
          <p:spPr>
            <a:xfrm>
              <a:off x="2617125" y="3212833"/>
              <a:ext cx="1911600" cy="0"/>
            </a:xfrm>
            <a:prstGeom prst="straightConnector1">
              <a:avLst/>
            </a:prstGeom>
            <a:noFill/>
            <a:ln w="12700" cap="flat" cmpd="sng">
              <a:solidFill>
                <a:schemeClr val="accent2"/>
              </a:solidFill>
              <a:prstDash val="solid"/>
              <a:round/>
              <a:headEnd type="oval" w="med" len="med"/>
              <a:tailEnd type="oval" w="med" len="med"/>
            </a:ln>
          </p:spPr>
        </p:cxnSp>
        <p:cxnSp>
          <p:nvCxnSpPr>
            <p:cNvPr id="41" name="Google Shape;145;gc364882da6_0_186">
              <a:extLst>
                <a:ext uri="{FF2B5EF4-FFF2-40B4-BE49-F238E27FC236}">
                  <a16:creationId xmlns:a16="http://schemas.microsoft.com/office/drawing/2014/main" id="{2E4A9CDB-DF60-7043-9551-177908BBA38F}"/>
                </a:ext>
              </a:extLst>
            </p:cNvPr>
            <p:cNvCxnSpPr/>
            <p:nvPr/>
          </p:nvCxnSpPr>
          <p:spPr>
            <a:xfrm>
              <a:off x="4521127" y="2326867"/>
              <a:ext cx="1911600" cy="0"/>
            </a:xfrm>
            <a:prstGeom prst="straightConnector1">
              <a:avLst/>
            </a:prstGeom>
            <a:noFill/>
            <a:ln w="12700" cap="flat" cmpd="sng">
              <a:solidFill>
                <a:schemeClr val="accent2"/>
              </a:solidFill>
              <a:prstDash val="solid"/>
              <a:round/>
              <a:headEnd type="oval" w="med" len="med"/>
              <a:tailEnd type="oval" w="med" len="med"/>
            </a:ln>
          </p:spPr>
        </p:cxnSp>
        <p:cxnSp>
          <p:nvCxnSpPr>
            <p:cNvPr id="42" name="Google Shape;146;gc364882da6_0_186">
              <a:extLst>
                <a:ext uri="{FF2B5EF4-FFF2-40B4-BE49-F238E27FC236}">
                  <a16:creationId xmlns:a16="http://schemas.microsoft.com/office/drawing/2014/main" id="{BE8B7E3F-E13C-D240-B2CD-272753755EB2}"/>
                </a:ext>
              </a:extLst>
            </p:cNvPr>
            <p:cNvCxnSpPr>
              <a:cxnSpLocks/>
            </p:cNvCxnSpPr>
            <p:nvPr/>
          </p:nvCxnSpPr>
          <p:spPr>
            <a:xfrm>
              <a:off x="6425128" y="1478716"/>
              <a:ext cx="1636923" cy="0"/>
            </a:xfrm>
            <a:prstGeom prst="straightConnector1">
              <a:avLst/>
            </a:prstGeom>
            <a:noFill/>
            <a:ln w="12700" cap="flat" cmpd="sng">
              <a:solidFill>
                <a:schemeClr val="accent2"/>
              </a:solidFill>
              <a:prstDash val="solid"/>
              <a:round/>
              <a:headEnd type="oval" w="med" len="med"/>
              <a:tailEnd type="oval" w="med" len="med"/>
            </a:ln>
          </p:spPr>
        </p:cxnSp>
        <p:cxnSp>
          <p:nvCxnSpPr>
            <p:cNvPr id="43" name="Google Shape;147;gc364882da6_0_186">
              <a:extLst>
                <a:ext uri="{FF2B5EF4-FFF2-40B4-BE49-F238E27FC236}">
                  <a16:creationId xmlns:a16="http://schemas.microsoft.com/office/drawing/2014/main" id="{15EAD8C1-6E5F-E042-BEF2-5D015360EF58}"/>
                </a:ext>
              </a:extLst>
            </p:cNvPr>
            <p:cNvCxnSpPr/>
            <p:nvPr/>
          </p:nvCxnSpPr>
          <p:spPr>
            <a:xfrm>
              <a:off x="2620737" y="3204103"/>
              <a:ext cx="0" cy="866400"/>
            </a:xfrm>
            <a:prstGeom prst="straightConnector1">
              <a:avLst/>
            </a:prstGeom>
            <a:noFill/>
            <a:ln w="12700" cap="flat" cmpd="sng">
              <a:solidFill>
                <a:schemeClr val="accent2"/>
              </a:solidFill>
              <a:prstDash val="solid"/>
              <a:round/>
              <a:headEnd type="none" w="med" len="med"/>
              <a:tailEnd type="none" w="med" len="med"/>
            </a:ln>
          </p:spPr>
        </p:cxnSp>
        <p:cxnSp>
          <p:nvCxnSpPr>
            <p:cNvPr id="44" name="Google Shape;148;gc364882da6_0_186">
              <a:extLst>
                <a:ext uri="{FF2B5EF4-FFF2-40B4-BE49-F238E27FC236}">
                  <a16:creationId xmlns:a16="http://schemas.microsoft.com/office/drawing/2014/main" id="{770305DB-1304-834C-B73C-66C074063818}"/>
                </a:ext>
              </a:extLst>
            </p:cNvPr>
            <p:cNvCxnSpPr/>
            <p:nvPr/>
          </p:nvCxnSpPr>
          <p:spPr>
            <a:xfrm>
              <a:off x="4518637" y="2334275"/>
              <a:ext cx="0" cy="858900"/>
            </a:xfrm>
            <a:prstGeom prst="straightConnector1">
              <a:avLst/>
            </a:prstGeom>
            <a:noFill/>
            <a:ln w="12700" cap="flat" cmpd="sng">
              <a:solidFill>
                <a:schemeClr val="accent2"/>
              </a:solidFill>
              <a:prstDash val="solid"/>
              <a:round/>
              <a:headEnd type="none" w="med" len="med"/>
              <a:tailEnd type="none" w="med" len="med"/>
            </a:ln>
          </p:spPr>
        </p:cxnSp>
        <p:cxnSp>
          <p:nvCxnSpPr>
            <p:cNvPr id="45" name="Google Shape;149;gc364882da6_0_186">
              <a:extLst>
                <a:ext uri="{FF2B5EF4-FFF2-40B4-BE49-F238E27FC236}">
                  <a16:creationId xmlns:a16="http://schemas.microsoft.com/office/drawing/2014/main" id="{1CC65354-6B06-F242-A3F4-E577F79BFB24}"/>
                </a:ext>
              </a:extLst>
            </p:cNvPr>
            <p:cNvCxnSpPr/>
            <p:nvPr/>
          </p:nvCxnSpPr>
          <p:spPr>
            <a:xfrm>
              <a:off x="6430805" y="1469659"/>
              <a:ext cx="0" cy="858900"/>
            </a:xfrm>
            <a:prstGeom prst="straightConnector1">
              <a:avLst/>
            </a:prstGeom>
            <a:noFill/>
            <a:ln w="12700" cap="flat" cmpd="sng">
              <a:solidFill>
                <a:schemeClr val="accent2"/>
              </a:solidFill>
              <a:prstDash val="solid"/>
              <a:round/>
              <a:headEnd type="none" w="med" len="med"/>
              <a:tailEnd type="none" w="med" len="med"/>
            </a:ln>
          </p:spPr>
        </p:cxnSp>
      </p:grpSp>
      <p:sp>
        <p:nvSpPr>
          <p:cNvPr id="46" name="Google Shape;162;p7">
            <a:extLst>
              <a:ext uri="{FF2B5EF4-FFF2-40B4-BE49-F238E27FC236}">
                <a16:creationId xmlns:a16="http://schemas.microsoft.com/office/drawing/2014/main" id="{EB5C758A-9E9E-D345-98B7-D7F012B37E7A}"/>
              </a:ext>
            </a:extLst>
          </p:cNvPr>
          <p:cNvSpPr txBox="1"/>
          <p:nvPr/>
        </p:nvSpPr>
        <p:spPr>
          <a:xfrm>
            <a:off x="367244" y="3962795"/>
            <a:ext cx="1108002" cy="138499"/>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latin typeface="Arial" panose="020B0604020202020204" pitchFamily="34" charset="0"/>
                <a:ea typeface="Arial"/>
                <a:cs typeface="Arial" panose="020B0604020202020204" pitchFamily="34" charset="0"/>
              </a:rPr>
              <a:t>NEED</a:t>
            </a:r>
            <a:endParaRPr sz="900">
              <a:latin typeface="Arial" panose="020B0604020202020204" pitchFamily="34" charset="0"/>
              <a:cs typeface="Arial" panose="020B0604020202020204" pitchFamily="34" charset="0"/>
            </a:endParaRPr>
          </a:p>
        </p:txBody>
      </p:sp>
      <p:sp>
        <p:nvSpPr>
          <p:cNvPr id="47" name="Google Shape;162;p7">
            <a:extLst>
              <a:ext uri="{FF2B5EF4-FFF2-40B4-BE49-F238E27FC236}">
                <a16:creationId xmlns:a16="http://schemas.microsoft.com/office/drawing/2014/main" id="{023ECECD-16FA-3941-81E1-43C390DEB5AA}"/>
              </a:ext>
            </a:extLst>
          </p:cNvPr>
          <p:cNvSpPr txBox="1"/>
          <p:nvPr/>
        </p:nvSpPr>
        <p:spPr>
          <a:xfrm>
            <a:off x="1512875" y="3178969"/>
            <a:ext cx="1108002" cy="138499"/>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latin typeface="Arial" panose="020B0604020202020204" pitchFamily="34" charset="0"/>
                <a:ea typeface="Arial"/>
                <a:cs typeface="Arial" panose="020B0604020202020204" pitchFamily="34" charset="0"/>
              </a:rPr>
              <a:t>RECEIPT</a:t>
            </a:r>
            <a:endParaRPr sz="900">
              <a:latin typeface="Arial" panose="020B0604020202020204" pitchFamily="34" charset="0"/>
              <a:cs typeface="Arial" panose="020B0604020202020204" pitchFamily="34" charset="0"/>
            </a:endParaRPr>
          </a:p>
        </p:txBody>
      </p:sp>
      <p:sp>
        <p:nvSpPr>
          <p:cNvPr id="48" name="Google Shape;162;p7">
            <a:extLst>
              <a:ext uri="{FF2B5EF4-FFF2-40B4-BE49-F238E27FC236}">
                <a16:creationId xmlns:a16="http://schemas.microsoft.com/office/drawing/2014/main" id="{547D26A1-DCC0-824C-B01F-890A94954C50}"/>
              </a:ext>
            </a:extLst>
          </p:cNvPr>
          <p:cNvSpPr txBox="1"/>
          <p:nvPr/>
        </p:nvSpPr>
        <p:spPr>
          <a:xfrm>
            <a:off x="2721769" y="2336614"/>
            <a:ext cx="1014412" cy="276999"/>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latin typeface="Arial" panose="020B0604020202020204" pitchFamily="34" charset="0"/>
                <a:ea typeface="Arial"/>
                <a:cs typeface="Arial" panose="020B0604020202020204" pitchFamily="34" charset="0"/>
              </a:rPr>
              <a:t>SHORT-TERM EFFECTS</a:t>
            </a:r>
            <a:endParaRPr sz="900">
              <a:latin typeface="Arial" panose="020B0604020202020204" pitchFamily="34" charset="0"/>
              <a:cs typeface="Arial" panose="020B0604020202020204" pitchFamily="34" charset="0"/>
            </a:endParaRPr>
          </a:p>
        </p:txBody>
      </p:sp>
      <p:sp>
        <p:nvSpPr>
          <p:cNvPr id="49" name="Google Shape;162;p7">
            <a:extLst>
              <a:ext uri="{FF2B5EF4-FFF2-40B4-BE49-F238E27FC236}">
                <a16:creationId xmlns:a16="http://schemas.microsoft.com/office/drawing/2014/main" id="{955116C6-1FF7-164A-A020-F80D365613BF}"/>
              </a:ext>
            </a:extLst>
          </p:cNvPr>
          <p:cNvSpPr txBox="1"/>
          <p:nvPr/>
        </p:nvSpPr>
        <p:spPr>
          <a:xfrm>
            <a:off x="3850481" y="1521462"/>
            <a:ext cx="878681" cy="276999"/>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a:latin typeface="Arial" panose="020B0604020202020204" pitchFamily="34" charset="0"/>
                <a:ea typeface="Arial"/>
                <a:cs typeface="Arial" panose="020B0604020202020204" pitchFamily="34" charset="0"/>
              </a:rPr>
              <a:t>LONG-TERM EFFECTS</a:t>
            </a:r>
            <a:endParaRPr sz="90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1073A582-7B9A-4C42-8E50-388648715B3D}"/>
              </a:ext>
            </a:extLst>
          </p:cNvPr>
          <p:cNvSpPr>
            <a:spLocks noGrp="1"/>
          </p:cNvSpPr>
          <p:nvPr>
            <p:ph type="title"/>
          </p:nvPr>
        </p:nvSpPr>
        <p:spPr>
          <a:xfrm>
            <a:off x="276558" y="28994"/>
            <a:ext cx="8503920" cy="576197"/>
          </a:xfrm>
        </p:spPr>
        <p:txBody>
          <a:bodyPr/>
          <a:lstStyle/>
          <a:p>
            <a:r>
              <a:rPr lang="en-US">
                <a:solidFill>
                  <a:schemeClr val="accent3"/>
                </a:solidFill>
                <a:latin typeface="Arial" panose="020B0604020202020204" pitchFamily="34" charset="0"/>
                <a:cs typeface="Arial" panose="020B0604020202020204" pitchFamily="34" charset="0"/>
              </a:rPr>
              <a:t>Distributional Information is not Routinely Collected </a:t>
            </a:r>
            <a:endParaRPr lang="en-IN">
              <a:solidFill>
                <a:schemeClr val="accent3"/>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5865E35-E5C9-48FC-AAD0-0C2C6AE8A474}"/>
              </a:ext>
            </a:extLst>
          </p:cNvPr>
          <p:cNvGrpSpPr/>
          <p:nvPr/>
        </p:nvGrpSpPr>
        <p:grpSpPr>
          <a:xfrm>
            <a:off x="4993481" y="1828072"/>
            <a:ext cx="3848696" cy="2105111"/>
            <a:chOff x="6348413" y="2281238"/>
            <a:chExt cx="5441156" cy="2976135"/>
          </a:xfrm>
        </p:grpSpPr>
        <p:pic>
          <p:nvPicPr>
            <p:cNvPr id="17" name="Picture 16">
              <a:extLst>
                <a:ext uri="{FF2B5EF4-FFF2-40B4-BE49-F238E27FC236}">
                  <a16:creationId xmlns:a16="http://schemas.microsoft.com/office/drawing/2014/main" id="{B022E12F-558B-9742-A43C-CD2657A3FE14}"/>
                </a:ext>
              </a:extLst>
            </p:cNvPr>
            <p:cNvPicPr>
              <a:picLocks noChangeAspect="1"/>
            </p:cNvPicPr>
            <p:nvPr/>
          </p:nvPicPr>
          <p:blipFill>
            <a:blip r:embed="rId3"/>
            <a:stretch>
              <a:fillRect/>
            </a:stretch>
          </p:blipFill>
          <p:spPr>
            <a:xfrm>
              <a:off x="6438451" y="2371725"/>
              <a:ext cx="5263890" cy="2797162"/>
            </a:xfrm>
            <a:prstGeom prst="rect">
              <a:avLst/>
            </a:prstGeom>
            <a:solidFill>
              <a:srgbClr val="FFFFFF">
                <a:shade val="85000"/>
              </a:srgbClr>
            </a:solidFill>
            <a:ln w="88900" cap="sq">
              <a:solidFill>
                <a:schemeClr val="bg1">
                  <a:lumMod val="85000"/>
                </a:schemeClr>
              </a:solidFill>
              <a:miter lim="800000"/>
            </a:ln>
            <a:effectLst/>
            <a:scene3d>
              <a:camera prst="orthographicFront"/>
              <a:lightRig rig="twoPt" dir="t">
                <a:rot lat="0" lon="0" rev="7200000"/>
              </a:lightRig>
            </a:scene3d>
            <a:sp3d>
              <a:contourClr>
                <a:srgbClr val="FFFFFF"/>
              </a:contourClr>
            </a:sp3d>
          </p:spPr>
        </p:pic>
        <p:sp>
          <p:nvSpPr>
            <p:cNvPr id="11" name="Half Frame 10">
              <a:extLst>
                <a:ext uri="{FF2B5EF4-FFF2-40B4-BE49-F238E27FC236}">
                  <a16:creationId xmlns:a16="http://schemas.microsoft.com/office/drawing/2014/main" id="{B7FF6BD2-FA61-4351-B44E-5080F2C1D651}"/>
                </a:ext>
              </a:extLst>
            </p:cNvPr>
            <p:cNvSpPr/>
            <p:nvPr/>
          </p:nvSpPr>
          <p:spPr>
            <a:xfrm>
              <a:off x="6348413" y="2281238"/>
              <a:ext cx="452437" cy="442485"/>
            </a:xfrm>
            <a:prstGeom prst="halfFrame">
              <a:avLst>
                <a:gd name="adj1" fmla="val 20221"/>
                <a:gd name="adj2" fmla="val 208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solidFill>
                  <a:schemeClr val="tx1"/>
                </a:solidFill>
                <a:latin typeface="Arial" panose="020B0604020202020204" pitchFamily="34" charset="0"/>
                <a:cs typeface="Arial" panose="020B0604020202020204" pitchFamily="34" charset="0"/>
              </a:endParaRPr>
            </a:p>
          </p:txBody>
        </p:sp>
        <p:sp>
          <p:nvSpPr>
            <p:cNvPr id="27" name="Half Frame 26">
              <a:extLst>
                <a:ext uri="{FF2B5EF4-FFF2-40B4-BE49-F238E27FC236}">
                  <a16:creationId xmlns:a16="http://schemas.microsoft.com/office/drawing/2014/main" id="{0C20B110-A6DF-451C-B7E6-5D88475583AB}"/>
                </a:ext>
              </a:extLst>
            </p:cNvPr>
            <p:cNvSpPr/>
            <p:nvPr/>
          </p:nvSpPr>
          <p:spPr>
            <a:xfrm flipH="1" flipV="1">
              <a:off x="11337132" y="4814888"/>
              <a:ext cx="452437" cy="442485"/>
            </a:xfrm>
            <a:prstGeom prst="halfFrame">
              <a:avLst>
                <a:gd name="adj1" fmla="val 20221"/>
                <a:gd name="adj2" fmla="val 208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err="1">
                <a:solidFill>
                  <a:schemeClr val="tx1"/>
                </a:solidFill>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F96AEF15-C5F1-4D5F-9906-63E40C9457D2}"/>
              </a:ext>
            </a:extLst>
          </p:cNvPr>
          <p:cNvGrpSpPr/>
          <p:nvPr/>
        </p:nvGrpSpPr>
        <p:grpSpPr>
          <a:xfrm>
            <a:off x="878681" y="1357312"/>
            <a:ext cx="1271588" cy="1271588"/>
            <a:chOff x="1057275" y="1866900"/>
            <a:chExt cx="1695450" cy="1695450"/>
          </a:xfrm>
        </p:grpSpPr>
        <p:sp>
          <p:nvSpPr>
            <p:cNvPr id="50" name="Google Shape;162;p7">
              <a:extLst>
                <a:ext uri="{FF2B5EF4-FFF2-40B4-BE49-F238E27FC236}">
                  <a16:creationId xmlns:a16="http://schemas.microsoft.com/office/drawing/2014/main" id="{B6A60749-0161-41AE-9FE8-A589B5A64B80}"/>
                </a:ext>
              </a:extLst>
            </p:cNvPr>
            <p:cNvSpPr txBox="1"/>
            <p:nvPr/>
          </p:nvSpPr>
          <p:spPr>
            <a:xfrm>
              <a:off x="1575264" y="2083385"/>
              <a:ext cx="792822" cy="276999"/>
            </a:xfrm>
            <a:prstGeom prst="rect">
              <a:avLst/>
            </a:prstGeom>
            <a:solidFill>
              <a:schemeClr val="bg1"/>
            </a:solid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50" b="1">
                  <a:solidFill>
                    <a:schemeClr val="accent2"/>
                  </a:solidFill>
                  <a:latin typeface="Arial" panose="020B0604020202020204" pitchFamily="34" charset="0"/>
                  <a:ea typeface="Arial"/>
                  <a:cs typeface="Arial" panose="020B0604020202020204" pitchFamily="34" charset="0"/>
                </a:rPr>
                <a:t>DATA</a:t>
              </a:r>
              <a:endParaRPr sz="788">
                <a:solidFill>
                  <a:schemeClr val="accent2"/>
                </a:solidFill>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CBDE89E5-B5AE-4520-A3F6-01D696640019}"/>
                </a:ext>
              </a:extLst>
            </p:cNvPr>
            <p:cNvGrpSpPr/>
            <p:nvPr/>
          </p:nvGrpSpPr>
          <p:grpSpPr>
            <a:xfrm>
              <a:off x="1521566" y="2401861"/>
              <a:ext cx="783484" cy="832891"/>
              <a:chOff x="5030788" y="4602163"/>
              <a:chExt cx="704850" cy="749300"/>
            </a:xfrm>
            <a:solidFill>
              <a:schemeClr val="accent2"/>
            </a:solidFill>
          </p:grpSpPr>
          <p:sp>
            <p:nvSpPr>
              <p:cNvPr id="30" name="Freeform 12">
                <a:extLst>
                  <a:ext uri="{FF2B5EF4-FFF2-40B4-BE49-F238E27FC236}">
                    <a16:creationId xmlns:a16="http://schemas.microsoft.com/office/drawing/2014/main" id="{D376832B-6A2A-4196-A222-6F99208BA79E}"/>
                  </a:ext>
                </a:extLst>
              </p:cNvPr>
              <p:cNvSpPr>
                <a:spLocks noEditPoints="1"/>
              </p:cNvSpPr>
              <p:nvPr/>
            </p:nvSpPr>
            <p:spPr bwMode="auto">
              <a:xfrm>
                <a:off x="5030788" y="4602163"/>
                <a:ext cx="522288" cy="693738"/>
              </a:xfrm>
              <a:custGeom>
                <a:avLst/>
                <a:gdLst>
                  <a:gd name="T0" fmla="*/ 331 w 331"/>
                  <a:gd name="T1" fmla="*/ 139 h 439"/>
                  <a:gd name="T2" fmla="*/ 316 w 331"/>
                  <a:gd name="T3" fmla="*/ 129 h 439"/>
                  <a:gd name="T4" fmla="*/ 315 w 331"/>
                  <a:gd name="T5" fmla="*/ 86 h 439"/>
                  <a:gd name="T6" fmla="*/ 18 w 331"/>
                  <a:gd name="T7" fmla="*/ 87 h 439"/>
                  <a:gd name="T8" fmla="*/ 16 w 331"/>
                  <a:gd name="T9" fmla="*/ 109 h 439"/>
                  <a:gd name="T10" fmla="*/ 16 w 331"/>
                  <a:gd name="T11" fmla="*/ 165 h 439"/>
                  <a:gd name="T12" fmla="*/ 36 w 331"/>
                  <a:gd name="T13" fmla="*/ 195 h 439"/>
                  <a:gd name="T14" fmla="*/ 120 w 331"/>
                  <a:gd name="T15" fmla="*/ 213 h 439"/>
                  <a:gd name="T16" fmla="*/ 185 w 331"/>
                  <a:gd name="T17" fmla="*/ 213 h 439"/>
                  <a:gd name="T18" fmla="*/ 173 w 331"/>
                  <a:gd name="T19" fmla="*/ 232 h 439"/>
                  <a:gd name="T20" fmla="*/ 22 w 331"/>
                  <a:gd name="T21" fmla="*/ 208 h 439"/>
                  <a:gd name="T22" fmla="*/ 17 w 331"/>
                  <a:gd name="T23" fmla="*/ 207 h 439"/>
                  <a:gd name="T24" fmla="*/ 16 w 331"/>
                  <a:gd name="T25" fmla="*/ 278 h 439"/>
                  <a:gd name="T26" fmla="*/ 37 w 331"/>
                  <a:gd name="T27" fmla="*/ 300 h 439"/>
                  <a:gd name="T28" fmla="*/ 115 w 331"/>
                  <a:gd name="T29" fmla="*/ 317 h 439"/>
                  <a:gd name="T30" fmla="*/ 184 w 331"/>
                  <a:gd name="T31" fmla="*/ 320 h 439"/>
                  <a:gd name="T32" fmla="*/ 184 w 331"/>
                  <a:gd name="T33" fmla="*/ 337 h 439"/>
                  <a:gd name="T34" fmla="*/ 17 w 331"/>
                  <a:gd name="T35" fmla="*/ 310 h 439"/>
                  <a:gd name="T36" fmla="*/ 17 w 331"/>
                  <a:gd name="T37" fmla="*/ 386 h 439"/>
                  <a:gd name="T38" fmla="*/ 38 w 331"/>
                  <a:gd name="T39" fmla="*/ 405 h 439"/>
                  <a:gd name="T40" fmla="*/ 114 w 331"/>
                  <a:gd name="T41" fmla="*/ 421 h 439"/>
                  <a:gd name="T42" fmla="*/ 176 w 331"/>
                  <a:gd name="T43" fmla="*/ 424 h 439"/>
                  <a:gd name="T44" fmla="*/ 187 w 331"/>
                  <a:gd name="T45" fmla="*/ 435 h 439"/>
                  <a:gd name="T46" fmla="*/ 171 w 331"/>
                  <a:gd name="T47" fmla="*/ 438 h 439"/>
                  <a:gd name="T48" fmla="*/ 55 w 331"/>
                  <a:gd name="T49" fmla="*/ 425 h 439"/>
                  <a:gd name="T50" fmla="*/ 28 w 331"/>
                  <a:gd name="T51" fmla="*/ 416 h 439"/>
                  <a:gd name="T52" fmla="*/ 2 w 331"/>
                  <a:gd name="T53" fmla="*/ 374 h 439"/>
                  <a:gd name="T54" fmla="*/ 2 w 331"/>
                  <a:gd name="T55" fmla="*/ 90 h 439"/>
                  <a:gd name="T56" fmla="*/ 2 w 331"/>
                  <a:gd name="T57" fmla="*/ 68 h 439"/>
                  <a:gd name="T58" fmla="*/ 22 w 331"/>
                  <a:gd name="T59" fmla="*/ 28 h 439"/>
                  <a:gd name="T60" fmla="*/ 76 w 331"/>
                  <a:gd name="T61" fmla="*/ 11 h 439"/>
                  <a:gd name="T62" fmla="*/ 276 w 331"/>
                  <a:gd name="T63" fmla="*/ 16 h 439"/>
                  <a:gd name="T64" fmla="*/ 297 w 331"/>
                  <a:gd name="T65" fmla="*/ 23 h 439"/>
                  <a:gd name="T66" fmla="*/ 331 w 331"/>
                  <a:gd name="T67" fmla="*/ 75 h 439"/>
                  <a:gd name="T68" fmla="*/ 331 w 331"/>
                  <a:gd name="T69" fmla="*/ 139 h 439"/>
                  <a:gd name="T70" fmla="*/ 164 w 331"/>
                  <a:gd name="T71" fmla="*/ 97 h 439"/>
                  <a:gd name="T72" fmla="*/ 271 w 331"/>
                  <a:gd name="T73" fmla="*/ 85 h 439"/>
                  <a:gd name="T74" fmla="*/ 302 w 331"/>
                  <a:gd name="T75" fmla="*/ 73 h 439"/>
                  <a:gd name="T76" fmla="*/ 303 w 331"/>
                  <a:gd name="T77" fmla="*/ 43 h 439"/>
                  <a:gd name="T78" fmla="*/ 271 w 331"/>
                  <a:gd name="T79" fmla="*/ 30 h 439"/>
                  <a:gd name="T80" fmla="*/ 56 w 331"/>
                  <a:gd name="T81" fmla="*/ 31 h 439"/>
                  <a:gd name="T82" fmla="*/ 30 w 331"/>
                  <a:gd name="T83" fmla="*/ 41 h 439"/>
                  <a:gd name="T84" fmla="*/ 15 w 331"/>
                  <a:gd name="T85" fmla="*/ 58 h 439"/>
                  <a:gd name="T86" fmla="*/ 31 w 331"/>
                  <a:gd name="T87" fmla="*/ 75 h 439"/>
                  <a:gd name="T88" fmla="*/ 59 w 331"/>
                  <a:gd name="T89" fmla="*/ 85 h 439"/>
                  <a:gd name="T90" fmla="*/ 164 w 331"/>
                  <a:gd name="T91" fmla="*/ 9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439">
                    <a:moveTo>
                      <a:pt x="331" y="139"/>
                    </a:moveTo>
                    <a:cubicBezTo>
                      <a:pt x="317" y="144"/>
                      <a:pt x="316" y="137"/>
                      <a:pt x="316" y="129"/>
                    </a:cubicBezTo>
                    <a:cubicBezTo>
                      <a:pt x="315" y="114"/>
                      <a:pt x="317" y="100"/>
                      <a:pt x="315" y="86"/>
                    </a:cubicBezTo>
                    <a:cubicBezTo>
                      <a:pt x="216" y="123"/>
                      <a:pt x="118" y="123"/>
                      <a:pt x="18" y="87"/>
                    </a:cubicBezTo>
                    <a:cubicBezTo>
                      <a:pt x="14" y="93"/>
                      <a:pt x="16" y="101"/>
                      <a:pt x="16" y="109"/>
                    </a:cubicBezTo>
                    <a:cubicBezTo>
                      <a:pt x="16" y="127"/>
                      <a:pt x="17" y="146"/>
                      <a:pt x="16" y="165"/>
                    </a:cubicBezTo>
                    <a:cubicBezTo>
                      <a:pt x="14" y="181"/>
                      <a:pt x="23" y="190"/>
                      <a:pt x="36" y="195"/>
                    </a:cubicBezTo>
                    <a:cubicBezTo>
                      <a:pt x="63" y="207"/>
                      <a:pt x="91" y="211"/>
                      <a:pt x="120" y="213"/>
                    </a:cubicBezTo>
                    <a:cubicBezTo>
                      <a:pt x="142" y="214"/>
                      <a:pt x="163" y="213"/>
                      <a:pt x="185" y="213"/>
                    </a:cubicBezTo>
                    <a:cubicBezTo>
                      <a:pt x="188" y="231"/>
                      <a:pt x="188" y="233"/>
                      <a:pt x="173" y="232"/>
                    </a:cubicBezTo>
                    <a:cubicBezTo>
                      <a:pt x="122" y="231"/>
                      <a:pt x="70" y="230"/>
                      <a:pt x="22" y="208"/>
                    </a:cubicBezTo>
                    <a:cubicBezTo>
                      <a:pt x="21" y="207"/>
                      <a:pt x="20" y="208"/>
                      <a:pt x="17" y="207"/>
                    </a:cubicBezTo>
                    <a:cubicBezTo>
                      <a:pt x="15" y="231"/>
                      <a:pt x="16" y="255"/>
                      <a:pt x="16" y="278"/>
                    </a:cubicBezTo>
                    <a:cubicBezTo>
                      <a:pt x="17" y="291"/>
                      <a:pt x="28" y="296"/>
                      <a:pt x="37" y="300"/>
                    </a:cubicBezTo>
                    <a:cubicBezTo>
                      <a:pt x="62" y="311"/>
                      <a:pt x="89" y="315"/>
                      <a:pt x="115" y="317"/>
                    </a:cubicBezTo>
                    <a:cubicBezTo>
                      <a:pt x="138" y="319"/>
                      <a:pt x="162" y="321"/>
                      <a:pt x="184" y="320"/>
                    </a:cubicBezTo>
                    <a:cubicBezTo>
                      <a:pt x="190" y="325"/>
                      <a:pt x="189" y="330"/>
                      <a:pt x="184" y="337"/>
                    </a:cubicBezTo>
                    <a:cubicBezTo>
                      <a:pt x="129" y="336"/>
                      <a:pt x="73" y="335"/>
                      <a:pt x="17" y="310"/>
                    </a:cubicBezTo>
                    <a:cubicBezTo>
                      <a:pt x="17" y="336"/>
                      <a:pt x="16" y="361"/>
                      <a:pt x="17" y="386"/>
                    </a:cubicBezTo>
                    <a:cubicBezTo>
                      <a:pt x="18" y="397"/>
                      <a:pt x="29" y="401"/>
                      <a:pt x="38" y="405"/>
                    </a:cubicBezTo>
                    <a:cubicBezTo>
                      <a:pt x="63" y="415"/>
                      <a:pt x="88" y="419"/>
                      <a:pt x="114" y="421"/>
                    </a:cubicBezTo>
                    <a:cubicBezTo>
                      <a:pt x="135" y="422"/>
                      <a:pt x="156" y="425"/>
                      <a:pt x="176" y="424"/>
                    </a:cubicBezTo>
                    <a:cubicBezTo>
                      <a:pt x="184" y="424"/>
                      <a:pt x="190" y="425"/>
                      <a:pt x="187" y="435"/>
                    </a:cubicBezTo>
                    <a:cubicBezTo>
                      <a:pt x="182" y="439"/>
                      <a:pt x="177" y="438"/>
                      <a:pt x="171" y="438"/>
                    </a:cubicBezTo>
                    <a:cubicBezTo>
                      <a:pt x="132" y="439"/>
                      <a:pt x="93" y="436"/>
                      <a:pt x="55" y="425"/>
                    </a:cubicBezTo>
                    <a:cubicBezTo>
                      <a:pt x="46" y="423"/>
                      <a:pt x="37" y="420"/>
                      <a:pt x="28" y="416"/>
                    </a:cubicBezTo>
                    <a:cubicBezTo>
                      <a:pt x="10" y="408"/>
                      <a:pt x="1" y="395"/>
                      <a:pt x="2" y="374"/>
                    </a:cubicBezTo>
                    <a:cubicBezTo>
                      <a:pt x="3" y="279"/>
                      <a:pt x="2" y="185"/>
                      <a:pt x="2" y="90"/>
                    </a:cubicBezTo>
                    <a:cubicBezTo>
                      <a:pt x="2" y="83"/>
                      <a:pt x="2" y="75"/>
                      <a:pt x="2" y="68"/>
                    </a:cubicBezTo>
                    <a:cubicBezTo>
                      <a:pt x="0" y="47"/>
                      <a:pt x="4" y="38"/>
                      <a:pt x="22" y="28"/>
                    </a:cubicBezTo>
                    <a:cubicBezTo>
                      <a:pt x="39" y="19"/>
                      <a:pt x="57" y="14"/>
                      <a:pt x="76" y="11"/>
                    </a:cubicBezTo>
                    <a:cubicBezTo>
                      <a:pt x="143" y="1"/>
                      <a:pt x="209" y="0"/>
                      <a:pt x="276" y="16"/>
                    </a:cubicBezTo>
                    <a:cubicBezTo>
                      <a:pt x="283" y="18"/>
                      <a:pt x="290" y="20"/>
                      <a:pt x="297" y="23"/>
                    </a:cubicBezTo>
                    <a:cubicBezTo>
                      <a:pt x="324" y="34"/>
                      <a:pt x="331" y="45"/>
                      <a:pt x="331" y="75"/>
                    </a:cubicBezTo>
                    <a:cubicBezTo>
                      <a:pt x="331" y="96"/>
                      <a:pt x="331" y="117"/>
                      <a:pt x="331" y="139"/>
                    </a:cubicBezTo>
                    <a:close/>
                    <a:moveTo>
                      <a:pt x="164" y="97"/>
                    </a:moveTo>
                    <a:cubicBezTo>
                      <a:pt x="200" y="97"/>
                      <a:pt x="235" y="93"/>
                      <a:pt x="271" y="85"/>
                    </a:cubicBezTo>
                    <a:cubicBezTo>
                      <a:pt x="282" y="82"/>
                      <a:pt x="292" y="79"/>
                      <a:pt x="302" y="73"/>
                    </a:cubicBezTo>
                    <a:cubicBezTo>
                      <a:pt x="318" y="63"/>
                      <a:pt x="318" y="53"/>
                      <a:pt x="303" y="43"/>
                    </a:cubicBezTo>
                    <a:cubicBezTo>
                      <a:pt x="293" y="36"/>
                      <a:pt x="282" y="33"/>
                      <a:pt x="271" y="30"/>
                    </a:cubicBezTo>
                    <a:cubicBezTo>
                      <a:pt x="200" y="14"/>
                      <a:pt x="128" y="14"/>
                      <a:pt x="56" y="31"/>
                    </a:cubicBezTo>
                    <a:cubicBezTo>
                      <a:pt x="47" y="33"/>
                      <a:pt x="38" y="37"/>
                      <a:pt x="30" y="41"/>
                    </a:cubicBezTo>
                    <a:cubicBezTo>
                      <a:pt x="23" y="44"/>
                      <a:pt x="15" y="48"/>
                      <a:pt x="15" y="58"/>
                    </a:cubicBezTo>
                    <a:cubicBezTo>
                      <a:pt x="16" y="67"/>
                      <a:pt x="24" y="71"/>
                      <a:pt x="31" y="75"/>
                    </a:cubicBezTo>
                    <a:cubicBezTo>
                      <a:pt x="40" y="79"/>
                      <a:pt x="49" y="82"/>
                      <a:pt x="59" y="85"/>
                    </a:cubicBezTo>
                    <a:cubicBezTo>
                      <a:pt x="93" y="93"/>
                      <a:pt x="128" y="97"/>
                      <a:pt x="164"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31" name="Freeform 13">
                <a:extLst>
                  <a:ext uri="{FF2B5EF4-FFF2-40B4-BE49-F238E27FC236}">
                    <a16:creationId xmlns:a16="http://schemas.microsoft.com/office/drawing/2014/main" id="{31621838-471B-4CE6-BF02-1B4F2C9A1F96}"/>
                  </a:ext>
                </a:extLst>
              </p:cNvPr>
              <p:cNvSpPr>
                <a:spLocks noEditPoints="1"/>
              </p:cNvSpPr>
              <p:nvPr/>
            </p:nvSpPr>
            <p:spPr bwMode="auto">
              <a:xfrm>
                <a:off x="5345113" y="4841875"/>
                <a:ext cx="390525" cy="509588"/>
              </a:xfrm>
              <a:custGeom>
                <a:avLst/>
                <a:gdLst>
                  <a:gd name="T0" fmla="*/ 0 w 248"/>
                  <a:gd name="T1" fmla="*/ 161 h 322"/>
                  <a:gd name="T2" fmla="*/ 0 w 248"/>
                  <a:gd name="T3" fmla="*/ 31 h 322"/>
                  <a:gd name="T4" fmla="*/ 31 w 248"/>
                  <a:gd name="T5" fmla="*/ 0 h 322"/>
                  <a:gd name="T6" fmla="*/ 216 w 248"/>
                  <a:gd name="T7" fmla="*/ 0 h 322"/>
                  <a:gd name="T8" fmla="*/ 248 w 248"/>
                  <a:gd name="T9" fmla="*/ 31 h 322"/>
                  <a:gd name="T10" fmla="*/ 248 w 248"/>
                  <a:gd name="T11" fmla="*/ 241 h 322"/>
                  <a:gd name="T12" fmla="*/ 238 w 248"/>
                  <a:gd name="T13" fmla="*/ 266 h 322"/>
                  <a:gd name="T14" fmla="*/ 190 w 248"/>
                  <a:gd name="T15" fmla="*/ 314 h 322"/>
                  <a:gd name="T16" fmla="*/ 168 w 248"/>
                  <a:gd name="T17" fmla="*/ 322 h 322"/>
                  <a:gd name="T18" fmla="*/ 27 w 248"/>
                  <a:gd name="T19" fmla="*/ 322 h 322"/>
                  <a:gd name="T20" fmla="*/ 0 w 248"/>
                  <a:gd name="T21" fmla="*/ 295 h 322"/>
                  <a:gd name="T22" fmla="*/ 0 w 248"/>
                  <a:gd name="T23" fmla="*/ 161 h 322"/>
                  <a:gd name="T24" fmla="*/ 233 w 248"/>
                  <a:gd name="T25" fmla="*/ 249 h 322"/>
                  <a:gd name="T26" fmla="*/ 235 w 248"/>
                  <a:gd name="T27" fmla="*/ 244 h 322"/>
                  <a:gd name="T28" fmla="*/ 236 w 248"/>
                  <a:gd name="T29" fmla="*/ 28 h 322"/>
                  <a:gd name="T30" fmla="*/ 218 w 248"/>
                  <a:gd name="T31" fmla="*/ 12 h 322"/>
                  <a:gd name="T32" fmla="*/ 30 w 248"/>
                  <a:gd name="T33" fmla="*/ 12 h 322"/>
                  <a:gd name="T34" fmla="*/ 12 w 248"/>
                  <a:gd name="T35" fmla="*/ 31 h 322"/>
                  <a:gd name="T36" fmla="*/ 12 w 248"/>
                  <a:gd name="T37" fmla="*/ 291 h 322"/>
                  <a:gd name="T38" fmla="*/ 32 w 248"/>
                  <a:gd name="T39" fmla="*/ 311 h 322"/>
                  <a:gd name="T40" fmla="*/ 160 w 248"/>
                  <a:gd name="T41" fmla="*/ 311 h 322"/>
                  <a:gd name="T42" fmla="*/ 173 w 248"/>
                  <a:gd name="T43" fmla="*/ 308 h 322"/>
                  <a:gd name="T44" fmla="*/ 175 w 248"/>
                  <a:gd name="T45" fmla="*/ 305 h 322"/>
                  <a:gd name="T46" fmla="*/ 176 w 248"/>
                  <a:gd name="T47" fmla="*/ 275 h 322"/>
                  <a:gd name="T48" fmla="*/ 198 w 248"/>
                  <a:gd name="T49" fmla="*/ 251 h 322"/>
                  <a:gd name="T50" fmla="*/ 233 w 248"/>
                  <a:gd name="T51" fmla="*/ 249 h 322"/>
                  <a:gd name="T52" fmla="*/ 186 w 248"/>
                  <a:gd name="T53" fmla="*/ 300 h 322"/>
                  <a:gd name="T54" fmla="*/ 223 w 248"/>
                  <a:gd name="T55" fmla="*/ 262 h 322"/>
                  <a:gd name="T56" fmla="*/ 188 w 248"/>
                  <a:gd name="T57" fmla="*/ 263 h 322"/>
                  <a:gd name="T58" fmla="*/ 186 w 248"/>
                  <a:gd name="T59" fmla="*/ 30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322">
                    <a:moveTo>
                      <a:pt x="0" y="161"/>
                    </a:moveTo>
                    <a:cubicBezTo>
                      <a:pt x="0" y="118"/>
                      <a:pt x="0" y="75"/>
                      <a:pt x="0" y="31"/>
                    </a:cubicBezTo>
                    <a:cubicBezTo>
                      <a:pt x="0" y="7"/>
                      <a:pt x="7" y="0"/>
                      <a:pt x="31" y="0"/>
                    </a:cubicBezTo>
                    <a:cubicBezTo>
                      <a:pt x="93" y="0"/>
                      <a:pt x="154" y="0"/>
                      <a:pt x="216" y="0"/>
                    </a:cubicBezTo>
                    <a:cubicBezTo>
                      <a:pt x="241" y="0"/>
                      <a:pt x="248" y="7"/>
                      <a:pt x="248" y="31"/>
                    </a:cubicBezTo>
                    <a:cubicBezTo>
                      <a:pt x="248" y="101"/>
                      <a:pt x="248" y="171"/>
                      <a:pt x="248" y="241"/>
                    </a:cubicBezTo>
                    <a:cubicBezTo>
                      <a:pt x="248" y="251"/>
                      <a:pt x="245" y="259"/>
                      <a:pt x="238" y="266"/>
                    </a:cubicBezTo>
                    <a:cubicBezTo>
                      <a:pt x="221" y="281"/>
                      <a:pt x="205" y="297"/>
                      <a:pt x="190" y="314"/>
                    </a:cubicBezTo>
                    <a:cubicBezTo>
                      <a:pt x="184" y="320"/>
                      <a:pt x="177" y="322"/>
                      <a:pt x="168" y="322"/>
                    </a:cubicBezTo>
                    <a:cubicBezTo>
                      <a:pt x="121" y="322"/>
                      <a:pt x="74" y="322"/>
                      <a:pt x="27" y="322"/>
                    </a:cubicBezTo>
                    <a:cubicBezTo>
                      <a:pt x="8" y="322"/>
                      <a:pt x="0" y="315"/>
                      <a:pt x="0" y="295"/>
                    </a:cubicBezTo>
                    <a:cubicBezTo>
                      <a:pt x="0" y="251"/>
                      <a:pt x="0" y="206"/>
                      <a:pt x="0" y="161"/>
                    </a:cubicBezTo>
                    <a:close/>
                    <a:moveTo>
                      <a:pt x="233" y="249"/>
                    </a:moveTo>
                    <a:cubicBezTo>
                      <a:pt x="234" y="246"/>
                      <a:pt x="235" y="245"/>
                      <a:pt x="235" y="244"/>
                    </a:cubicBezTo>
                    <a:cubicBezTo>
                      <a:pt x="235" y="172"/>
                      <a:pt x="235" y="100"/>
                      <a:pt x="236" y="28"/>
                    </a:cubicBezTo>
                    <a:cubicBezTo>
                      <a:pt x="236" y="16"/>
                      <a:pt x="229" y="12"/>
                      <a:pt x="218" y="12"/>
                    </a:cubicBezTo>
                    <a:cubicBezTo>
                      <a:pt x="155" y="12"/>
                      <a:pt x="93" y="12"/>
                      <a:pt x="30" y="12"/>
                    </a:cubicBezTo>
                    <a:cubicBezTo>
                      <a:pt x="14" y="13"/>
                      <a:pt x="12" y="14"/>
                      <a:pt x="12" y="31"/>
                    </a:cubicBezTo>
                    <a:cubicBezTo>
                      <a:pt x="12" y="118"/>
                      <a:pt x="12" y="205"/>
                      <a:pt x="12" y="291"/>
                    </a:cubicBezTo>
                    <a:cubicBezTo>
                      <a:pt x="12" y="309"/>
                      <a:pt x="14" y="310"/>
                      <a:pt x="32" y="311"/>
                    </a:cubicBezTo>
                    <a:cubicBezTo>
                      <a:pt x="75" y="311"/>
                      <a:pt x="117" y="311"/>
                      <a:pt x="160" y="311"/>
                    </a:cubicBezTo>
                    <a:cubicBezTo>
                      <a:pt x="165" y="311"/>
                      <a:pt x="169" y="311"/>
                      <a:pt x="173" y="308"/>
                    </a:cubicBezTo>
                    <a:cubicBezTo>
                      <a:pt x="174" y="307"/>
                      <a:pt x="175" y="306"/>
                      <a:pt x="175" y="305"/>
                    </a:cubicBezTo>
                    <a:cubicBezTo>
                      <a:pt x="175" y="295"/>
                      <a:pt x="175" y="285"/>
                      <a:pt x="176" y="275"/>
                    </a:cubicBezTo>
                    <a:cubicBezTo>
                      <a:pt x="176" y="257"/>
                      <a:pt x="181" y="252"/>
                      <a:pt x="198" y="251"/>
                    </a:cubicBezTo>
                    <a:cubicBezTo>
                      <a:pt x="210" y="250"/>
                      <a:pt x="221" y="252"/>
                      <a:pt x="233" y="249"/>
                    </a:cubicBezTo>
                    <a:close/>
                    <a:moveTo>
                      <a:pt x="186" y="300"/>
                    </a:moveTo>
                    <a:cubicBezTo>
                      <a:pt x="199" y="286"/>
                      <a:pt x="211" y="274"/>
                      <a:pt x="223" y="262"/>
                    </a:cubicBezTo>
                    <a:cubicBezTo>
                      <a:pt x="212" y="261"/>
                      <a:pt x="200" y="260"/>
                      <a:pt x="188" y="263"/>
                    </a:cubicBezTo>
                    <a:cubicBezTo>
                      <a:pt x="183" y="275"/>
                      <a:pt x="185" y="287"/>
                      <a:pt x="186"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4" name="Freeform 23">
                <a:extLst>
                  <a:ext uri="{FF2B5EF4-FFF2-40B4-BE49-F238E27FC236}">
                    <a16:creationId xmlns:a16="http://schemas.microsoft.com/office/drawing/2014/main" id="{80887B6E-EB49-4964-9094-C316CD0C8484}"/>
                  </a:ext>
                </a:extLst>
              </p:cNvPr>
              <p:cNvSpPr>
                <a:spLocks/>
              </p:cNvSpPr>
              <p:nvPr/>
            </p:nvSpPr>
            <p:spPr bwMode="auto">
              <a:xfrm>
                <a:off x="5097463" y="5165725"/>
                <a:ext cx="46038" cy="46038"/>
              </a:xfrm>
              <a:custGeom>
                <a:avLst/>
                <a:gdLst>
                  <a:gd name="T0" fmla="*/ 29 w 29"/>
                  <a:gd name="T1" fmla="*/ 14 h 29"/>
                  <a:gd name="T2" fmla="*/ 16 w 29"/>
                  <a:gd name="T3" fmla="*/ 28 h 29"/>
                  <a:gd name="T4" fmla="*/ 1 w 29"/>
                  <a:gd name="T5" fmla="*/ 14 h 29"/>
                  <a:gd name="T6" fmla="*/ 15 w 29"/>
                  <a:gd name="T7" fmla="*/ 1 h 29"/>
                  <a:gd name="T8" fmla="*/ 29 w 29"/>
                  <a:gd name="T9" fmla="*/ 14 h 29"/>
                </a:gdLst>
                <a:ahLst/>
                <a:cxnLst>
                  <a:cxn ang="0">
                    <a:pos x="T0" y="T1"/>
                  </a:cxn>
                  <a:cxn ang="0">
                    <a:pos x="T2" y="T3"/>
                  </a:cxn>
                  <a:cxn ang="0">
                    <a:pos x="T4" y="T5"/>
                  </a:cxn>
                  <a:cxn ang="0">
                    <a:pos x="T6" y="T7"/>
                  </a:cxn>
                  <a:cxn ang="0">
                    <a:pos x="T8" y="T9"/>
                  </a:cxn>
                </a:cxnLst>
                <a:rect l="0" t="0" r="r" b="b"/>
                <a:pathLst>
                  <a:path w="29" h="29">
                    <a:moveTo>
                      <a:pt x="29" y="14"/>
                    </a:moveTo>
                    <a:cubicBezTo>
                      <a:pt x="28" y="22"/>
                      <a:pt x="24" y="28"/>
                      <a:pt x="16" y="28"/>
                    </a:cubicBezTo>
                    <a:cubicBezTo>
                      <a:pt x="8" y="29"/>
                      <a:pt x="0" y="22"/>
                      <a:pt x="1" y="14"/>
                    </a:cubicBezTo>
                    <a:cubicBezTo>
                      <a:pt x="2" y="6"/>
                      <a:pt x="7" y="0"/>
                      <a:pt x="15" y="1"/>
                    </a:cubicBezTo>
                    <a:cubicBezTo>
                      <a:pt x="23" y="1"/>
                      <a:pt x="28" y="6"/>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5" name="Freeform 24">
                <a:extLst>
                  <a:ext uri="{FF2B5EF4-FFF2-40B4-BE49-F238E27FC236}">
                    <a16:creationId xmlns:a16="http://schemas.microsoft.com/office/drawing/2014/main" id="{3496D33A-14AF-4F22-9689-5569AF8B6620}"/>
                  </a:ext>
                </a:extLst>
              </p:cNvPr>
              <p:cNvSpPr>
                <a:spLocks/>
              </p:cNvSpPr>
              <p:nvPr/>
            </p:nvSpPr>
            <p:spPr bwMode="auto">
              <a:xfrm>
                <a:off x="5222875" y="5165725"/>
                <a:ext cx="44450" cy="46038"/>
              </a:xfrm>
              <a:custGeom>
                <a:avLst/>
                <a:gdLst>
                  <a:gd name="T0" fmla="*/ 28 w 28"/>
                  <a:gd name="T1" fmla="*/ 15 h 29"/>
                  <a:gd name="T2" fmla="*/ 13 w 28"/>
                  <a:gd name="T3" fmla="*/ 28 h 29"/>
                  <a:gd name="T4" fmla="*/ 0 w 28"/>
                  <a:gd name="T5" fmla="*/ 14 h 29"/>
                  <a:gd name="T6" fmla="*/ 15 w 28"/>
                  <a:gd name="T7" fmla="*/ 1 h 29"/>
                  <a:gd name="T8" fmla="*/ 28 w 28"/>
                  <a:gd name="T9" fmla="*/ 15 h 29"/>
                </a:gdLst>
                <a:ahLst/>
                <a:cxnLst>
                  <a:cxn ang="0">
                    <a:pos x="T0" y="T1"/>
                  </a:cxn>
                  <a:cxn ang="0">
                    <a:pos x="T2" y="T3"/>
                  </a:cxn>
                  <a:cxn ang="0">
                    <a:pos x="T4" y="T5"/>
                  </a:cxn>
                  <a:cxn ang="0">
                    <a:pos x="T6" y="T7"/>
                  </a:cxn>
                  <a:cxn ang="0">
                    <a:pos x="T8" y="T9"/>
                  </a:cxn>
                </a:cxnLst>
                <a:rect l="0" t="0" r="r" b="b"/>
                <a:pathLst>
                  <a:path w="28" h="29">
                    <a:moveTo>
                      <a:pt x="28" y="15"/>
                    </a:moveTo>
                    <a:cubicBezTo>
                      <a:pt x="26" y="23"/>
                      <a:pt x="22" y="29"/>
                      <a:pt x="13" y="28"/>
                    </a:cubicBezTo>
                    <a:cubicBezTo>
                      <a:pt x="4" y="28"/>
                      <a:pt x="0" y="22"/>
                      <a:pt x="0" y="14"/>
                    </a:cubicBezTo>
                    <a:cubicBezTo>
                      <a:pt x="1" y="5"/>
                      <a:pt x="6" y="0"/>
                      <a:pt x="15" y="1"/>
                    </a:cubicBezTo>
                    <a:cubicBezTo>
                      <a:pt x="23" y="1"/>
                      <a:pt x="27" y="7"/>
                      <a:pt x="2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56" name="Freeform 25">
                <a:extLst>
                  <a:ext uri="{FF2B5EF4-FFF2-40B4-BE49-F238E27FC236}">
                    <a16:creationId xmlns:a16="http://schemas.microsoft.com/office/drawing/2014/main" id="{4480FCF7-464F-458B-96E9-6B312E31F084}"/>
                  </a:ext>
                </a:extLst>
              </p:cNvPr>
              <p:cNvSpPr>
                <a:spLocks/>
              </p:cNvSpPr>
              <p:nvPr/>
            </p:nvSpPr>
            <p:spPr bwMode="auto">
              <a:xfrm>
                <a:off x="5159375" y="5165725"/>
                <a:ext cx="46038" cy="46038"/>
              </a:xfrm>
              <a:custGeom>
                <a:avLst/>
                <a:gdLst>
                  <a:gd name="T0" fmla="*/ 29 w 29"/>
                  <a:gd name="T1" fmla="*/ 14 h 29"/>
                  <a:gd name="T2" fmla="*/ 16 w 29"/>
                  <a:gd name="T3" fmla="*/ 28 h 29"/>
                  <a:gd name="T4" fmla="*/ 1 w 29"/>
                  <a:gd name="T5" fmla="*/ 16 h 29"/>
                  <a:gd name="T6" fmla="*/ 15 w 29"/>
                  <a:gd name="T7" fmla="*/ 0 h 29"/>
                  <a:gd name="T8" fmla="*/ 29 w 29"/>
                  <a:gd name="T9" fmla="*/ 14 h 29"/>
                </a:gdLst>
                <a:ahLst/>
                <a:cxnLst>
                  <a:cxn ang="0">
                    <a:pos x="T0" y="T1"/>
                  </a:cxn>
                  <a:cxn ang="0">
                    <a:pos x="T2" y="T3"/>
                  </a:cxn>
                  <a:cxn ang="0">
                    <a:pos x="T4" y="T5"/>
                  </a:cxn>
                  <a:cxn ang="0">
                    <a:pos x="T6" y="T7"/>
                  </a:cxn>
                  <a:cxn ang="0">
                    <a:pos x="T8" y="T9"/>
                  </a:cxn>
                </a:cxnLst>
                <a:rect l="0" t="0" r="r" b="b"/>
                <a:pathLst>
                  <a:path w="29" h="29">
                    <a:moveTo>
                      <a:pt x="29" y="14"/>
                    </a:moveTo>
                    <a:cubicBezTo>
                      <a:pt x="28" y="22"/>
                      <a:pt x="24" y="28"/>
                      <a:pt x="16" y="28"/>
                    </a:cubicBezTo>
                    <a:cubicBezTo>
                      <a:pt x="7" y="29"/>
                      <a:pt x="2" y="24"/>
                      <a:pt x="1" y="16"/>
                    </a:cubicBezTo>
                    <a:cubicBezTo>
                      <a:pt x="0" y="8"/>
                      <a:pt x="7" y="0"/>
                      <a:pt x="15" y="0"/>
                    </a:cubicBezTo>
                    <a:cubicBezTo>
                      <a:pt x="23" y="1"/>
                      <a:pt x="28" y="6"/>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4" name="Freeform 43">
                <a:extLst>
                  <a:ext uri="{FF2B5EF4-FFF2-40B4-BE49-F238E27FC236}">
                    <a16:creationId xmlns:a16="http://schemas.microsoft.com/office/drawing/2014/main" id="{5066452A-DB88-4298-9486-F154A6EAFAD5}"/>
                  </a:ext>
                </a:extLst>
              </p:cNvPr>
              <p:cNvSpPr>
                <a:spLocks/>
              </p:cNvSpPr>
              <p:nvPr/>
            </p:nvSpPr>
            <p:spPr bwMode="auto">
              <a:xfrm>
                <a:off x="5413375" y="4922838"/>
                <a:ext cx="254000" cy="25400"/>
              </a:xfrm>
              <a:custGeom>
                <a:avLst/>
                <a:gdLst>
                  <a:gd name="T0" fmla="*/ 0 w 160"/>
                  <a:gd name="T1" fmla="*/ 8 h 16"/>
                  <a:gd name="T2" fmla="*/ 7 w 160"/>
                  <a:gd name="T3" fmla="*/ 2 h 16"/>
                  <a:gd name="T4" fmla="*/ 160 w 160"/>
                  <a:gd name="T5" fmla="*/ 6 h 16"/>
                  <a:gd name="T6" fmla="*/ 146 w 160"/>
                  <a:gd name="T7" fmla="*/ 14 h 16"/>
                  <a:gd name="T8" fmla="*/ 48 w 160"/>
                  <a:gd name="T9" fmla="*/ 14 h 16"/>
                  <a:gd name="T10" fmla="*/ 12 w 160"/>
                  <a:gd name="T11" fmla="*/ 14 h 16"/>
                  <a:gd name="T12" fmla="*/ 0 w 16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0" h="16">
                    <a:moveTo>
                      <a:pt x="0" y="8"/>
                    </a:moveTo>
                    <a:cubicBezTo>
                      <a:pt x="0" y="4"/>
                      <a:pt x="3" y="3"/>
                      <a:pt x="7" y="2"/>
                    </a:cubicBezTo>
                    <a:cubicBezTo>
                      <a:pt x="27" y="0"/>
                      <a:pt x="148" y="2"/>
                      <a:pt x="160" y="6"/>
                    </a:cubicBezTo>
                    <a:cubicBezTo>
                      <a:pt x="160" y="16"/>
                      <a:pt x="152" y="14"/>
                      <a:pt x="146" y="14"/>
                    </a:cubicBezTo>
                    <a:cubicBezTo>
                      <a:pt x="113" y="14"/>
                      <a:pt x="81" y="14"/>
                      <a:pt x="48" y="14"/>
                    </a:cubicBezTo>
                    <a:cubicBezTo>
                      <a:pt x="36" y="14"/>
                      <a:pt x="24" y="14"/>
                      <a:pt x="12" y="14"/>
                    </a:cubicBezTo>
                    <a:cubicBezTo>
                      <a:pt x="7" y="14"/>
                      <a:pt x="1" y="1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5" name="Freeform 44">
                <a:extLst>
                  <a:ext uri="{FF2B5EF4-FFF2-40B4-BE49-F238E27FC236}">
                    <a16:creationId xmlns:a16="http://schemas.microsoft.com/office/drawing/2014/main" id="{0AF00673-02F4-4FF3-9D39-82B888FC3D9A}"/>
                  </a:ext>
                </a:extLst>
              </p:cNvPr>
              <p:cNvSpPr>
                <a:spLocks/>
              </p:cNvSpPr>
              <p:nvPr/>
            </p:nvSpPr>
            <p:spPr bwMode="auto">
              <a:xfrm>
                <a:off x="5413375" y="5005388"/>
                <a:ext cx="254000" cy="22225"/>
              </a:xfrm>
              <a:custGeom>
                <a:avLst/>
                <a:gdLst>
                  <a:gd name="T0" fmla="*/ 160 w 160"/>
                  <a:gd name="T1" fmla="*/ 4 h 14"/>
                  <a:gd name="T2" fmla="*/ 149 w 160"/>
                  <a:gd name="T3" fmla="*/ 14 h 14"/>
                  <a:gd name="T4" fmla="*/ 11 w 160"/>
                  <a:gd name="T5" fmla="*/ 14 h 14"/>
                  <a:gd name="T6" fmla="*/ 0 w 160"/>
                  <a:gd name="T7" fmla="*/ 6 h 14"/>
                  <a:gd name="T8" fmla="*/ 160 w 160"/>
                  <a:gd name="T9" fmla="*/ 4 h 14"/>
                </a:gdLst>
                <a:ahLst/>
                <a:cxnLst>
                  <a:cxn ang="0">
                    <a:pos x="T0" y="T1"/>
                  </a:cxn>
                  <a:cxn ang="0">
                    <a:pos x="T2" y="T3"/>
                  </a:cxn>
                  <a:cxn ang="0">
                    <a:pos x="T4" y="T5"/>
                  </a:cxn>
                  <a:cxn ang="0">
                    <a:pos x="T6" y="T7"/>
                  </a:cxn>
                  <a:cxn ang="0">
                    <a:pos x="T8" y="T9"/>
                  </a:cxn>
                </a:cxnLst>
                <a:rect l="0" t="0" r="r" b="b"/>
                <a:pathLst>
                  <a:path w="160" h="14">
                    <a:moveTo>
                      <a:pt x="160" y="4"/>
                    </a:moveTo>
                    <a:cubicBezTo>
                      <a:pt x="160" y="14"/>
                      <a:pt x="154" y="14"/>
                      <a:pt x="149" y="14"/>
                    </a:cubicBezTo>
                    <a:cubicBezTo>
                      <a:pt x="103" y="14"/>
                      <a:pt x="57" y="14"/>
                      <a:pt x="11" y="14"/>
                    </a:cubicBezTo>
                    <a:cubicBezTo>
                      <a:pt x="6" y="14"/>
                      <a:pt x="0" y="14"/>
                      <a:pt x="0" y="6"/>
                    </a:cubicBezTo>
                    <a:cubicBezTo>
                      <a:pt x="13" y="1"/>
                      <a:pt x="137" y="0"/>
                      <a:pt x="16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6" name="Freeform 45">
                <a:extLst>
                  <a:ext uri="{FF2B5EF4-FFF2-40B4-BE49-F238E27FC236}">
                    <a16:creationId xmlns:a16="http://schemas.microsoft.com/office/drawing/2014/main" id="{D1449B05-94D3-4A6D-A641-6AB46D7E7292}"/>
                  </a:ext>
                </a:extLst>
              </p:cNvPr>
              <p:cNvSpPr>
                <a:spLocks/>
              </p:cNvSpPr>
              <p:nvPr/>
            </p:nvSpPr>
            <p:spPr bwMode="auto">
              <a:xfrm>
                <a:off x="5411788" y="5092700"/>
                <a:ext cx="257175" cy="19050"/>
              </a:xfrm>
              <a:custGeom>
                <a:avLst/>
                <a:gdLst>
                  <a:gd name="T0" fmla="*/ 0 w 162"/>
                  <a:gd name="T1" fmla="*/ 0 h 12"/>
                  <a:gd name="T2" fmla="*/ 162 w 162"/>
                  <a:gd name="T3" fmla="*/ 0 h 12"/>
                  <a:gd name="T4" fmla="*/ 144 w 162"/>
                  <a:gd name="T5" fmla="*/ 10 h 12"/>
                  <a:gd name="T6" fmla="*/ 57 w 162"/>
                  <a:gd name="T7" fmla="*/ 10 h 12"/>
                  <a:gd name="T8" fmla="*/ 15 w 162"/>
                  <a:gd name="T9" fmla="*/ 10 h 12"/>
                  <a:gd name="T10" fmla="*/ 0 w 162"/>
                  <a:gd name="T11" fmla="*/ 0 h 12"/>
                </a:gdLst>
                <a:ahLst/>
                <a:cxnLst>
                  <a:cxn ang="0">
                    <a:pos x="T0" y="T1"/>
                  </a:cxn>
                  <a:cxn ang="0">
                    <a:pos x="T2" y="T3"/>
                  </a:cxn>
                  <a:cxn ang="0">
                    <a:pos x="T4" y="T5"/>
                  </a:cxn>
                  <a:cxn ang="0">
                    <a:pos x="T6" y="T7"/>
                  </a:cxn>
                  <a:cxn ang="0">
                    <a:pos x="T8" y="T9"/>
                  </a:cxn>
                  <a:cxn ang="0">
                    <a:pos x="T10" y="T11"/>
                  </a:cxn>
                </a:cxnLst>
                <a:rect l="0" t="0" r="r" b="b"/>
                <a:pathLst>
                  <a:path w="162" h="12">
                    <a:moveTo>
                      <a:pt x="0" y="0"/>
                    </a:moveTo>
                    <a:cubicBezTo>
                      <a:pt x="54" y="0"/>
                      <a:pt x="107" y="0"/>
                      <a:pt x="162" y="0"/>
                    </a:cubicBezTo>
                    <a:cubicBezTo>
                      <a:pt x="159" y="12"/>
                      <a:pt x="151" y="10"/>
                      <a:pt x="144" y="10"/>
                    </a:cubicBezTo>
                    <a:cubicBezTo>
                      <a:pt x="115" y="11"/>
                      <a:pt x="86" y="10"/>
                      <a:pt x="57" y="10"/>
                    </a:cubicBezTo>
                    <a:cubicBezTo>
                      <a:pt x="43" y="10"/>
                      <a:pt x="29" y="11"/>
                      <a:pt x="15" y="10"/>
                    </a:cubicBezTo>
                    <a:cubicBezTo>
                      <a:pt x="9" y="10"/>
                      <a:pt x="2"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sp>
            <p:nvSpPr>
              <p:cNvPr id="77" name="Freeform 46">
                <a:extLst>
                  <a:ext uri="{FF2B5EF4-FFF2-40B4-BE49-F238E27FC236}">
                    <a16:creationId xmlns:a16="http://schemas.microsoft.com/office/drawing/2014/main" id="{08F415EA-EA9D-4CB3-AF43-1B67088C66AF}"/>
                  </a:ext>
                </a:extLst>
              </p:cNvPr>
              <p:cNvSpPr>
                <a:spLocks/>
              </p:cNvSpPr>
              <p:nvPr/>
            </p:nvSpPr>
            <p:spPr bwMode="auto">
              <a:xfrm>
                <a:off x="5413375" y="5172075"/>
                <a:ext cx="254000" cy="23813"/>
              </a:xfrm>
              <a:custGeom>
                <a:avLst/>
                <a:gdLst>
                  <a:gd name="T0" fmla="*/ 160 w 160"/>
                  <a:gd name="T1" fmla="*/ 2 h 15"/>
                  <a:gd name="T2" fmla="*/ 150 w 160"/>
                  <a:gd name="T3" fmla="*/ 11 h 15"/>
                  <a:gd name="T4" fmla="*/ 0 w 160"/>
                  <a:gd name="T5" fmla="*/ 6 h 15"/>
                  <a:gd name="T6" fmla="*/ 6 w 160"/>
                  <a:gd name="T7" fmla="*/ 0 h 15"/>
                  <a:gd name="T8" fmla="*/ 156 w 160"/>
                  <a:gd name="T9" fmla="*/ 0 h 15"/>
                  <a:gd name="T10" fmla="*/ 160 w 160"/>
                  <a:gd name="T11" fmla="*/ 2 h 15"/>
                </a:gdLst>
                <a:ahLst/>
                <a:cxnLst>
                  <a:cxn ang="0">
                    <a:pos x="T0" y="T1"/>
                  </a:cxn>
                  <a:cxn ang="0">
                    <a:pos x="T2" y="T3"/>
                  </a:cxn>
                  <a:cxn ang="0">
                    <a:pos x="T4" y="T5"/>
                  </a:cxn>
                  <a:cxn ang="0">
                    <a:pos x="T6" y="T7"/>
                  </a:cxn>
                  <a:cxn ang="0">
                    <a:pos x="T8" y="T9"/>
                  </a:cxn>
                  <a:cxn ang="0">
                    <a:pos x="T10" y="T11"/>
                  </a:cxn>
                </a:cxnLst>
                <a:rect l="0" t="0" r="r" b="b"/>
                <a:pathLst>
                  <a:path w="160" h="15">
                    <a:moveTo>
                      <a:pt x="160" y="2"/>
                    </a:moveTo>
                    <a:cubicBezTo>
                      <a:pt x="159" y="11"/>
                      <a:pt x="154" y="10"/>
                      <a:pt x="150" y="11"/>
                    </a:cubicBezTo>
                    <a:cubicBezTo>
                      <a:pt x="113" y="15"/>
                      <a:pt x="11" y="11"/>
                      <a:pt x="0" y="6"/>
                    </a:cubicBezTo>
                    <a:cubicBezTo>
                      <a:pt x="0" y="1"/>
                      <a:pt x="2" y="0"/>
                      <a:pt x="6" y="0"/>
                    </a:cubicBezTo>
                    <a:cubicBezTo>
                      <a:pt x="56" y="0"/>
                      <a:pt x="106" y="0"/>
                      <a:pt x="156" y="0"/>
                    </a:cubicBezTo>
                    <a:cubicBezTo>
                      <a:pt x="157" y="0"/>
                      <a:pt x="158" y="1"/>
                      <a:pt x="1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sp>
          <p:nvSpPr>
            <p:cNvPr id="24" name="Freeform 8">
              <a:extLst>
                <a:ext uri="{FF2B5EF4-FFF2-40B4-BE49-F238E27FC236}">
                  <a16:creationId xmlns:a16="http://schemas.microsoft.com/office/drawing/2014/main" id="{5127AC29-1BD3-4276-AFC9-415813261C42}"/>
                </a:ext>
              </a:extLst>
            </p:cNvPr>
            <p:cNvSpPr>
              <a:spLocks noEditPoints="1"/>
            </p:cNvSpPr>
            <p:nvPr/>
          </p:nvSpPr>
          <p:spPr bwMode="auto">
            <a:xfrm>
              <a:off x="1057275" y="1866900"/>
              <a:ext cx="1695450" cy="1695450"/>
            </a:xfrm>
            <a:custGeom>
              <a:avLst/>
              <a:gdLst>
                <a:gd name="T0" fmla="*/ 7263 w 7560"/>
                <a:gd name="T1" fmla="*/ 2309 h 7560"/>
                <a:gd name="T2" fmla="*/ 6453 w 7560"/>
                <a:gd name="T3" fmla="*/ 1107 h 7560"/>
                <a:gd name="T4" fmla="*/ 5251 w 7560"/>
                <a:gd name="T5" fmla="*/ 297 h 7560"/>
                <a:gd name="T6" fmla="*/ 3780 w 7560"/>
                <a:gd name="T7" fmla="*/ 0 h 7560"/>
                <a:gd name="T8" fmla="*/ 2309 w 7560"/>
                <a:gd name="T9" fmla="*/ 297 h 7560"/>
                <a:gd name="T10" fmla="*/ 1107 w 7560"/>
                <a:gd name="T11" fmla="*/ 1107 h 7560"/>
                <a:gd name="T12" fmla="*/ 297 w 7560"/>
                <a:gd name="T13" fmla="*/ 2309 h 7560"/>
                <a:gd name="T14" fmla="*/ 0 w 7560"/>
                <a:gd name="T15" fmla="*/ 3780 h 7560"/>
                <a:gd name="T16" fmla="*/ 297 w 7560"/>
                <a:gd name="T17" fmla="*/ 5251 h 7560"/>
                <a:gd name="T18" fmla="*/ 1107 w 7560"/>
                <a:gd name="T19" fmla="*/ 6453 h 7560"/>
                <a:gd name="T20" fmla="*/ 2309 w 7560"/>
                <a:gd name="T21" fmla="*/ 7263 h 7560"/>
                <a:gd name="T22" fmla="*/ 3780 w 7560"/>
                <a:gd name="T23" fmla="*/ 7560 h 7560"/>
                <a:gd name="T24" fmla="*/ 5251 w 7560"/>
                <a:gd name="T25" fmla="*/ 7263 h 7560"/>
                <a:gd name="T26" fmla="*/ 6453 w 7560"/>
                <a:gd name="T27" fmla="*/ 6453 h 7560"/>
                <a:gd name="T28" fmla="*/ 7263 w 7560"/>
                <a:gd name="T29" fmla="*/ 5251 h 7560"/>
                <a:gd name="T30" fmla="*/ 7560 w 7560"/>
                <a:gd name="T31" fmla="*/ 3780 h 7560"/>
                <a:gd name="T32" fmla="*/ 7263 w 7560"/>
                <a:gd name="T33" fmla="*/ 2309 h 7560"/>
                <a:gd name="T34" fmla="*/ 620 w 7560"/>
                <a:gd name="T35" fmla="*/ 3780 h 7560"/>
                <a:gd name="T36" fmla="*/ 3780 w 7560"/>
                <a:gd name="T37" fmla="*/ 620 h 7560"/>
                <a:gd name="T38" fmla="*/ 5762 w 7560"/>
                <a:gd name="T39" fmla="*/ 1320 h 7560"/>
                <a:gd name="T40" fmla="*/ 1320 w 7560"/>
                <a:gd name="T41" fmla="*/ 5762 h 7560"/>
                <a:gd name="T42" fmla="*/ 620 w 7560"/>
                <a:gd name="T43" fmla="*/ 3780 h 7560"/>
                <a:gd name="T44" fmla="*/ 3780 w 7560"/>
                <a:gd name="T45" fmla="*/ 6940 h 7560"/>
                <a:gd name="T46" fmla="*/ 1710 w 7560"/>
                <a:gd name="T47" fmla="*/ 6166 h 7560"/>
                <a:gd name="T48" fmla="*/ 6166 w 7560"/>
                <a:gd name="T49" fmla="*/ 1710 h 7560"/>
                <a:gd name="T50" fmla="*/ 6940 w 7560"/>
                <a:gd name="T51" fmla="*/ 3780 h 7560"/>
                <a:gd name="T52" fmla="*/ 3780 w 7560"/>
                <a:gd name="T53" fmla="*/ 6940 h 7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60" h="7560">
                  <a:moveTo>
                    <a:pt x="7263" y="2309"/>
                  </a:moveTo>
                  <a:cubicBezTo>
                    <a:pt x="7072" y="1858"/>
                    <a:pt x="6800" y="1454"/>
                    <a:pt x="6453" y="1107"/>
                  </a:cubicBezTo>
                  <a:cubicBezTo>
                    <a:pt x="6106" y="760"/>
                    <a:pt x="5702" y="488"/>
                    <a:pt x="5251" y="297"/>
                  </a:cubicBezTo>
                  <a:cubicBezTo>
                    <a:pt x="4785" y="100"/>
                    <a:pt x="4290" y="0"/>
                    <a:pt x="3780" y="0"/>
                  </a:cubicBezTo>
                  <a:cubicBezTo>
                    <a:pt x="3270" y="0"/>
                    <a:pt x="2775" y="100"/>
                    <a:pt x="2309" y="297"/>
                  </a:cubicBezTo>
                  <a:cubicBezTo>
                    <a:pt x="1858" y="488"/>
                    <a:pt x="1454" y="760"/>
                    <a:pt x="1107" y="1107"/>
                  </a:cubicBezTo>
                  <a:cubicBezTo>
                    <a:pt x="760" y="1454"/>
                    <a:pt x="488" y="1858"/>
                    <a:pt x="297" y="2309"/>
                  </a:cubicBezTo>
                  <a:cubicBezTo>
                    <a:pt x="100" y="2775"/>
                    <a:pt x="0" y="3270"/>
                    <a:pt x="0" y="3780"/>
                  </a:cubicBezTo>
                  <a:cubicBezTo>
                    <a:pt x="0" y="4290"/>
                    <a:pt x="100" y="4785"/>
                    <a:pt x="297" y="5251"/>
                  </a:cubicBezTo>
                  <a:cubicBezTo>
                    <a:pt x="488" y="5702"/>
                    <a:pt x="760" y="6106"/>
                    <a:pt x="1107" y="6453"/>
                  </a:cubicBezTo>
                  <a:cubicBezTo>
                    <a:pt x="1454" y="6800"/>
                    <a:pt x="1858" y="7072"/>
                    <a:pt x="2309" y="7263"/>
                  </a:cubicBezTo>
                  <a:cubicBezTo>
                    <a:pt x="2775" y="7460"/>
                    <a:pt x="3270" y="7560"/>
                    <a:pt x="3780" y="7560"/>
                  </a:cubicBezTo>
                  <a:cubicBezTo>
                    <a:pt x="4290" y="7560"/>
                    <a:pt x="4785" y="7460"/>
                    <a:pt x="5251" y="7263"/>
                  </a:cubicBezTo>
                  <a:cubicBezTo>
                    <a:pt x="5702" y="7072"/>
                    <a:pt x="6106" y="6800"/>
                    <a:pt x="6453" y="6453"/>
                  </a:cubicBezTo>
                  <a:cubicBezTo>
                    <a:pt x="6800" y="6106"/>
                    <a:pt x="7072" y="5702"/>
                    <a:pt x="7263" y="5251"/>
                  </a:cubicBezTo>
                  <a:cubicBezTo>
                    <a:pt x="7460" y="4785"/>
                    <a:pt x="7560" y="4290"/>
                    <a:pt x="7560" y="3780"/>
                  </a:cubicBezTo>
                  <a:cubicBezTo>
                    <a:pt x="7560" y="3270"/>
                    <a:pt x="7460" y="2775"/>
                    <a:pt x="7263" y="2309"/>
                  </a:cubicBezTo>
                  <a:close/>
                  <a:moveTo>
                    <a:pt x="620" y="3780"/>
                  </a:moveTo>
                  <a:cubicBezTo>
                    <a:pt x="620" y="2037"/>
                    <a:pt x="2037" y="620"/>
                    <a:pt x="3780" y="620"/>
                  </a:cubicBezTo>
                  <a:cubicBezTo>
                    <a:pt x="4530" y="620"/>
                    <a:pt x="5219" y="882"/>
                    <a:pt x="5762" y="1320"/>
                  </a:cubicBezTo>
                  <a:cubicBezTo>
                    <a:pt x="1320" y="5762"/>
                    <a:pt x="1320" y="5762"/>
                    <a:pt x="1320" y="5762"/>
                  </a:cubicBezTo>
                  <a:cubicBezTo>
                    <a:pt x="882" y="5219"/>
                    <a:pt x="620" y="4530"/>
                    <a:pt x="620" y="3780"/>
                  </a:cubicBezTo>
                  <a:close/>
                  <a:moveTo>
                    <a:pt x="3780" y="6940"/>
                  </a:moveTo>
                  <a:cubicBezTo>
                    <a:pt x="2989" y="6940"/>
                    <a:pt x="2265" y="6648"/>
                    <a:pt x="1710" y="6166"/>
                  </a:cubicBezTo>
                  <a:cubicBezTo>
                    <a:pt x="6166" y="1710"/>
                    <a:pt x="6166" y="1710"/>
                    <a:pt x="6166" y="1710"/>
                  </a:cubicBezTo>
                  <a:cubicBezTo>
                    <a:pt x="6648" y="2265"/>
                    <a:pt x="6940" y="2989"/>
                    <a:pt x="6940" y="3780"/>
                  </a:cubicBezTo>
                  <a:cubicBezTo>
                    <a:pt x="6940" y="5523"/>
                    <a:pt x="5523" y="6940"/>
                    <a:pt x="3780" y="6940"/>
                  </a:cubicBezTo>
                  <a:close/>
                </a:path>
              </a:pathLst>
            </a:custGeom>
            <a:solidFill>
              <a:srgbClr val="E7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5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02768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8" name="Google Shape;230;gd743c90651_0_174">
            <a:extLst>
              <a:ext uri="{FF2B5EF4-FFF2-40B4-BE49-F238E27FC236}">
                <a16:creationId xmlns:a16="http://schemas.microsoft.com/office/drawing/2014/main" id="{FE104767-D5D8-FCA7-14C1-4F3B537509AA}"/>
              </a:ext>
            </a:extLst>
          </p:cNvPr>
          <p:cNvSpPr txBox="1"/>
          <p:nvPr/>
        </p:nvSpPr>
        <p:spPr>
          <a:xfrm>
            <a:off x="243123" y="2955796"/>
            <a:ext cx="4127968" cy="380258"/>
          </a:xfrm>
          <a:prstGeom prst="rect">
            <a:avLst/>
          </a:prstGeom>
          <a:noFill/>
          <a:ln w="3175">
            <a:noFill/>
          </a:ln>
        </p:spPr>
        <p:txBody>
          <a:bodyPr spcFirstLastPara="1" wrap="square" lIns="108000" tIns="27000" rIns="54000" bIns="27000" anchor="t" anchorCtr="0">
            <a:spAutoFit/>
          </a:bodyPr>
          <a:lstStyle/>
          <a:p>
            <a:pPr marL="189000" indent="-189000">
              <a:spcBef>
                <a:spcPts val="300"/>
              </a:spcBef>
              <a:spcAft>
                <a:spcPts val="750"/>
              </a:spcAft>
              <a:buClr>
                <a:schemeClr val="tx1"/>
              </a:buClr>
              <a:buSzPct val="100000"/>
              <a:buFont typeface="Arial" panose="020B0604020202020204" pitchFamily="34" charset="0"/>
              <a:buChar char="•"/>
            </a:pPr>
            <a:r>
              <a:rPr lang="en-US" sz="1200" b="1" u="sng">
                <a:latin typeface="Arial" panose="020B0604020202020204" pitchFamily="34" charset="0"/>
                <a:ea typeface="Verdana"/>
                <a:cs typeface="Arial" panose="020B0604020202020204" pitchFamily="34" charset="0"/>
                <a:sym typeface="Verdana"/>
              </a:rPr>
              <a:t>Scenario testing to prioritize data needed</a:t>
            </a:r>
          </a:p>
        </p:txBody>
      </p:sp>
      <p:sp>
        <p:nvSpPr>
          <p:cNvPr id="9" name="Google Shape;230;gd743c90651_0_174">
            <a:extLst>
              <a:ext uri="{FF2B5EF4-FFF2-40B4-BE49-F238E27FC236}">
                <a16:creationId xmlns:a16="http://schemas.microsoft.com/office/drawing/2014/main" id="{2C001147-379E-4FB0-C125-58BFCE01F128}"/>
              </a:ext>
            </a:extLst>
          </p:cNvPr>
          <p:cNvSpPr txBox="1">
            <a:spLocks/>
          </p:cNvSpPr>
          <p:nvPr/>
        </p:nvSpPr>
        <p:spPr>
          <a:xfrm>
            <a:off x="4664473" y="1330709"/>
            <a:ext cx="4127968" cy="2747572"/>
          </a:xfrm>
          <a:prstGeom prst="rect">
            <a:avLst/>
          </a:prstGeom>
          <a:noFill/>
          <a:ln w="3175">
            <a:noFill/>
          </a:ln>
        </p:spPr>
        <p:txBody>
          <a:bodyPr spcFirstLastPara="1" wrap="square" lIns="108000" tIns="27000" rIns="54000" bIns="27000" anchor="t" anchorCtr="0">
            <a:spAutoFit/>
          </a:bodyPr>
          <a:lstStyle/>
          <a:p>
            <a:pPr marL="189000" indent="-189000">
              <a:spcBef>
                <a:spcPts val="300"/>
              </a:spcBef>
              <a:spcAft>
                <a:spcPts val="750"/>
              </a:spcAft>
              <a:buClr>
                <a:schemeClr val="tx1"/>
              </a:buClr>
              <a:buSzPct val="100000"/>
              <a:buFont typeface="Arial" panose="020B0604020202020204"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Clearly define equity concerns</a:t>
            </a:r>
          </a:p>
          <a:p>
            <a:pPr marL="371475" lvl="1" indent="-180975">
              <a:spcBef>
                <a:spcPts val="300"/>
              </a:spcBef>
              <a:spcAft>
                <a:spcPts val="750"/>
              </a:spcAft>
              <a:buClr>
                <a:schemeClr val="tx1"/>
              </a:buClr>
              <a:buSzPct val="100000"/>
              <a:buFont typeface="TeleNeo Office" panose="020B0504040202090203"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Informs equity-relevant subgroups</a:t>
            </a:r>
          </a:p>
          <a:p>
            <a:pPr marL="371475" lvl="1" indent="-180975">
              <a:spcBef>
                <a:spcPts val="300"/>
              </a:spcBef>
              <a:spcAft>
                <a:spcPts val="750"/>
              </a:spcAft>
              <a:buClr>
                <a:schemeClr val="tx1"/>
              </a:buClr>
              <a:buSzPct val="100000"/>
              <a:buFont typeface="TeleNeo Office" panose="020B0504040202090203"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Guides data enrichment and data generation</a:t>
            </a:r>
          </a:p>
          <a:p>
            <a:pPr marL="189000" indent="-189000">
              <a:spcBef>
                <a:spcPts val="300"/>
              </a:spcBef>
              <a:spcAft>
                <a:spcPts val="750"/>
              </a:spcAft>
              <a:buClr>
                <a:schemeClr val="tx1"/>
              </a:buClr>
              <a:buSzPct val="100000"/>
              <a:buFont typeface="Arial" panose="020B0604020202020204"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Recommend criteria or indices (i.e., deprivation measures) to identify subgroups and stratify the population</a:t>
            </a:r>
          </a:p>
          <a:p>
            <a:pPr marL="189000" indent="-189000">
              <a:spcBef>
                <a:spcPts val="300"/>
              </a:spcBef>
              <a:spcAft>
                <a:spcPts val="750"/>
              </a:spcAft>
              <a:buClr>
                <a:schemeClr val="tx1"/>
              </a:buClr>
              <a:buSzPct val="100000"/>
              <a:buFont typeface="Arial" panose="020B0604020202020204"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Establish current best practices and/or roadmaps for equity considerations in HTA (or broader decision-making)</a:t>
            </a:r>
          </a:p>
          <a:p>
            <a:pPr marL="189000" indent="-189000">
              <a:spcBef>
                <a:spcPts val="300"/>
              </a:spcBef>
              <a:spcAft>
                <a:spcPts val="750"/>
              </a:spcAft>
              <a:buClr>
                <a:schemeClr val="tx1"/>
              </a:buClr>
              <a:buSzPct val="100000"/>
              <a:buFont typeface="Arial" panose="020B0604020202020204"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Identify accountable stakeholders</a:t>
            </a:r>
          </a:p>
        </p:txBody>
      </p:sp>
      <p:sp>
        <p:nvSpPr>
          <p:cNvPr id="229" name="Google Shape;229;gd743c90651_0_174"/>
          <p:cNvSpPr txBox="1">
            <a:spLocks noGrp="1"/>
          </p:cNvSpPr>
          <p:nvPr>
            <p:ph type="title"/>
          </p:nvPr>
        </p:nvSpPr>
        <p:spPr>
          <a:xfrm>
            <a:off x="288519" y="0"/>
            <a:ext cx="8503920" cy="576197"/>
          </a:xfrm>
          <a:noFill/>
          <a:ln>
            <a:noFill/>
          </a:ln>
        </p:spPr>
        <p:txBody>
          <a:bodyPr spcFirstLastPara="1" wrap="square" lIns="68569" tIns="34275" rIns="68569" bIns="34275" anchor="ctr" anchorCtr="0">
            <a:noAutofit/>
          </a:bodyPr>
          <a:lstStyle/>
          <a:p>
            <a:pPr lvl="0"/>
            <a:r>
              <a:rPr lang="en-US">
                <a:solidFill>
                  <a:schemeClr val="accent3"/>
                </a:solidFill>
                <a:latin typeface="Arial" panose="020B0604020202020204" pitchFamily="34" charset="0"/>
                <a:cs typeface="Arial" panose="020B0604020202020204" pitchFamily="34" charset="0"/>
              </a:rPr>
              <a:t>Ways to Support Improved Data for Health Equity Research</a:t>
            </a:r>
          </a:p>
        </p:txBody>
      </p:sp>
      <p:sp>
        <p:nvSpPr>
          <p:cNvPr id="11" name="Google Shape;293;gd743c90651_0_211">
            <a:extLst>
              <a:ext uri="{FF2B5EF4-FFF2-40B4-BE49-F238E27FC236}">
                <a16:creationId xmlns:a16="http://schemas.microsoft.com/office/drawing/2014/main" id="{53EB04A2-CCFA-7DC1-18F8-96C7541FFAB0}"/>
              </a:ext>
            </a:extLst>
          </p:cNvPr>
          <p:cNvSpPr txBox="1">
            <a:spLocks/>
          </p:cNvSpPr>
          <p:nvPr/>
        </p:nvSpPr>
        <p:spPr>
          <a:xfrm>
            <a:off x="288521" y="994589"/>
            <a:ext cx="4127968" cy="336120"/>
          </a:xfrm>
          <a:prstGeom prst="rect">
            <a:avLst/>
          </a:prstGeom>
          <a:solidFill>
            <a:schemeClr val="accent1"/>
          </a:solidFill>
          <a:ln>
            <a:noFill/>
          </a:ln>
        </p:spPr>
        <p:txBody>
          <a:bodyPr spcFirstLastPara="1" wrap="square" lIns="81000" tIns="27000" rIns="81000" bIns="27000" anchor="ctr" anchorCtr="0">
            <a:noAutofit/>
          </a:bodyPr>
          <a:lstStyle/>
          <a:p>
            <a:pPr>
              <a:buClr>
                <a:schemeClr val="dk1"/>
              </a:buClr>
              <a:buSzPts val="1900"/>
            </a:pPr>
            <a:r>
              <a:rPr lang="en-US" sz="1125" b="1">
                <a:solidFill>
                  <a:schemeClr val="bg1"/>
                </a:solidFill>
                <a:latin typeface="Arial" panose="020B0604020202020204" pitchFamily="34" charset="0"/>
                <a:cs typeface="Arial" panose="020B0604020202020204" pitchFamily="34" charset="0"/>
              </a:rPr>
              <a:t>DCEA to Prioritize Data Gathering</a:t>
            </a:r>
            <a:endParaRPr sz="1125" i="1">
              <a:solidFill>
                <a:schemeClr val="bg1"/>
              </a:solidFill>
              <a:latin typeface="Arial" panose="020B0604020202020204" pitchFamily="34" charset="0"/>
              <a:cs typeface="Arial" panose="020B0604020202020204" pitchFamily="34" charset="0"/>
            </a:endParaRPr>
          </a:p>
        </p:txBody>
      </p:sp>
      <p:sp>
        <p:nvSpPr>
          <p:cNvPr id="12" name="Google Shape;293;gd743c90651_0_211">
            <a:extLst>
              <a:ext uri="{FF2B5EF4-FFF2-40B4-BE49-F238E27FC236}">
                <a16:creationId xmlns:a16="http://schemas.microsoft.com/office/drawing/2014/main" id="{F7DEB50E-AF1D-206F-D7AD-1E4DA72A3833}"/>
              </a:ext>
            </a:extLst>
          </p:cNvPr>
          <p:cNvSpPr txBox="1">
            <a:spLocks/>
          </p:cNvSpPr>
          <p:nvPr/>
        </p:nvSpPr>
        <p:spPr>
          <a:xfrm>
            <a:off x="4664473" y="994589"/>
            <a:ext cx="4127968" cy="336120"/>
          </a:xfrm>
          <a:prstGeom prst="rect">
            <a:avLst/>
          </a:prstGeom>
          <a:solidFill>
            <a:schemeClr val="accent1"/>
          </a:solidFill>
          <a:ln>
            <a:noFill/>
          </a:ln>
        </p:spPr>
        <p:txBody>
          <a:bodyPr spcFirstLastPara="1" wrap="square" lIns="81000" tIns="27000" rIns="81000" bIns="27000" anchor="ctr" anchorCtr="0">
            <a:noAutofit/>
          </a:bodyPr>
          <a:lstStyle/>
          <a:p>
            <a:pPr>
              <a:buClr>
                <a:schemeClr val="dk1"/>
              </a:buClr>
              <a:buSzPts val="1900"/>
            </a:pPr>
            <a:r>
              <a:rPr lang="en-US" sz="1125" b="1">
                <a:solidFill>
                  <a:schemeClr val="bg1"/>
                </a:solidFill>
                <a:latin typeface="Arial" panose="020B0604020202020204" pitchFamily="34" charset="0"/>
                <a:cs typeface="Arial" panose="020B0604020202020204" pitchFamily="34" charset="0"/>
              </a:rPr>
              <a:t>Stakeholder Actions Beyond DCEA</a:t>
            </a:r>
            <a:endParaRPr sz="1125" i="1">
              <a:solidFill>
                <a:schemeClr val="bg1"/>
              </a:solidFill>
              <a:latin typeface="Arial" panose="020B0604020202020204" pitchFamily="34" charset="0"/>
              <a:cs typeface="Arial" panose="020B0604020202020204" pitchFamily="34" charset="0"/>
            </a:endParaRPr>
          </a:p>
        </p:txBody>
      </p:sp>
      <p:sp>
        <p:nvSpPr>
          <p:cNvPr id="3" name="Google Shape;230;gd743c90651_0_174">
            <a:extLst>
              <a:ext uri="{FF2B5EF4-FFF2-40B4-BE49-F238E27FC236}">
                <a16:creationId xmlns:a16="http://schemas.microsoft.com/office/drawing/2014/main" id="{F47103B4-97E1-9D34-3CCD-475CF029C85F}"/>
              </a:ext>
            </a:extLst>
          </p:cNvPr>
          <p:cNvSpPr txBox="1"/>
          <p:nvPr/>
        </p:nvSpPr>
        <p:spPr>
          <a:xfrm>
            <a:off x="243123" y="2315961"/>
            <a:ext cx="4127968" cy="564923"/>
          </a:xfrm>
          <a:prstGeom prst="rect">
            <a:avLst/>
          </a:prstGeom>
          <a:noFill/>
          <a:ln w="3175">
            <a:noFill/>
          </a:ln>
        </p:spPr>
        <p:txBody>
          <a:bodyPr spcFirstLastPara="1" wrap="square" lIns="108000" tIns="27000" rIns="54000" bIns="27000" anchor="t" anchorCtr="0">
            <a:spAutoFit/>
          </a:bodyPr>
          <a:lstStyle/>
          <a:p>
            <a:pPr marL="189000" indent="-189000">
              <a:spcBef>
                <a:spcPts val="300"/>
              </a:spcBef>
              <a:spcAft>
                <a:spcPts val="750"/>
              </a:spcAft>
              <a:buClr>
                <a:schemeClr val="tx1"/>
              </a:buClr>
              <a:buSzPct val="100000"/>
              <a:buFont typeface="Arial" panose="020B0604020202020204"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Leverage imperfect/anecdotal information to fill gaps and to examine importance of improved data</a:t>
            </a:r>
          </a:p>
        </p:txBody>
      </p:sp>
      <p:sp>
        <p:nvSpPr>
          <p:cNvPr id="4" name="Google Shape;230;gd743c90651_0_174">
            <a:extLst>
              <a:ext uri="{FF2B5EF4-FFF2-40B4-BE49-F238E27FC236}">
                <a16:creationId xmlns:a16="http://schemas.microsoft.com/office/drawing/2014/main" id="{075BE794-72A7-D38C-3447-C96DAC1C9DDC}"/>
              </a:ext>
            </a:extLst>
          </p:cNvPr>
          <p:cNvSpPr txBox="1"/>
          <p:nvPr/>
        </p:nvSpPr>
        <p:spPr>
          <a:xfrm>
            <a:off x="243123" y="1405621"/>
            <a:ext cx="4127968" cy="380258"/>
          </a:xfrm>
          <a:prstGeom prst="rect">
            <a:avLst/>
          </a:prstGeom>
          <a:noFill/>
          <a:ln w="3175">
            <a:noFill/>
          </a:ln>
        </p:spPr>
        <p:txBody>
          <a:bodyPr spcFirstLastPara="1" wrap="square" lIns="108000" tIns="27000" rIns="54000" bIns="27000" anchor="t" anchorCtr="0">
            <a:spAutoFit/>
          </a:bodyPr>
          <a:lstStyle/>
          <a:p>
            <a:pPr marL="189000" indent="-189000">
              <a:spcBef>
                <a:spcPts val="300"/>
              </a:spcBef>
              <a:spcAft>
                <a:spcPts val="750"/>
              </a:spcAft>
              <a:buClr>
                <a:schemeClr val="tx1"/>
              </a:buClr>
              <a:buSzPct val="100000"/>
              <a:buFont typeface="Arial" panose="020B0604020202020204" pitchFamily="34" charset="0"/>
              <a:buChar char="•"/>
            </a:pPr>
            <a:r>
              <a:rPr lang="en-US" sz="1200">
                <a:latin typeface="Arial" panose="020B0604020202020204" pitchFamily="34" charset="0"/>
                <a:ea typeface="Verdana"/>
                <a:cs typeface="Arial" panose="020B0604020202020204" pitchFamily="34" charset="0"/>
                <a:sym typeface="Verdana"/>
              </a:rPr>
              <a:t>Synthesize </a:t>
            </a: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available distributional data </a:t>
            </a:r>
          </a:p>
        </p:txBody>
      </p:sp>
      <p:sp>
        <p:nvSpPr>
          <p:cNvPr id="5" name="Google Shape;230;gd743c90651_0_174">
            <a:extLst>
              <a:ext uri="{FF2B5EF4-FFF2-40B4-BE49-F238E27FC236}">
                <a16:creationId xmlns:a16="http://schemas.microsoft.com/office/drawing/2014/main" id="{A0E3F3CA-2222-7A34-D474-CEE573650F66}"/>
              </a:ext>
            </a:extLst>
          </p:cNvPr>
          <p:cNvSpPr txBox="1"/>
          <p:nvPr/>
        </p:nvSpPr>
        <p:spPr>
          <a:xfrm>
            <a:off x="243123" y="1860791"/>
            <a:ext cx="4127968" cy="380258"/>
          </a:xfrm>
          <a:prstGeom prst="rect">
            <a:avLst/>
          </a:prstGeom>
          <a:noFill/>
          <a:ln w="3175">
            <a:noFill/>
          </a:ln>
        </p:spPr>
        <p:txBody>
          <a:bodyPr spcFirstLastPara="1" wrap="square" lIns="108000" tIns="27000" rIns="54000" bIns="27000" anchor="t" anchorCtr="0">
            <a:spAutoFit/>
          </a:bodyPr>
          <a:lstStyle/>
          <a:p>
            <a:pPr marL="189000" indent="-189000">
              <a:spcBef>
                <a:spcPts val="300"/>
              </a:spcBef>
              <a:spcAft>
                <a:spcPts val="750"/>
              </a:spcAft>
              <a:buClr>
                <a:schemeClr val="tx1"/>
              </a:buClr>
              <a:buSzPct val="100000"/>
              <a:buFont typeface="Arial" panose="020B0604020202020204" pitchFamily="34" charset="0"/>
              <a:buChar char="•"/>
            </a:pPr>
            <a:r>
              <a:rPr lang="en-US" sz="1200">
                <a:solidFill>
                  <a:schemeClr val="tx1">
                    <a:lumMod val="50000"/>
                  </a:schemeClr>
                </a:solidFill>
                <a:latin typeface="Arial" panose="020B0604020202020204" pitchFamily="34" charset="0"/>
                <a:ea typeface="Verdana"/>
                <a:cs typeface="Arial" panose="020B0604020202020204" pitchFamily="34" charset="0"/>
                <a:sym typeface="Verdana"/>
              </a:rPr>
              <a:t>Highlight important data gaps in the equity staircase</a:t>
            </a:r>
          </a:p>
        </p:txBody>
      </p:sp>
    </p:spTree>
    <p:extLst>
      <p:ext uri="{BB962C8B-B14F-4D97-AF65-F5344CB8AC3E}">
        <p14:creationId xmlns:p14="http://schemas.microsoft.com/office/powerpoint/2010/main" val="9325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C8D2-E62D-4691-6732-B5A3316C9CB1}"/>
              </a:ext>
            </a:extLst>
          </p:cNvPr>
          <p:cNvSpPr>
            <a:spLocks noGrp="1"/>
          </p:cNvSpPr>
          <p:nvPr>
            <p:ph type="title"/>
          </p:nvPr>
        </p:nvSpPr>
        <p:spPr>
          <a:xfrm>
            <a:off x="288520" y="7578"/>
            <a:ext cx="8503920" cy="576197"/>
          </a:xfrm>
        </p:spPr>
        <p:txBody>
          <a:bodyPr/>
          <a:lstStyle/>
          <a:p>
            <a:r>
              <a:rPr lang="en-US" dirty="0">
                <a:solidFill>
                  <a:schemeClr val="accent3"/>
                </a:solidFill>
              </a:rPr>
              <a:t>Check out the ISPOR Health Equity SIG!</a:t>
            </a:r>
          </a:p>
        </p:txBody>
      </p:sp>
      <p:sp>
        <p:nvSpPr>
          <p:cNvPr id="4" name="TextBox 3">
            <a:extLst>
              <a:ext uri="{FF2B5EF4-FFF2-40B4-BE49-F238E27FC236}">
                <a16:creationId xmlns:a16="http://schemas.microsoft.com/office/drawing/2014/main" id="{BDBA224F-05E0-8E56-077F-10F0485CB0AE}"/>
              </a:ext>
            </a:extLst>
          </p:cNvPr>
          <p:cNvSpPr txBox="1"/>
          <p:nvPr/>
        </p:nvSpPr>
        <p:spPr>
          <a:xfrm>
            <a:off x="292023" y="1334488"/>
            <a:ext cx="4740680" cy="2308324"/>
          </a:xfrm>
          <a:prstGeom prst="rect">
            <a:avLst/>
          </a:prstGeom>
          <a:noFill/>
        </p:spPr>
        <p:txBody>
          <a:bodyPr wrap="square">
            <a:spAutoFit/>
          </a:bodyPr>
          <a:lstStyle/>
          <a:p>
            <a:r>
              <a:rPr lang="en-US" sz="1800" dirty="0">
                <a:solidFill>
                  <a:schemeClr val="tx1"/>
                </a:solidFill>
                <a:latin typeface="+mn-lt"/>
              </a:rPr>
              <a:t>SIG Email: </a:t>
            </a:r>
          </a:p>
          <a:p>
            <a:r>
              <a:rPr lang="en-US" sz="1800" dirty="0">
                <a:solidFill>
                  <a:srgbClr val="5E5E5E"/>
                </a:solidFill>
                <a:latin typeface="+mn-lt"/>
                <a:hlinkClick r:id="rId3"/>
              </a:rPr>
              <a:t>HealthEquitySIG@ispor.org</a:t>
            </a:r>
            <a:endParaRPr lang="en-US" sz="1800">
              <a:solidFill>
                <a:srgbClr val="5E5E5E"/>
              </a:solidFill>
              <a:latin typeface="+mn-lt"/>
            </a:endParaRPr>
          </a:p>
          <a:p>
            <a:endParaRPr lang="en-US" sz="1800" dirty="0">
              <a:solidFill>
                <a:srgbClr val="5E5E5E"/>
              </a:solidFill>
              <a:latin typeface="+mn-lt"/>
            </a:endParaRPr>
          </a:p>
          <a:p>
            <a:endParaRPr lang="en-US" sz="1800" dirty="0">
              <a:solidFill>
                <a:srgbClr val="5E5E5E"/>
              </a:solidFill>
              <a:latin typeface="+mn-lt"/>
            </a:endParaRPr>
          </a:p>
          <a:p>
            <a:r>
              <a:rPr lang="en-US" sz="1800" dirty="0">
                <a:solidFill>
                  <a:schemeClr val="tx1"/>
                </a:solidFill>
                <a:latin typeface="+mn-lt"/>
              </a:rPr>
              <a:t>SIG Website: </a:t>
            </a:r>
          </a:p>
          <a:p>
            <a:r>
              <a:rPr lang="en-US" sz="1800" dirty="0">
                <a:solidFill>
                  <a:srgbClr val="5E5E5E"/>
                </a:solidFill>
                <a:latin typeface="+mn-lt"/>
                <a:hlinkClick r:id="rId4"/>
              </a:rPr>
              <a:t>https://www.ispor.org/member-groups/special-interest-groups/health-equity-research</a:t>
            </a:r>
            <a:endParaRPr lang="en-US" sz="1050" dirty="0">
              <a:latin typeface="+mn-lt"/>
            </a:endParaRPr>
          </a:p>
        </p:txBody>
      </p:sp>
      <p:sp>
        <p:nvSpPr>
          <p:cNvPr id="7" name="Right Arrow 6">
            <a:extLst>
              <a:ext uri="{FF2B5EF4-FFF2-40B4-BE49-F238E27FC236}">
                <a16:creationId xmlns:a16="http://schemas.microsoft.com/office/drawing/2014/main" id="{2E1A8E0F-B2BA-EB5C-E550-E4A46CA7C946}"/>
              </a:ext>
            </a:extLst>
          </p:cNvPr>
          <p:cNvSpPr/>
          <p:nvPr/>
        </p:nvSpPr>
        <p:spPr>
          <a:xfrm>
            <a:off x="1775460" y="2545081"/>
            <a:ext cx="3588623" cy="166310"/>
          </a:xfrm>
          <a:prstGeom prst="rightArrow">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8" name="Group 7">
            <a:extLst>
              <a:ext uri="{FF2B5EF4-FFF2-40B4-BE49-F238E27FC236}">
                <a16:creationId xmlns:a16="http://schemas.microsoft.com/office/drawing/2014/main" id="{7F3E2BAA-74F3-4308-A059-2A6341887132}"/>
              </a:ext>
            </a:extLst>
          </p:cNvPr>
          <p:cNvGrpSpPr/>
          <p:nvPr/>
        </p:nvGrpSpPr>
        <p:grpSpPr>
          <a:xfrm>
            <a:off x="5529263" y="158271"/>
            <a:ext cx="3326217" cy="4985229"/>
            <a:chOff x="4703657" y="1093838"/>
            <a:chExt cx="3060987" cy="4587710"/>
          </a:xfrm>
        </p:grpSpPr>
        <p:grpSp>
          <p:nvGrpSpPr>
            <p:cNvPr id="9" name="Graphic 6">
              <a:extLst>
                <a:ext uri="{FF2B5EF4-FFF2-40B4-BE49-F238E27FC236}">
                  <a16:creationId xmlns:a16="http://schemas.microsoft.com/office/drawing/2014/main" id="{891A2AD5-0FAD-4E2F-BA89-DEC7F1E8218F}"/>
                </a:ext>
              </a:extLst>
            </p:cNvPr>
            <p:cNvGrpSpPr/>
            <p:nvPr/>
          </p:nvGrpSpPr>
          <p:grpSpPr>
            <a:xfrm>
              <a:off x="4703657" y="1093838"/>
              <a:ext cx="3060987" cy="4587710"/>
              <a:chOff x="4703657" y="1093838"/>
              <a:chExt cx="3060987" cy="4587710"/>
            </a:xfrm>
          </p:grpSpPr>
          <p:pic>
            <p:nvPicPr>
              <p:cNvPr id="11" name="Picture 10">
                <a:extLst>
                  <a:ext uri="{FF2B5EF4-FFF2-40B4-BE49-F238E27FC236}">
                    <a16:creationId xmlns:a16="http://schemas.microsoft.com/office/drawing/2014/main" id="{E1081219-80D2-4B14-BE25-2FC5B3AA2AFE}"/>
                  </a:ext>
                </a:extLst>
              </p:cNvPr>
              <p:cNvPicPr>
                <a:picLocks noChangeAspect="1"/>
              </p:cNvPicPr>
              <p:nvPr/>
            </p:nvPicPr>
            <p:blipFill>
              <a:blip r:embed="rId5"/>
              <a:stretch>
                <a:fillRect/>
              </a:stretch>
            </p:blipFill>
            <p:spPr>
              <a:xfrm>
                <a:off x="4743107" y="5399434"/>
                <a:ext cx="2992246" cy="282114"/>
              </a:xfrm>
              <a:custGeom>
                <a:avLst/>
                <a:gdLst>
                  <a:gd name="connsiteX0" fmla="*/ 0 w 3100772"/>
                  <a:gd name="connsiteY0" fmla="*/ 2233 h 390950"/>
                  <a:gd name="connsiteX1" fmla="*/ 3100772 w 3100772"/>
                  <a:gd name="connsiteY1" fmla="*/ 2233 h 390950"/>
                  <a:gd name="connsiteX2" fmla="*/ 3100772 w 3100772"/>
                  <a:gd name="connsiteY2" fmla="*/ 393184 h 390950"/>
                  <a:gd name="connsiteX3" fmla="*/ 0 w 3100772"/>
                  <a:gd name="connsiteY3" fmla="*/ 393184 h 390950"/>
                </a:gdLst>
                <a:ahLst/>
                <a:cxnLst>
                  <a:cxn ang="0">
                    <a:pos x="connsiteX0" y="connsiteY0"/>
                  </a:cxn>
                  <a:cxn ang="0">
                    <a:pos x="connsiteX1" y="connsiteY1"/>
                  </a:cxn>
                  <a:cxn ang="0">
                    <a:pos x="connsiteX2" y="connsiteY2"/>
                  </a:cxn>
                  <a:cxn ang="0">
                    <a:pos x="connsiteX3" y="connsiteY3"/>
                  </a:cxn>
                </a:cxnLst>
                <a:rect l="l" t="t" r="r" b="b"/>
                <a:pathLst>
                  <a:path w="3100772" h="390950">
                    <a:moveTo>
                      <a:pt x="0" y="2233"/>
                    </a:moveTo>
                    <a:lnTo>
                      <a:pt x="3100772" y="2233"/>
                    </a:lnTo>
                    <a:lnTo>
                      <a:pt x="3100772" y="393184"/>
                    </a:lnTo>
                    <a:lnTo>
                      <a:pt x="0" y="393184"/>
                    </a:lnTo>
                    <a:close/>
                  </a:path>
                </a:pathLst>
              </a:custGeom>
            </p:spPr>
          </p:pic>
          <p:grpSp>
            <p:nvGrpSpPr>
              <p:cNvPr id="12" name="Graphic 6">
                <a:extLst>
                  <a:ext uri="{FF2B5EF4-FFF2-40B4-BE49-F238E27FC236}">
                    <a16:creationId xmlns:a16="http://schemas.microsoft.com/office/drawing/2014/main" id="{EA07BBB8-41EB-45B8-916D-83462D83C43F}"/>
                  </a:ext>
                </a:extLst>
              </p:cNvPr>
              <p:cNvGrpSpPr/>
              <p:nvPr/>
            </p:nvGrpSpPr>
            <p:grpSpPr>
              <a:xfrm>
                <a:off x="4703657" y="1093838"/>
                <a:ext cx="3060987" cy="4449033"/>
                <a:chOff x="4703657" y="1093838"/>
                <a:chExt cx="3060987" cy="4449033"/>
              </a:xfrm>
            </p:grpSpPr>
            <p:sp>
              <p:nvSpPr>
                <p:cNvPr id="13" name="Freeform: Shape 12">
                  <a:extLst>
                    <a:ext uri="{FF2B5EF4-FFF2-40B4-BE49-F238E27FC236}">
                      <a16:creationId xmlns:a16="http://schemas.microsoft.com/office/drawing/2014/main" id="{2C320AD4-1623-4727-A122-B612B35D6584}"/>
                    </a:ext>
                  </a:extLst>
                </p:cNvPr>
                <p:cNvSpPr/>
                <p:nvPr/>
              </p:nvSpPr>
              <p:spPr>
                <a:xfrm>
                  <a:off x="4703657" y="1093838"/>
                  <a:ext cx="3060987" cy="4449033"/>
                </a:xfrm>
                <a:custGeom>
                  <a:avLst/>
                  <a:gdLst>
                    <a:gd name="connsiteX0" fmla="*/ 161478 w 3060987"/>
                    <a:gd name="connsiteY0" fmla="*/ 4449034 h 4449033"/>
                    <a:gd name="connsiteX1" fmla="*/ 0 w 3060987"/>
                    <a:gd name="connsiteY1" fmla="*/ 4287556 h 4449033"/>
                    <a:gd name="connsiteX2" fmla="*/ 0 w 3060987"/>
                    <a:gd name="connsiteY2" fmla="*/ 161478 h 4449033"/>
                    <a:gd name="connsiteX3" fmla="*/ 161478 w 3060987"/>
                    <a:gd name="connsiteY3" fmla="*/ 0 h 4449033"/>
                    <a:gd name="connsiteX4" fmla="*/ 2899510 w 3060987"/>
                    <a:gd name="connsiteY4" fmla="*/ 0 h 4449033"/>
                    <a:gd name="connsiteX5" fmla="*/ 3060987 w 3060987"/>
                    <a:gd name="connsiteY5" fmla="*/ 161478 h 4449033"/>
                    <a:gd name="connsiteX6" fmla="*/ 3060987 w 3060987"/>
                    <a:gd name="connsiteY6" fmla="*/ 4287556 h 4449033"/>
                    <a:gd name="connsiteX7" fmla="*/ 2899510 w 3060987"/>
                    <a:gd name="connsiteY7" fmla="*/ 4449034 h 4449033"/>
                    <a:gd name="connsiteX8" fmla="*/ 161478 w 3060987"/>
                    <a:gd name="connsiteY8" fmla="*/ 4449034 h 4449033"/>
                    <a:gd name="connsiteX9" fmla="*/ 188020 w 3060987"/>
                    <a:gd name="connsiteY9" fmla="*/ 79742 h 4449033"/>
                    <a:gd name="connsiteX10" fmla="*/ 85913 w 3060987"/>
                    <a:gd name="connsiteY10" fmla="*/ 181849 h 4449033"/>
                    <a:gd name="connsiteX11" fmla="*/ 85913 w 3060987"/>
                    <a:gd name="connsiteY11" fmla="*/ 4263198 h 4449033"/>
                    <a:gd name="connsiteX12" fmla="*/ 188020 w 3060987"/>
                    <a:gd name="connsiteY12" fmla="*/ 4365306 h 4449033"/>
                    <a:gd name="connsiteX13" fmla="*/ 2882185 w 3060987"/>
                    <a:gd name="connsiteY13" fmla="*/ 4365306 h 4449033"/>
                    <a:gd name="connsiteX14" fmla="*/ 2984292 w 3060987"/>
                    <a:gd name="connsiteY14" fmla="*/ 4263198 h 4449033"/>
                    <a:gd name="connsiteX15" fmla="*/ 2984292 w 3060987"/>
                    <a:gd name="connsiteY15" fmla="*/ 181849 h 4449033"/>
                    <a:gd name="connsiteX16" fmla="*/ 2882185 w 3060987"/>
                    <a:gd name="connsiteY16" fmla="*/ 79742 h 4449033"/>
                    <a:gd name="connsiteX17" fmla="*/ 188020 w 3060987"/>
                    <a:gd name="connsiteY17" fmla="*/ 79742 h 444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0987" h="4449033">
                      <a:moveTo>
                        <a:pt x="161478" y="4449034"/>
                      </a:moveTo>
                      <a:cubicBezTo>
                        <a:pt x="72441" y="4449034"/>
                        <a:pt x="0" y="4376593"/>
                        <a:pt x="0" y="4287556"/>
                      </a:cubicBezTo>
                      <a:lnTo>
                        <a:pt x="0" y="161478"/>
                      </a:lnTo>
                      <a:cubicBezTo>
                        <a:pt x="0" y="72441"/>
                        <a:pt x="72441" y="0"/>
                        <a:pt x="161478" y="0"/>
                      </a:cubicBezTo>
                      <a:lnTo>
                        <a:pt x="2899510" y="0"/>
                      </a:lnTo>
                      <a:cubicBezTo>
                        <a:pt x="2988547" y="0"/>
                        <a:pt x="3060987" y="72441"/>
                        <a:pt x="3060987" y="161478"/>
                      </a:cubicBezTo>
                      <a:lnTo>
                        <a:pt x="3060987" y="4287556"/>
                      </a:lnTo>
                      <a:cubicBezTo>
                        <a:pt x="3060987" y="4376593"/>
                        <a:pt x="2988547" y="4449034"/>
                        <a:pt x="2899510" y="4449034"/>
                      </a:cubicBezTo>
                      <a:lnTo>
                        <a:pt x="161478" y="4449034"/>
                      </a:lnTo>
                      <a:close/>
                      <a:moveTo>
                        <a:pt x="188020" y="79742"/>
                      </a:moveTo>
                      <a:cubicBezTo>
                        <a:pt x="131716" y="79742"/>
                        <a:pt x="85913" y="125545"/>
                        <a:pt x="85913" y="181849"/>
                      </a:cubicBezTo>
                      <a:lnTo>
                        <a:pt x="85913" y="4263198"/>
                      </a:lnTo>
                      <a:cubicBezTo>
                        <a:pt x="85913" y="4319503"/>
                        <a:pt x="131716" y="4365306"/>
                        <a:pt x="188020" y="4365306"/>
                      </a:cubicBezTo>
                      <a:lnTo>
                        <a:pt x="2882185" y="4365306"/>
                      </a:lnTo>
                      <a:cubicBezTo>
                        <a:pt x="2938490" y="4365306"/>
                        <a:pt x="2984292" y="4319503"/>
                        <a:pt x="2984292" y="4263198"/>
                      </a:cubicBezTo>
                      <a:lnTo>
                        <a:pt x="2984292" y="181849"/>
                      </a:lnTo>
                      <a:cubicBezTo>
                        <a:pt x="2984292" y="125545"/>
                        <a:pt x="2938490" y="79742"/>
                        <a:pt x="2882185" y="79742"/>
                      </a:cubicBezTo>
                      <a:lnTo>
                        <a:pt x="188020" y="79742"/>
                      </a:lnTo>
                      <a:close/>
                    </a:path>
                  </a:pathLst>
                </a:custGeom>
                <a:solidFill>
                  <a:srgbClr val="636363"/>
                </a:solidFill>
                <a:ln w="1914" cap="flat">
                  <a:noFill/>
                  <a:prstDash val="solid"/>
                  <a:miter/>
                </a:ln>
              </p:spPr>
              <p:txBody>
                <a:bodyPr rtlCol="0" anchor="ctr"/>
                <a:lstStyle/>
                <a:p>
                  <a:endParaRPr lang="en-IN" sz="1050" dirty="0"/>
                </a:p>
              </p:txBody>
            </p:sp>
            <p:sp>
              <p:nvSpPr>
                <p:cNvPr id="14" name="Freeform: Shape 13">
                  <a:extLst>
                    <a:ext uri="{FF2B5EF4-FFF2-40B4-BE49-F238E27FC236}">
                      <a16:creationId xmlns:a16="http://schemas.microsoft.com/office/drawing/2014/main" id="{B7CBB2AD-E165-4918-82CF-D5B2DB0903A9}"/>
                    </a:ext>
                  </a:extLst>
                </p:cNvPr>
                <p:cNvSpPr/>
                <p:nvPr/>
              </p:nvSpPr>
              <p:spPr>
                <a:xfrm>
                  <a:off x="6222652" y="1128256"/>
                  <a:ext cx="35262" cy="35262"/>
                </a:xfrm>
                <a:custGeom>
                  <a:avLst/>
                  <a:gdLst>
                    <a:gd name="connsiteX0" fmla="*/ 35262 w 35262"/>
                    <a:gd name="connsiteY0" fmla="*/ 17631 h 35262"/>
                    <a:gd name="connsiteX1" fmla="*/ 17631 w 35262"/>
                    <a:gd name="connsiteY1" fmla="*/ 35262 h 35262"/>
                    <a:gd name="connsiteX2" fmla="*/ 0 w 35262"/>
                    <a:gd name="connsiteY2" fmla="*/ 17631 h 35262"/>
                    <a:gd name="connsiteX3" fmla="*/ 17631 w 35262"/>
                    <a:gd name="connsiteY3" fmla="*/ 0 h 35262"/>
                    <a:gd name="connsiteX4" fmla="*/ 35262 w 35262"/>
                    <a:gd name="connsiteY4" fmla="*/ 17631 h 3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2" h="35262">
                      <a:moveTo>
                        <a:pt x="35262" y="17631"/>
                      </a:moveTo>
                      <a:cubicBezTo>
                        <a:pt x="35262" y="27367"/>
                        <a:pt x="27366" y="35262"/>
                        <a:pt x="17631" y="35262"/>
                      </a:cubicBezTo>
                      <a:cubicBezTo>
                        <a:pt x="7896" y="35262"/>
                        <a:pt x="0" y="27367"/>
                        <a:pt x="0" y="17631"/>
                      </a:cubicBezTo>
                      <a:cubicBezTo>
                        <a:pt x="0" y="7896"/>
                        <a:pt x="7896" y="0"/>
                        <a:pt x="17631" y="0"/>
                      </a:cubicBezTo>
                      <a:cubicBezTo>
                        <a:pt x="27366" y="0"/>
                        <a:pt x="35262" y="7896"/>
                        <a:pt x="35262" y="17631"/>
                      </a:cubicBezTo>
                      <a:close/>
                    </a:path>
                  </a:pathLst>
                </a:custGeom>
                <a:noFill/>
                <a:ln w="1914" cap="flat">
                  <a:noFill/>
                  <a:prstDash val="solid"/>
                  <a:miter/>
                </a:ln>
              </p:spPr>
              <p:txBody>
                <a:bodyPr rtlCol="0" anchor="ctr"/>
                <a:lstStyle/>
                <a:p>
                  <a:endParaRPr lang="en-IN" sz="1050" dirty="0"/>
                </a:p>
              </p:txBody>
            </p:sp>
            <p:sp>
              <p:nvSpPr>
                <p:cNvPr id="15" name="Freeform: Shape 14">
                  <a:extLst>
                    <a:ext uri="{FF2B5EF4-FFF2-40B4-BE49-F238E27FC236}">
                      <a16:creationId xmlns:a16="http://schemas.microsoft.com/office/drawing/2014/main" id="{A9E698C3-7DAD-4098-BB48-8C23268CB415}"/>
                    </a:ext>
                  </a:extLst>
                </p:cNvPr>
                <p:cNvSpPr/>
                <p:nvPr/>
              </p:nvSpPr>
              <p:spPr>
                <a:xfrm>
                  <a:off x="6228880" y="1134485"/>
                  <a:ext cx="22805" cy="22805"/>
                </a:xfrm>
                <a:custGeom>
                  <a:avLst/>
                  <a:gdLst>
                    <a:gd name="connsiteX0" fmla="*/ 22805 w 22805"/>
                    <a:gd name="connsiteY0" fmla="*/ 11403 h 22805"/>
                    <a:gd name="connsiteX1" fmla="*/ 11403 w 22805"/>
                    <a:gd name="connsiteY1" fmla="*/ 22805 h 22805"/>
                    <a:gd name="connsiteX2" fmla="*/ 0 w 22805"/>
                    <a:gd name="connsiteY2" fmla="*/ 11403 h 22805"/>
                    <a:gd name="connsiteX3" fmla="*/ 11403 w 22805"/>
                    <a:gd name="connsiteY3" fmla="*/ 0 h 22805"/>
                    <a:gd name="connsiteX4" fmla="*/ 22805 w 22805"/>
                    <a:gd name="connsiteY4" fmla="*/ 11403 h 2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5" h="22805">
                      <a:moveTo>
                        <a:pt x="22805" y="11403"/>
                      </a:moveTo>
                      <a:cubicBezTo>
                        <a:pt x="22805" y="17708"/>
                        <a:pt x="17689" y="22805"/>
                        <a:pt x="11403" y="22805"/>
                      </a:cubicBezTo>
                      <a:cubicBezTo>
                        <a:pt x="5098" y="22805"/>
                        <a:pt x="0" y="17689"/>
                        <a:pt x="0" y="11403"/>
                      </a:cubicBezTo>
                      <a:cubicBezTo>
                        <a:pt x="0" y="5098"/>
                        <a:pt x="5117" y="0"/>
                        <a:pt x="11403" y="0"/>
                      </a:cubicBezTo>
                      <a:cubicBezTo>
                        <a:pt x="17708" y="-19"/>
                        <a:pt x="22805" y="5098"/>
                        <a:pt x="22805" y="11403"/>
                      </a:cubicBezTo>
                      <a:close/>
                    </a:path>
                  </a:pathLst>
                </a:custGeom>
                <a:solidFill>
                  <a:srgbClr val="151823"/>
                </a:solidFill>
                <a:ln w="1914" cap="flat">
                  <a:noFill/>
                  <a:prstDash val="solid"/>
                  <a:miter/>
                </a:ln>
              </p:spPr>
              <p:txBody>
                <a:bodyPr rtlCol="0" anchor="ctr"/>
                <a:lstStyle/>
                <a:p>
                  <a:endParaRPr lang="en-IN" sz="1050" dirty="0"/>
                </a:p>
              </p:txBody>
            </p:sp>
            <p:sp>
              <p:nvSpPr>
                <p:cNvPr id="16" name="Freeform: Shape 15">
                  <a:extLst>
                    <a:ext uri="{FF2B5EF4-FFF2-40B4-BE49-F238E27FC236}">
                      <a16:creationId xmlns:a16="http://schemas.microsoft.com/office/drawing/2014/main" id="{7F7F7E35-96B9-41BA-BF47-50363B0B78A7}"/>
                    </a:ext>
                  </a:extLst>
                </p:cNvPr>
                <p:cNvSpPr/>
                <p:nvPr/>
              </p:nvSpPr>
              <p:spPr>
                <a:xfrm>
                  <a:off x="6236124" y="1141748"/>
                  <a:ext cx="8298" cy="8298"/>
                </a:xfrm>
                <a:custGeom>
                  <a:avLst/>
                  <a:gdLst>
                    <a:gd name="connsiteX0" fmla="*/ 8298 w 8298"/>
                    <a:gd name="connsiteY0" fmla="*/ 4140 h 8298"/>
                    <a:gd name="connsiteX1" fmla="*/ 4159 w 8298"/>
                    <a:gd name="connsiteY1" fmla="*/ 8298 h 8298"/>
                    <a:gd name="connsiteX2" fmla="*/ 0 w 8298"/>
                    <a:gd name="connsiteY2" fmla="*/ 4140 h 8298"/>
                    <a:gd name="connsiteX3" fmla="*/ 4159 w 8298"/>
                    <a:gd name="connsiteY3" fmla="*/ 0 h 8298"/>
                    <a:gd name="connsiteX4" fmla="*/ 8298 w 8298"/>
                    <a:gd name="connsiteY4" fmla="*/ 4140 h 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8" h="8298">
                      <a:moveTo>
                        <a:pt x="8298" y="4140"/>
                      </a:moveTo>
                      <a:cubicBezTo>
                        <a:pt x="8298" y="6439"/>
                        <a:pt x="6439" y="8298"/>
                        <a:pt x="4159" y="8298"/>
                      </a:cubicBezTo>
                      <a:cubicBezTo>
                        <a:pt x="1859" y="8298"/>
                        <a:pt x="0" y="6439"/>
                        <a:pt x="0" y="4140"/>
                      </a:cubicBezTo>
                      <a:cubicBezTo>
                        <a:pt x="0" y="1840"/>
                        <a:pt x="1859" y="0"/>
                        <a:pt x="4159" y="0"/>
                      </a:cubicBezTo>
                      <a:cubicBezTo>
                        <a:pt x="6458" y="-19"/>
                        <a:pt x="8298" y="1840"/>
                        <a:pt x="8298" y="4140"/>
                      </a:cubicBezTo>
                      <a:close/>
                    </a:path>
                  </a:pathLst>
                </a:custGeom>
                <a:solidFill>
                  <a:srgbClr val="211F1F"/>
                </a:solidFill>
                <a:ln w="1914" cap="flat">
                  <a:noFill/>
                  <a:prstDash val="solid"/>
                  <a:miter/>
                </a:ln>
              </p:spPr>
              <p:txBody>
                <a:bodyPr rtlCol="0" anchor="ctr"/>
                <a:lstStyle/>
                <a:p>
                  <a:endParaRPr lang="en-IN" sz="1050" dirty="0"/>
                </a:p>
              </p:txBody>
            </p:sp>
            <p:sp>
              <p:nvSpPr>
                <p:cNvPr id="17" name="Freeform: Shape 16">
                  <a:extLst>
                    <a:ext uri="{FF2B5EF4-FFF2-40B4-BE49-F238E27FC236}">
                      <a16:creationId xmlns:a16="http://schemas.microsoft.com/office/drawing/2014/main" id="{19295430-5249-43FF-90F0-3684D2F6379C}"/>
                    </a:ext>
                  </a:extLst>
                </p:cNvPr>
                <p:cNvSpPr/>
                <p:nvPr/>
              </p:nvSpPr>
              <p:spPr>
                <a:xfrm>
                  <a:off x="6225105" y="1130709"/>
                  <a:ext cx="30356" cy="30356"/>
                </a:xfrm>
                <a:custGeom>
                  <a:avLst/>
                  <a:gdLst>
                    <a:gd name="connsiteX0" fmla="*/ 30356 w 30356"/>
                    <a:gd name="connsiteY0" fmla="*/ 15178 h 30356"/>
                    <a:gd name="connsiteX1" fmla="*/ 15178 w 30356"/>
                    <a:gd name="connsiteY1" fmla="*/ 30356 h 30356"/>
                    <a:gd name="connsiteX2" fmla="*/ 0 w 30356"/>
                    <a:gd name="connsiteY2" fmla="*/ 15178 h 30356"/>
                    <a:gd name="connsiteX3" fmla="*/ 15178 w 30356"/>
                    <a:gd name="connsiteY3" fmla="*/ 0 h 30356"/>
                    <a:gd name="connsiteX4" fmla="*/ 30356 w 30356"/>
                    <a:gd name="connsiteY4" fmla="*/ 15178 h 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6" h="30356">
                      <a:moveTo>
                        <a:pt x="30356" y="15178"/>
                      </a:moveTo>
                      <a:cubicBezTo>
                        <a:pt x="30356" y="23553"/>
                        <a:pt x="23572" y="30356"/>
                        <a:pt x="15178" y="30356"/>
                      </a:cubicBezTo>
                      <a:cubicBezTo>
                        <a:pt x="6803" y="30356"/>
                        <a:pt x="0" y="23572"/>
                        <a:pt x="0" y="15178"/>
                      </a:cubicBezTo>
                      <a:cubicBezTo>
                        <a:pt x="0" y="6803"/>
                        <a:pt x="6784" y="0"/>
                        <a:pt x="15178" y="0"/>
                      </a:cubicBezTo>
                      <a:cubicBezTo>
                        <a:pt x="23553" y="0"/>
                        <a:pt x="30356" y="6803"/>
                        <a:pt x="30356" y="15178"/>
                      </a:cubicBezTo>
                      <a:close/>
                    </a:path>
                  </a:pathLst>
                </a:custGeom>
                <a:solidFill>
                  <a:srgbClr val="FFFFFF"/>
                </a:solidFill>
                <a:ln w="1914" cap="flat">
                  <a:noFill/>
                  <a:prstDash val="solid"/>
                  <a:miter/>
                </a:ln>
              </p:spPr>
              <p:txBody>
                <a:bodyPr rtlCol="0" anchor="ctr"/>
                <a:lstStyle/>
                <a:p>
                  <a:endParaRPr lang="en-IN" sz="1050" dirty="0"/>
                </a:p>
              </p:txBody>
            </p:sp>
            <p:sp>
              <p:nvSpPr>
                <p:cNvPr id="18" name="Freeform: Shape 17">
                  <a:extLst>
                    <a:ext uri="{FF2B5EF4-FFF2-40B4-BE49-F238E27FC236}">
                      <a16:creationId xmlns:a16="http://schemas.microsoft.com/office/drawing/2014/main" id="{FA6E3A0A-E75C-4209-A38F-0F6E43F39F42}"/>
                    </a:ext>
                  </a:extLst>
                </p:cNvPr>
                <p:cNvSpPr/>
                <p:nvPr/>
              </p:nvSpPr>
              <p:spPr>
                <a:xfrm>
                  <a:off x="4718471" y="1100679"/>
                  <a:ext cx="3031359" cy="4427378"/>
                </a:xfrm>
                <a:custGeom>
                  <a:avLst/>
                  <a:gdLst>
                    <a:gd name="connsiteX0" fmla="*/ 2884696 w 3031359"/>
                    <a:gd name="connsiteY0" fmla="*/ 0 h 4427378"/>
                    <a:gd name="connsiteX1" fmla="*/ 154636 w 3031359"/>
                    <a:gd name="connsiteY1" fmla="*/ 0 h 4427378"/>
                    <a:gd name="connsiteX2" fmla="*/ 0 w 3031359"/>
                    <a:gd name="connsiteY2" fmla="*/ 154636 h 4427378"/>
                    <a:gd name="connsiteX3" fmla="*/ 0 w 3031359"/>
                    <a:gd name="connsiteY3" fmla="*/ 4280714 h 4427378"/>
                    <a:gd name="connsiteX4" fmla="*/ 146664 w 3031359"/>
                    <a:gd name="connsiteY4" fmla="*/ 4427378 h 4427378"/>
                    <a:gd name="connsiteX5" fmla="*/ 2884696 w 3031359"/>
                    <a:gd name="connsiteY5" fmla="*/ 4427378 h 4427378"/>
                    <a:gd name="connsiteX6" fmla="*/ 3031360 w 3031359"/>
                    <a:gd name="connsiteY6" fmla="*/ 4280714 h 4427378"/>
                    <a:gd name="connsiteX7" fmla="*/ 3031360 w 3031359"/>
                    <a:gd name="connsiteY7" fmla="*/ 146664 h 4427378"/>
                    <a:gd name="connsiteX8" fmla="*/ 2884696 w 3031359"/>
                    <a:gd name="connsiteY8" fmla="*/ 0 h 4427378"/>
                    <a:gd name="connsiteX9" fmla="*/ 2855950 w 3031359"/>
                    <a:gd name="connsiteY9" fmla="*/ 4317280 h 4427378"/>
                    <a:gd name="connsiteX10" fmla="*/ 184628 w 3031359"/>
                    <a:gd name="connsiteY10" fmla="*/ 4317280 h 4427378"/>
                    <a:gd name="connsiteX11" fmla="*/ 112302 w 3031359"/>
                    <a:gd name="connsiteY11" fmla="*/ 4244973 h 4427378"/>
                    <a:gd name="connsiteX12" fmla="*/ 112302 w 3031359"/>
                    <a:gd name="connsiteY12" fmla="*/ 186430 h 4427378"/>
                    <a:gd name="connsiteX13" fmla="*/ 184628 w 3031359"/>
                    <a:gd name="connsiteY13" fmla="*/ 114123 h 4427378"/>
                    <a:gd name="connsiteX14" fmla="*/ 2855950 w 3031359"/>
                    <a:gd name="connsiteY14" fmla="*/ 114123 h 4427378"/>
                    <a:gd name="connsiteX15" fmla="*/ 2928275 w 3031359"/>
                    <a:gd name="connsiteY15" fmla="*/ 186430 h 4427378"/>
                    <a:gd name="connsiteX16" fmla="*/ 2928275 w 3031359"/>
                    <a:gd name="connsiteY16" fmla="*/ 4244973 h 4427378"/>
                    <a:gd name="connsiteX17" fmla="*/ 2855950 w 3031359"/>
                    <a:gd name="connsiteY17" fmla="*/ 4317280 h 442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359" h="4427378">
                      <a:moveTo>
                        <a:pt x="2884696" y="0"/>
                      </a:moveTo>
                      <a:lnTo>
                        <a:pt x="154636" y="0"/>
                      </a:lnTo>
                      <a:cubicBezTo>
                        <a:pt x="69585" y="0"/>
                        <a:pt x="0" y="69585"/>
                        <a:pt x="0" y="154636"/>
                      </a:cubicBezTo>
                      <a:lnTo>
                        <a:pt x="0" y="4280714"/>
                      </a:lnTo>
                      <a:cubicBezTo>
                        <a:pt x="0" y="4361722"/>
                        <a:pt x="65657" y="4427378"/>
                        <a:pt x="146664" y="4427378"/>
                      </a:cubicBezTo>
                      <a:lnTo>
                        <a:pt x="2884696" y="4427378"/>
                      </a:lnTo>
                      <a:cubicBezTo>
                        <a:pt x="2965703" y="4427378"/>
                        <a:pt x="3031360" y="4361722"/>
                        <a:pt x="3031360" y="4280714"/>
                      </a:cubicBezTo>
                      <a:lnTo>
                        <a:pt x="3031360" y="146664"/>
                      </a:lnTo>
                      <a:cubicBezTo>
                        <a:pt x="3031360" y="65657"/>
                        <a:pt x="2965703" y="0"/>
                        <a:pt x="2884696" y="0"/>
                      </a:cubicBezTo>
                      <a:close/>
                      <a:moveTo>
                        <a:pt x="2855950" y="4317280"/>
                      </a:moveTo>
                      <a:lnTo>
                        <a:pt x="184628" y="4317280"/>
                      </a:lnTo>
                      <a:cubicBezTo>
                        <a:pt x="144690" y="4317280"/>
                        <a:pt x="112302" y="4284911"/>
                        <a:pt x="112302" y="4244973"/>
                      </a:cubicBezTo>
                      <a:cubicBezTo>
                        <a:pt x="112302" y="3735818"/>
                        <a:pt x="112302" y="695585"/>
                        <a:pt x="112302" y="186430"/>
                      </a:cubicBezTo>
                      <a:cubicBezTo>
                        <a:pt x="112302" y="146491"/>
                        <a:pt x="144690" y="114123"/>
                        <a:pt x="184628" y="114123"/>
                      </a:cubicBezTo>
                      <a:lnTo>
                        <a:pt x="2855950" y="114123"/>
                      </a:lnTo>
                      <a:cubicBezTo>
                        <a:pt x="2895888" y="114123"/>
                        <a:pt x="2928275" y="146491"/>
                        <a:pt x="2928275" y="186430"/>
                      </a:cubicBezTo>
                      <a:cubicBezTo>
                        <a:pt x="2928275" y="695585"/>
                        <a:pt x="2928275" y="3735818"/>
                        <a:pt x="2928275" y="4244973"/>
                      </a:cubicBezTo>
                      <a:cubicBezTo>
                        <a:pt x="2928275" y="4284911"/>
                        <a:pt x="2895888" y="4317280"/>
                        <a:pt x="2855950" y="4317280"/>
                      </a:cubicBezTo>
                      <a:close/>
                    </a:path>
                  </a:pathLst>
                </a:custGeom>
                <a:solidFill>
                  <a:srgbClr val="000000"/>
                </a:solidFill>
                <a:ln w="1914" cap="flat">
                  <a:noFill/>
                  <a:prstDash val="solid"/>
                  <a:miter/>
                </a:ln>
              </p:spPr>
              <p:txBody>
                <a:bodyPr rtlCol="0" anchor="ctr"/>
                <a:lstStyle/>
                <a:p>
                  <a:endParaRPr lang="en-IN" sz="1050" dirty="0"/>
                </a:p>
              </p:txBody>
            </p:sp>
          </p:grpSp>
        </p:grpSp>
        <p:sp>
          <p:nvSpPr>
            <p:cNvPr id="10" name="Freeform: Shape 9">
              <a:extLst>
                <a:ext uri="{FF2B5EF4-FFF2-40B4-BE49-F238E27FC236}">
                  <a16:creationId xmlns:a16="http://schemas.microsoft.com/office/drawing/2014/main" id="{300F574F-6B18-478A-A644-1776A5588CE3}"/>
                </a:ext>
              </a:extLst>
            </p:cNvPr>
            <p:cNvSpPr/>
            <p:nvPr/>
          </p:nvSpPr>
          <p:spPr>
            <a:xfrm>
              <a:off x="5527929" y="1100679"/>
              <a:ext cx="2221900" cy="4427378"/>
            </a:xfrm>
            <a:custGeom>
              <a:avLst/>
              <a:gdLst>
                <a:gd name="connsiteX0" fmla="*/ 2075237 w 2221900"/>
                <a:gd name="connsiteY0" fmla="*/ 0 h 4427378"/>
                <a:gd name="connsiteX1" fmla="*/ 0 w 2221900"/>
                <a:gd name="connsiteY1" fmla="*/ 0 h 4427378"/>
                <a:gd name="connsiteX2" fmla="*/ 1364340 w 2221900"/>
                <a:gd name="connsiteY2" fmla="*/ 4427378 h 4427378"/>
                <a:gd name="connsiteX3" fmla="*/ 2075237 w 2221900"/>
                <a:gd name="connsiteY3" fmla="*/ 4427378 h 4427378"/>
                <a:gd name="connsiteX4" fmla="*/ 2221901 w 2221900"/>
                <a:gd name="connsiteY4" fmla="*/ 4280714 h 4427378"/>
                <a:gd name="connsiteX5" fmla="*/ 2221901 w 2221900"/>
                <a:gd name="connsiteY5" fmla="*/ 154636 h 4427378"/>
                <a:gd name="connsiteX6" fmla="*/ 2075237 w 2221900"/>
                <a:gd name="connsiteY6" fmla="*/ 0 h 442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900" h="4427378">
                  <a:moveTo>
                    <a:pt x="2075237" y="0"/>
                  </a:moveTo>
                  <a:lnTo>
                    <a:pt x="0" y="0"/>
                  </a:lnTo>
                  <a:lnTo>
                    <a:pt x="1364340" y="4427378"/>
                  </a:lnTo>
                  <a:lnTo>
                    <a:pt x="2075237" y="4427378"/>
                  </a:lnTo>
                  <a:cubicBezTo>
                    <a:pt x="2156110" y="4427378"/>
                    <a:pt x="2221901" y="4361587"/>
                    <a:pt x="2221901" y="4280714"/>
                  </a:cubicBezTo>
                  <a:lnTo>
                    <a:pt x="2221901" y="154636"/>
                  </a:lnTo>
                  <a:cubicBezTo>
                    <a:pt x="2221901" y="73763"/>
                    <a:pt x="2156110" y="0"/>
                    <a:pt x="2075237" y="0"/>
                  </a:cubicBezTo>
                  <a:close/>
                </a:path>
              </a:pathLst>
            </a:custGeom>
            <a:solidFill>
              <a:srgbClr val="FFFFFF">
                <a:alpha val="35000"/>
              </a:srgbClr>
            </a:solidFill>
            <a:ln w="1914" cap="flat">
              <a:noFill/>
              <a:prstDash val="solid"/>
              <a:miter/>
            </a:ln>
          </p:spPr>
          <p:txBody>
            <a:bodyPr rtlCol="0" anchor="ctr"/>
            <a:lstStyle/>
            <a:p>
              <a:endParaRPr lang="en-IN" sz="1050" dirty="0"/>
            </a:p>
          </p:txBody>
        </p:sp>
      </p:grpSp>
      <p:pic>
        <p:nvPicPr>
          <p:cNvPr id="6" name="Picture 5">
            <a:extLst>
              <a:ext uri="{FF2B5EF4-FFF2-40B4-BE49-F238E27FC236}">
                <a16:creationId xmlns:a16="http://schemas.microsoft.com/office/drawing/2014/main" id="{705FE258-30F3-A85C-74DD-FE11FEC03D95}"/>
              </a:ext>
            </a:extLst>
          </p:cNvPr>
          <p:cNvPicPr>
            <a:picLocks noChangeAspect="1"/>
          </p:cNvPicPr>
          <p:nvPr/>
        </p:nvPicPr>
        <p:blipFill>
          <a:blip r:embed="rId6"/>
          <a:stretch>
            <a:fillRect/>
          </a:stretch>
        </p:blipFill>
        <p:spPr>
          <a:xfrm>
            <a:off x="5675632" y="917921"/>
            <a:ext cx="3033479" cy="3009192"/>
          </a:xfrm>
          <a:prstGeom prst="rect">
            <a:avLst/>
          </a:prstGeom>
          <a:ln>
            <a:noFill/>
          </a:ln>
        </p:spPr>
      </p:pic>
    </p:spTree>
    <p:extLst>
      <p:ext uri="{BB962C8B-B14F-4D97-AF65-F5344CB8AC3E}">
        <p14:creationId xmlns:p14="http://schemas.microsoft.com/office/powerpoint/2010/main" val="273992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1">
                    <a:lumMod val="50000"/>
                  </a:schemeClr>
                </a:solidFill>
              </a:rPr>
              <a:t>DCEA of Inpatient COVID-19 treatments:  Study funding from Genentech, Inc.</a:t>
            </a:r>
          </a:p>
          <a:p>
            <a:r>
              <a:rPr lang="en-US" dirty="0">
                <a:solidFill>
                  <a:schemeClr val="tx1">
                    <a:lumMod val="50000"/>
                  </a:schemeClr>
                </a:solidFill>
              </a:rPr>
              <a:t>S Kowal is an employee of Genentech, Inc., South San Francisco, CA</a:t>
            </a:r>
            <a:endParaRPr lang="en-US" sz="1400" cap="none" dirty="0">
              <a:solidFill>
                <a:schemeClr val="tx1">
                  <a:lumMod val="50000"/>
                </a:schemeClr>
              </a:solidFill>
            </a:endParaRPr>
          </a:p>
        </p:txBody>
      </p:sp>
      <p:sp>
        <p:nvSpPr>
          <p:cNvPr id="6" name="Title 1">
            <a:extLst>
              <a:ext uri="{FF2B5EF4-FFF2-40B4-BE49-F238E27FC236}">
                <a16:creationId xmlns:a16="http://schemas.microsoft.com/office/drawing/2014/main" id="{CE88F6CE-21E4-6889-41C7-C0191BAE0F71}"/>
              </a:ext>
            </a:extLst>
          </p:cNvPr>
          <p:cNvSpPr txBox="1">
            <a:spLocks/>
          </p:cNvSpPr>
          <p:nvPr/>
        </p:nvSpPr>
        <p:spPr>
          <a:xfrm>
            <a:off x="320040" y="-101525"/>
            <a:ext cx="8503920" cy="576197"/>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3"/>
              </a:buClr>
              <a:buSzPts val="1100"/>
              <a:buFont typeface="Gene Sans"/>
              <a:buNone/>
              <a:defRPr sz="2100" b="1" i="0" u="none" strike="noStrike" cap="none">
                <a:solidFill>
                  <a:schemeClr val="accent3"/>
                </a:solidFill>
                <a:latin typeface="Gene Sans"/>
                <a:ea typeface="Gene Sans"/>
                <a:cs typeface="Gene Sans"/>
                <a:sym typeface="Gene Sans"/>
              </a:defRPr>
            </a:lvl1pPr>
            <a:lvl2pPr marR="0" lvl="1"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2pPr>
            <a:lvl3pPr marR="0" lvl="2"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3pPr>
            <a:lvl4pPr marR="0" lvl="3"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4pPr>
            <a:lvl5pPr marR="0" lvl="4"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5pPr>
            <a:lvl6pPr marR="0" lvl="5"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6pPr>
            <a:lvl7pPr marR="0" lvl="6"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7pPr>
            <a:lvl8pPr marR="0" lvl="7"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8pPr>
            <a:lvl9pPr marR="0" lvl="8" algn="l" rtl="0" eaLnBrk="1" hangingPunct="1">
              <a:lnSpc>
                <a:spcPct val="90000"/>
              </a:lnSpc>
              <a:spcBef>
                <a:spcPts val="0"/>
              </a:spcBef>
              <a:spcAft>
                <a:spcPts val="0"/>
              </a:spcAft>
              <a:buClr>
                <a:srgbClr val="000000"/>
              </a:buClr>
              <a:buSzPts val="1100"/>
              <a:buFont typeface="Gene Sans"/>
              <a:buNone/>
              <a:defRPr sz="1800" b="0" i="0" u="none" strike="noStrike" cap="none">
                <a:solidFill>
                  <a:srgbClr val="000000"/>
                </a:solidFill>
                <a:latin typeface="Gene Sans"/>
                <a:ea typeface="Gene Sans"/>
                <a:cs typeface="Gene Sans"/>
                <a:sym typeface="Gene Sans"/>
              </a:defRPr>
            </a:lvl9pPr>
          </a:lstStyle>
          <a:p>
            <a:r>
              <a:rPr lang="en-US" dirty="0"/>
              <a:t>Disclosures</a:t>
            </a:r>
          </a:p>
        </p:txBody>
      </p:sp>
    </p:spTree>
    <p:extLst>
      <p:ext uri="{BB962C8B-B14F-4D97-AF65-F5344CB8AC3E}">
        <p14:creationId xmlns:p14="http://schemas.microsoft.com/office/powerpoint/2010/main" val="8208690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6C7EAC-BB93-482B-892A-8720F8468C6B}"/>
              </a:ext>
            </a:extLst>
          </p:cNvPr>
          <p:cNvSpPr/>
          <p:nvPr/>
        </p:nvSpPr>
        <p:spPr>
          <a:xfrm>
            <a:off x="0" y="4086091"/>
            <a:ext cx="9144000" cy="558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dirty="0"/>
          </a:p>
        </p:txBody>
      </p:sp>
      <p:sp>
        <p:nvSpPr>
          <p:cNvPr id="7" name="Title 1">
            <a:extLst>
              <a:ext uri="{FF2B5EF4-FFF2-40B4-BE49-F238E27FC236}">
                <a16:creationId xmlns:a16="http://schemas.microsoft.com/office/drawing/2014/main" id="{15B8CED1-9928-4351-9BAC-8A0B937C610C}"/>
              </a:ext>
            </a:extLst>
          </p:cNvPr>
          <p:cNvSpPr>
            <a:spLocks noGrp="1"/>
          </p:cNvSpPr>
          <p:nvPr>
            <p:ph type="title"/>
          </p:nvPr>
        </p:nvSpPr>
        <p:spPr>
          <a:xfrm>
            <a:off x="232734" y="-7135"/>
            <a:ext cx="8503920" cy="576197"/>
          </a:xfrm>
        </p:spPr>
        <p:txBody>
          <a:bodyPr/>
          <a:lstStyle/>
          <a:p>
            <a:r>
              <a:rPr lang="en-US" dirty="0">
                <a:solidFill>
                  <a:schemeClr val="accent3"/>
                </a:solidFill>
              </a:rPr>
              <a:t>Quantifying Equity and Efficiency Tradeoffs with D.C.E.A</a:t>
            </a:r>
          </a:p>
        </p:txBody>
      </p:sp>
      <p:sp>
        <p:nvSpPr>
          <p:cNvPr id="10" name="Rectangle 9">
            <a:extLst>
              <a:ext uri="{FF2B5EF4-FFF2-40B4-BE49-F238E27FC236}">
                <a16:creationId xmlns:a16="http://schemas.microsoft.com/office/drawing/2014/main" id="{BA867CAA-B46E-E44B-BDC4-E52E9396C158}"/>
              </a:ext>
            </a:extLst>
          </p:cNvPr>
          <p:cNvSpPr/>
          <p:nvPr/>
        </p:nvSpPr>
        <p:spPr>
          <a:xfrm>
            <a:off x="650448" y="4103513"/>
            <a:ext cx="7843105" cy="523220"/>
          </a:xfrm>
          <a:prstGeom prst="rect">
            <a:avLst/>
          </a:prstGeom>
        </p:spPr>
        <p:txBody>
          <a:bodyPr wrap="square" anchor="ctr">
            <a:spAutoFit/>
          </a:bodyPr>
          <a:lstStyle/>
          <a:p>
            <a:pPr algn="ctr"/>
            <a:r>
              <a:rPr lang="en-US" b="1" dirty="0">
                <a:solidFill>
                  <a:schemeClr val="bg1"/>
                </a:solidFill>
              </a:rPr>
              <a:t>Estimation of value can be a dual objective, balancing total net impact on population health as well as net impact on health equity</a:t>
            </a:r>
          </a:p>
        </p:txBody>
      </p:sp>
      <p:pic>
        <p:nvPicPr>
          <p:cNvPr id="107" name="Picture 106">
            <a:extLst>
              <a:ext uri="{FF2B5EF4-FFF2-40B4-BE49-F238E27FC236}">
                <a16:creationId xmlns:a16="http://schemas.microsoft.com/office/drawing/2014/main" id="{85B1C525-CC68-A081-E59F-158B5D3036B2}"/>
              </a:ext>
            </a:extLst>
          </p:cNvPr>
          <p:cNvPicPr>
            <a:picLocks noChangeAspect="1"/>
          </p:cNvPicPr>
          <p:nvPr/>
        </p:nvPicPr>
        <p:blipFill>
          <a:blip r:embed="rId3"/>
          <a:stretch>
            <a:fillRect/>
          </a:stretch>
        </p:blipFill>
        <p:spPr>
          <a:xfrm>
            <a:off x="341210" y="856647"/>
            <a:ext cx="8543709" cy="3084971"/>
          </a:xfrm>
          <a:prstGeom prst="rect">
            <a:avLst/>
          </a:prstGeom>
        </p:spPr>
      </p:pic>
    </p:spTree>
    <p:extLst>
      <p:ext uri="{BB962C8B-B14F-4D97-AF65-F5344CB8AC3E}">
        <p14:creationId xmlns:p14="http://schemas.microsoft.com/office/powerpoint/2010/main" val="11384966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FC5E74-9674-4BEC-BE40-0A02D4059968}"/>
              </a:ext>
            </a:extLst>
          </p:cNvPr>
          <p:cNvSpPr>
            <a:spLocks noGrp="1"/>
          </p:cNvSpPr>
          <p:nvPr>
            <p:ph type="title"/>
          </p:nvPr>
        </p:nvSpPr>
        <p:spPr>
          <a:xfrm>
            <a:off x="364184" y="-16659"/>
            <a:ext cx="8504635" cy="576263"/>
          </a:xfrm>
        </p:spPr>
        <p:txBody>
          <a:bodyPr/>
          <a:lstStyle/>
          <a:p>
            <a:r>
              <a:rPr lang="en-US" dirty="0">
                <a:solidFill>
                  <a:schemeClr val="accent3"/>
                </a:solidFill>
                <a:latin typeface="Gene Sans" pitchFamily="2" charset="77"/>
                <a:cs typeface="Arial" panose="020B0604020202020204" pitchFamily="34" charset="0"/>
              </a:rPr>
              <a:t>High-Level DCEA Process </a:t>
            </a:r>
          </a:p>
        </p:txBody>
      </p:sp>
      <p:sp>
        <p:nvSpPr>
          <p:cNvPr id="28" name="TextBox 27">
            <a:extLst>
              <a:ext uri="{FF2B5EF4-FFF2-40B4-BE49-F238E27FC236}">
                <a16:creationId xmlns:a16="http://schemas.microsoft.com/office/drawing/2014/main" id="{D617414F-7872-4453-8865-8885DEDB30EF}"/>
              </a:ext>
            </a:extLst>
          </p:cNvPr>
          <p:cNvSpPr txBox="1"/>
          <p:nvPr/>
        </p:nvSpPr>
        <p:spPr>
          <a:xfrm>
            <a:off x="281388" y="4493200"/>
            <a:ext cx="8668207" cy="184666"/>
          </a:xfrm>
          <a:prstGeom prst="rect">
            <a:avLst/>
          </a:prstGeom>
          <a:noFill/>
        </p:spPr>
        <p:txBody>
          <a:bodyPr wrap="square" rtlCol="0" anchor="b">
            <a:spAutoFit/>
          </a:bodyPr>
          <a:lstStyle/>
          <a:p>
            <a:r>
              <a:rPr lang="en-US" sz="600" dirty="0">
                <a:latin typeface="Arial" panose="020B0604020202020204" pitchFamily="34" charset="0"/>
                <a:cs typeface="Arial" panose="020B0604020202020204" pitchFamily="34" charset="0"/>
              </a:rPr>
              <a:t>1. Cookson R, Griffin S, </a:t>
            </a:r>
            <a:r>
              <a:rPr lang="en-US" sz="600" dirty="0" err="1">
                <a:latin typeface="Arial" panose="020B0604020202020204" pitchFamily="34" charset="0"/>
                <a:cs typeface="Arial" panose="020B0604020202020204" pitchFamily="34" charset="0"/>
              </a:rPr>
              <a:t>Norheim</a:t>
            </a:r>
            <a:r>
              <a:rPr lang="en-US" sz="600">
                <a:latin typeface="Arial" panose="020B0604020202020204" pitchFamily="34" charset="0"/>
                <a:cs typeface="Arial" panose="020B0604020202020204" pitchFamily="34" charset="0"/>
              </a:rPr>
              <a:t> OF, Culyer AJ, editors. Distributional Cost-Effectiveness Analysis: Quantifying Health Equity Impacts and Trade-Offs. Oxford University Press; 2020 Sep 30</a:t>
            </a:r>
          </a:p>
        </p:txBody>
      </p:sp>
      <p:sp>
        <p:nvSpPr>
          <p:cNvPr id="23" name="Chevron 7">
            <a:extLst>
              <a:ext uri="{FF2B5EF4-FFF2-40B4-BE49-F238E27FC236}">
                <a16:creationId xmlns:a16="http://schemas.microsoft.com/office/drawing/2014/main" id="{39AB0201-45C5-4B87-9127-525FD2DDA4D2}"/>
              </a:ext>
            </a:extLst>
          </p:cNvPr>
          <p:cNvSpPr/>
          <p:nvPr/>
        </p:nvSpPr>
        <p:spPr>
          <a:xfrm>
            <a:off x="292894" y="1193590"/>
            <a:ext cx="8428825" cy="672163"/>
          </a:xfrm>
          <a:prstGeom prst="chevron">
            <a:avLst>
              <a:gd name="adj" fmla="val 30488"/>
            </a:avLst>
          </a:prstGeom>
          <a:solidFill>
            <a:sysClr val="window" lastClr="FFFFFF">
              <a:lumMod val="95000"/>
            </a:sysClr>
          </a:solidFill>
          <a:ln w="9525" cap="flat" cmpd="sng" algn="ctr">
            <a:noFill/>
            <a:prstDash val="solid"/>
          </a:ln>
          <a:effectLst/>
        </p:spPr>
        <p:txBody>
          <a:bodyPr rtlCol="0" anchor="ctr"/>
          <a:lstStyle/>
          <a:p>
            <a:pPr algn="ctr" defTabSz="342890">
              <a:defRPr/>
            </a:pPr>
            <a:endParaRPr lang="en-GB" sz="1050">
              <a:solidFill>
                <a:prstClr val="black"/>
              </a:solidFill>
              <a:latin typeface="Arial" panose="020B0604020202020204" pitchFamily="34" charset="0"/>
              <a:cs typeface="Arial" panose="020B0604020202020204" pitchFamily="34" charset="0"/>
            </a:endParaRPr>
          </a:p>
        </p:txBody>
      </p:sp>
      <p:sp>
        <p:nvSpPr>
          <p:cNvPr id="25" name="Chevron 8">
            <a:extLst>
              <a:ext uri="{FF2B5EF4-FFF2-40B4-BE49-F238E27FC236}">
                <a16:creationId xmlns:a16="http://schemas.microsoft.com/office/drawing/2014/main" id="{6D461B6B-F667-4114-8F55-084A6F0888AF}"/>
              </a:ext>
            </a:extLst>
          </p:cNvPr>
          <p:cNvSpPr>
            <a:spLocks/>
          </p:cNvSpPr>
          <p:nvPr/>
        </p:nvSpPr>
        <p:spPr>
          <a:xfrm>
            <a:off x="1973668" y="1193590"/>
            <a:ext cx="476097" cy="672163"/>
          </a:xfrm>
          <a:prstGeom prst="chevron">
            <a:avLst>
              <a:gd name="adj" fmla="val 36583"/>
            </a:avLst>
          </a:prstGeom>
          <a:gradFill rotWithShape="1">
            <a:gsLst>
              <a:gs pos="17000">
                <a:schemeClr val="accent1"/>
              </a:gs>
              <a:gs pos="50000">
                <a:schemeClr val="accent1">
                  <a:lumMod val="75000"/>
                </a:schemeClr>
              </a:gs>
              <a:gs pos="87000">
                <a:schemeClr val="accent1"/>
              </a:gs>
            </a:gsLst>
            <a:lin ang="5400000" scaled="0"/>
          </a:gradFill>
          <a:ln w="9525" cap="flat" cmpd="sng" algn="ctr">
            <a:noFill/>
            <a:prstDash val="solid"/>
          </a:ln>
          <a:effectLst/>
        </p:spPr>
        <p:txBody>
          <a:bodyPr rtlCol="0" anchor="ctr"/>
          <a:lstStyle/>
          <a:p>
            <a:pPr algn="ctr" defTabSz="342890">
              <a:defRPr/>
            </a:pPr>
            <a:endParaRPr lang="en-GB" sz="1050">
              <a:solidFill>
                <a:prstClr val="black"/>
              </a:solidFill>
              <a:latin typeface="Arial" panose="020B0604020202020204" pitchFamily="34" charset="0"/>
              <a:cs typeface="Arial" panose="020B0604020202020204" pitchFamily="34" charset="0"/>
            </a:endParaRPr>
          </a:p>
        </p:txBody>
      </p:sp>
      <p:sp>
        <p:nvSpPr>
          <p:cNvPr id="51" name="Chevron 27">
            <a:extLst>
              <a:ext uri="{FF2B5EF4-FFF2-40B4-BE49-F238E27FC236}">
                <a16:creationId xmlns:a16="http://schemas.microsoft.com/office/drawing/2014/main" id="{63EA86DE-43EA-4B0B-B763-7F132105E465}"/>
              </a:ext>
            </a:extLst>
          </p:cNvPr>
          <p:cNvSpPr>
            <a:spLocks/>
          </p:cNvSpPr>
          <p:nvPr/>
        </p:nvSpPr>
        <p:spPr>
          <a:xfrm>
            <a:off x="4133273" y="1193590"/>
            <a:ext cx="476097" cy="672163"/>
          </a:xfrm>
          <a:prstGeom prst="chevron">
            <a:avLst>
              <a:gd name="adj" fmla="val 36583"/>
            </a:avLst>
          </a:prstGeom>
          <a:gradFill rotWithShape="1">
            <a:gsLst>
              <a:gs pos="22000">
                <a:schemeClr val="accent2"/>
              </a:gs>
              <a:gs pos="50000">
                <a:schemeClr val="accent2">
                  <a:lumMod val="75000"/>
                </a:schemeClr>
              </a:gs>
              <a:gs pos="80000">
                <a:schemeClr val="accent2"/>
              </a:gs>
            </a:gsLst>
            <a:lin ang="5400000" scaled="0"/>
          </a:gradFill>
          <a:ln w="9525" cap="flat" cmpd="sng" algn="ctr">
            <a:noFill/>
            <a:prstDash val="solid"/>
          </a:ln>
          <a:effectLst/>
        </p:spPr>
        <p:txBody>
          <a:bodyPr rtlCol="0" anchor="ctr"/>
          <a:lstStyle/>
          <a:p>
            <a:pPr algn="ctr" defTabSz="342890"/>
            <a:endParaRPr lang="en-GB" sz="1050">
              <a:solidFill>
                <a:prstClr val="black"/>
              </a:solidFill>
              <a:latin typeface="Arial" panose="020B0604020202020204" pitchFamily="34" charset="0"/>
              <a:cs typeface="Arial" panose="020B0604020202020204" pitchFamily="34" charset="0"/>
            </a:endParaRPr>
          </a:p>
        </p:txBody>
      </p:sp>
      <p:sp>
        <p:nvSpPr>
          <p:cNvPr id="59" name="Chevron 38">
            <a:extLst>
              <a:ext uri="{FF2B5EF4-FFF2-40B4-BE49-F238E27FC236}">
                <a16:creationId xmlns:a16="http://schemas.microsoft.com/office/drawing/2014/main" id="{90FDE2B0-AC6E-4BEE-9D46-2D7679120211}"/>
              </a:ext>
            </a:extLst>
          </p:cNvPr>
          <p:cNvSpPr>
            <a:spLocks/>
          </p:cNvSpPr>
          <p:nvPr/>
        </p:nvSpPr>
        <p:spPr>
          <a:xfrm>
            <a:off x="6224299" y="1193590"/>
            <a:ext cx="476097" cy="672163"/>
          </a:xfrm>
          <a:prstGeom prst="chevron">
            <a:avLst>
              <a:gd name="adj" fmla="val 36583"/>
            </a:avLst>
          </a:prstGeom>
          <a:gradFill rotWithShape="1">
            <a:gsLst>
              <a:gs pos="20000">
                <a:schemeClr val="tx2"/>
              </a:gs>
              <a:gs pos="50000">
                <a:schemeClr val="tx2">
                  <a:lumMod val="75000"/>
                </a:schemeClr>
              </a:gs>
              <a:gs pos="82000">
                <a:schemeClr val="tx2"/>
              </a:gs>
            </a:gsLst>
            <a:lin ang="5400000" scaled="0"/>
          </a:gradFill>
          <a:ln w="9525" cap="flat" cmpd="sng" algn="ctr">
            <a:noFill/>
            <a:prstDash val="solid"/>
          </a:ln>
          <a:effectLst/>
        </p:spPr>
        <p:txBody>
          <a:bodyPr rtlCol="0" anchor="ctr"/>
          <a:lstStyle/>
          <a:p>
            <a:pPr algn="ctr" defTabSz="342890"/>
            <a:endParaRPr lang="en-GB" sz="1050">
              <a:solidFill>
                <a:prstClr val="black"/>
              </a:solidFill>
              <a:latin typeface="Arial" panose="020B0604020202020204" pitchFamily="34" charset="0"/>
              <a:cs typeface="Arial" panose="020B0604020202020204" pitchFamily="34" charset="0"/>
            </a:endParaRPr>
          </a:p>
        </p:txBody>
      </p:sp>
      <p:sp>
        <p:nvSpPr>
          <p:cNvPr id="67" name="Chevron 49">
            <a:extLst>
              <a:ext uri="{FF2B5EF4-FFF2-40B4-BE49-F238E27FC236}">
                <a16:creationId xmlns:a16="http://schemas.microsoft.com/office/drawing/2014/main" id="{88D8DEF1-4DAB-43F6-B633-46693D29A76B}"/>
              </a:ext>
            </a:extLst>
          </p:cNvPr>
          <p:cNvSpPr>
            <a:spLocks/>
          </p:cNvSpPr>
          <p:nvPr/>
        </p:nvSpPr>
        <p:spPr>
          <a:xfrm>
            <a:off x="8349615" y="1193590"/>
            <a:ext cx="476097" cy="672163"/>
          </a:xfrm>
          <a:prstGeom prst="chevron">
            <a:avLst>
              <a:gd name="adj" fmla="val 36583"/>
            </a:avLst>
          </a:prstGeom>
          <a:gradFill rotWithShape="1">
            <a:gsLst>
              <a:gs pos="22000">
                <a:schemeClr val="accent6"/>
              </a:gs>
              <a:gs pos="50000">
                <a:schemeClr val="accent6">
                  <a:lumMod val="75000"/>
                </a:schemeClr>
              </a:gs>
              <a:gs pos="84000">
                <a:schemeClr val="accent6"/>
              </a:gs>
            </a:gsLst>
            <a:lin ang="5400000" scaled="0"/>
          </a:gradFill>
          <a:ln w="9525" cap="flat" cmpd="sng" algn="ctr">
            <a:noFill/>
            <a:prstDash val="solid"/>
          </a:ln>
          <a:effectLst/>
        </p:spPr>
        <p:txBody>
          <a:bodyPr rtlCol="0" anchor="ctr"/>
          <a:lstStyle/>
          <a:p>
            <a:pPr algn="ctr" defTabSz="342890"/>
            <a:endParaRPr lang="en-GB" sz="1050">
              <a:solidFill>
                <a:prstClr val="black"/>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D95E6A4-410F-4102-B182-0AA1A4D6B2B3}"/>
              </a:ext>
            </a:extLst>
          </p:cNvPr>
          <p:cNvSpPr txBox="1"/>
          <p:nvPr/>
        </p:nvSpPr>
        <p:spPr>
          <a:xfrm>
            <a:off x="548502" y="1368090"/>
            <a:ext cx="1463178" cy="323165"/>
          </a:xfrm>
          <a:prstGeom prst="rect">
            <a:avLst/>
          </a:prstGeom>
          <a:noFill/>
        </p:spPr>
        <p:txBody>
          <a:bodyPr wrap="square" lIns="0" tIns="0" rIns="0" bIns="0" rtlCol="0" anchor="ctr" anchorCtr="0">
            <a:spAutoFit/>
          </a:bodyPr>
          <a:lstStyle/>
          <a:p>
            <a:pPr algn="ctr"/>
            <a:r>
              <a:rPr lang="en-US" sz="1050" b="1">
                <a:solidFill>
                  <a:srgbClr val="0B5394"/>
                </a:solidFill>
                <a:latin typeface="Arial" panose="020B0604020202020204" pitchFamily="34" charset="0"/>
                <a:cs typeface="Arial" panose="020B0604020202020204" pitchFamily="34" charset="0"/>
              </a:rPr>
              <a:t>Describe Pre-Decision Health Inequalities</a:t>
            </a:r>
            <a:endParaRPr lang="en-US" sz="1050">
              <a:solidFill>
                <a:srgbClr val="0B5394"/>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E21B1E8-043F-4347-BE50-FF87BF4C7EA4}"/>
              </a:ext>
            </a:extLst>
          </p:cNvPr>
          <p:cNvSpPr txBox="1"/>
          <p:nvPr/>
        </p:nvSpPr>
        <p:spPr>
          <a:xfrm>
            <a:off x="2453165" y="1287298"/>
            <a:ext cx="1721643" cy="484748"/>
          </a:xfrm>
          <a:prstGeom prst="rect">
            <a:avLst/>
          </a:prstGeom>
          <a:noFill/>
        </p:spPr>
        <p:txBody>
          <a:bodyPr wrap="square" lIns="0" tIns="0" rIns="0" bIns="0" rtlCol="0" anchor="ctr" anchorCtr="0">
            <a:spAutoFit/>
          </a:bodyPr>
          <a:lstStyle/>
          <a:p>
            <a:pPr algn="ctr"/>
            <a:r>
              <a:rPr lang="en-US" sz="1050" b="1">
                <a:solidFill>
                  <a:srgbClr val="073763"/>
                </a:solidFill>
                <a:latin typeface="Arial" panose="020B0604020202020204" pitchFamily="34" charset="0"/>
                <a:cs typeface="Arial" panose="020B0604020202020204" pitchFamily="34" charset="0"/>
              </a:rPr>
              <a:t>Evaluate Intervention Impacts on Health Inequality (Health Benefits)</a:t>
            </a:r>
            <a:endParaRPr lang="en-US" sz="1050">
              <a:solidFill>
                <a:srgbClr val="073763"/>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C1A937FB-3E42-4517-B9F2-56B5B7C43C69}"/>
              </a:ext>
            </a:extLst>
          </p:cNvPr>
          <p:cNvSpPr txBox="1"/>
          <p:nvPr/>
        </p:nvSpPr>
        <p:spPr>
          <a:xfrm>
            <a:off x="4666641" y="1287298"/>
            <a:ext cx="1539850" cy="484748"/>
          </a:xfrm>
          <a:prstGeom prst="rect">
            <a:avLst/>
          </a:prstGeom>
          <a:noFill/>
        </p:spPr>
        <p:txBody>
          <a:bodyPr wrap="square" lIns="0" tIns="0" rIns="0" bIns="0" rtlCol="0" anchor="ctr" anchorCtr="0">
            <a:spAutoFit/>
          </a:bodyPr>
          <a:lstStyle/>
          <a:p>
            <a:pPr algn="ctr" defTabSz="598868" eaLnBrk="0" hangingPunct="0">
              <a:spcAft>
                <a:spcPts val="150"/>
              </a:spcAft>
              <a:defRPr/>
            </a:pPr>
            <a:r>
              <a:rPr lang="en-US" sz="1050" b="1">
                <a:solidFill>
                  <a:schemeClr val="tx2">
                    <a:lumMod val="50000"/>
                  </a:schemeClr>
                </a:solidFill>
                <a:latin typeface="Arial" panose="020B0604020202020204" pitchFamily="34" charset="0"/>
                <a:cs typeface="Arial" panose="020B0604020202020204" pitchFamily="34" charset="0"/>
              </a:rPr>
              <a:t>Estimate Population Outcomes for Each Subgroup</a:t>
            </a:r>
          </a:p>
        </p:txBody>
      </p:sp>
      <p:sp>
        <p:nvSpPr>
          <p:cNvPr id="85" name="TextBox 84">
            <a:extLst>
              <a:ext uri="{FF2B5EF4-FFF2-40B4-BE49-F238E27FC236}">
                <a16:creationId xmlns:a16="http://schemas.microsoft.com/office/drawing/2014/main" id="{3604360A-5872-495B-A68D-109D42455DD4}"/>
              </a:ext>
            </a:extLst>
          </p:cNvPr>
          <p:cNvSpPr txBox="1"/>
          <p:nvPr/>
        </p:nvSpPr>
        <p:spPr>
          <a:xfrm>
            <a:off x="6798288" y="1287297"/>
            <a:ext cx="1459888" cy="484748"/>
          </a:xfrm>
          <a:prstGeom prst="rect">
            <a:avLst/>
          </a:prstGeom>
          <a:noFill/>
        </p:spPr>
        <p:txBody>
          <a:bodyPr wrap="square" lIns="0" tIns="0" rIns="0" bIns="0" rtlCol="0" anchor="ctr" anchorCtr="0">
            <a:spAutoFit/>
          </a:bodyPr>
          <a:lstStyle/>
          <a:p>
            <a:pPr algn="ctr" defTabSz="598868" eaLnBrk="0" hangingPunct="0">
              <a:spcAft>
                <a:spcPts val="150"/>
              </a:spcAft>
              <a:defRPr/>
            </a:pPr>
            <a:r>
              <a:rPr lang="en-US" sz="1050" b="1">
                <a:solidFill>
                  <a:schemeClr val="accent6">
                    <a:lumMod val="50000"/>
                  </a:schemeClr>
                </a:solidFill>
                <a:latin typeface="Arial" panose="020B0604020202020204" pitchFamily="34" charset="0"/>
                <a:cs typeface="Arial" panose="020B0604020202020204" pitchFamily="34" charset="0"/>
              </a:rPr>
              <a:t>Assess Equity </a:t>
            </a:r>
            <a:br>
              <a:rPr lang="en-US" sz="1050" b="1">
                <a:solidFill>
                  <a:schemeClr val="accent6">
                    <a:lumMod val="50000"/>
                  </a:schemeClr>
                </a:solidFill>
                <a:latin typeface="Arial" panose="020B0604020202020204" pitchFamily="34" charset="0"/>
                <a:cs typeface="Arial" panose="020B0604020202020204" pitchFamily="34" charset="0"/>
              </a:rPr>
            </a:br>
            <a:r>
              <a:rPr lang="en-US" sz="1050" b="1">
                <a:solidFill>
                  <a:schemeClr val="accent6">
                    <a:lumMod val="50000"/>
                  </a:schemeClr>
                </a:solidFill>
                <a:latin typeface="Arial" panose="020B0604020202020204" pitchFamily="34" charset="0"/>
                <a:cs typeface="Arial" panose="020B0604020202020204" pitchFamily="34" charset="0"/>
              </a:rPr>
              <a:t>Impact to the Population Overall</a:t>
            </a:r>
          </a:p>
        </p:txBody>
      </p:sp>
      <p:sp>
        <p:nvSpPr>
          <p:cNvPr id="31" name="Oval 30">
            <a:extLst>
              <a:ext uri="{FF2B5EF4-FFF2-40B4-BE49-F238E27FC236}">
                <a16:creationId xmlns:a16="http://schemas.microsoft.com/office/drawing/2014/main" id="{8428C918-0005-4009-B42E-FA0058058654}"/>
              </a:ext>
            </a:extLst>
          </p:cNvPr>
          <p:cNvSpPr>
            <a:spLocks noChangeAspect="1"/>
          </p:cNvSpPr>
          <p:nvPr/>
        </p:nvSpPr>
        <p:spPr>
          <a:xfrm>
            <a:off x="2182886"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1</a:t>
            </a:r>
            <a:endParaRPr lang="en-IN" sz="1050" b="1">
              <a:solidFill>
                <a:schemeClr val="bg1"/>
              </a:solidFill>
              <a:latin typeface="Arial" panose="020B0604020202020204" pitchFamily="34" charset="0"/>
              <a:cs typeface="Arial" panose="020B0604020202020204" pitchFamily="34" charset="0"/>
            </a:endParaRPr>
          </a:p>
        </p:txBody>
      </p:sp>
      <p:sp>
        <p:nvSpPr>
          <p:cNvPr id="176" name="Oval 175">
            <a:extLst>
              <a:ext uri="{FF2B5EF4-FFF2-40B4-BE49-F238E27FC236}">
                <a16:creationId xmlns:a16="http://schemas.microsoft.com/office/drawing/2014/main" id="{02563E6F-42B5-4677-88CA-0813A9CD9052}"/>
              </a:ext>
            </a:extLst>
          </p:cNvPr>
          <p:cNvSpPr>
            <a:spLocks noChangeAspect="1"/>
          </p:cNvSpPr>
          <p:nvPr/>
        </p:nvSpPr>
        <p:spPr>
          <a:xfrm>
            <a:off x="4342651"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2</a:t>
            </a:r>
            <a:endParaRPr lang="en-IN" sz="1050" b="1">
              <a:solidFill>
                <a:schemeClr val="bg1"/>
              </a:solidFill>
              <a:latin typeface="Arial" panose="020B0604020202020204" pitchFamily="34" charset="0"/>
              <a:cs typeface="Arial" panose="020B0604020202020204" pitchFamily="34" charset="0"/>
            </a:endParaRPr>
          </a:p>
        </p:txBody>
      </p:sp>
      <p:sp>
        <p:nvSpPr>
          <p:cNvPr id="177" name="Oval 176">
            <a:extLst>
              <a:ext uri="{FF2B5EF4-FFF2-40B4-BE49-F238E27FC236}">
                <a16:creationId xmlns:a16="http://schemas.microsoft.com/office/drawing/2014/main" id="{91B72253-D1C1-4545-851B-9864A27B0A48}"/>
              </a:ext>
            </a:extLst>
          </p:cNvPr>
          <p:cNvSpPr>
            <a:spLocks noChangeAspect="1"/>
          </p:cNvSpPr>
          <p:nvPr/>
        </p:nvSpPr>
        <p:spPr>
          <a:xfrm>
            <a:off x="6431296"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3</a:t>
            </a:r>
            <a:endParaRPr lang="en-IN" sz="1050" b="1">
              <a:solidFill>
                <a:schemeClr val="bg1"/>
              </a:solidFill>
              <a:latin typeface="Arial" panose="020B0604020202020204" pitchFamily="34" charset="0"/>
              <a:cs typeface="Arial" panose="020B0604020202020204" pitchFamily="34" charset="0"/>
            </a:endParaRPr>
          </a:p>
        </p:txBody>
      </p:sp>
      <p:sp>
        <p:nvSpPr>
          <p:cNvPr id="178" name="Oval 177">
            <a:extLst>
              <a:ext uri="{FF2B5EF4-FFF2-40B4-BE49-F238E27FC236}">
                <a16:creationId xmlns:a16="http://schemas.microsoft.com/office/drawing/2014/main" id="{7252627A-3DDD-4CFC-A569-201269F816EE}"/>
              </a:ext>
            </a:extLst>
          </p:cNvPr>
          <p:cNvSpPr>
            <a:spLocks noChangeAspect="1"/>
          </p:cNvSpPr>
          <p:nvPr/>
        </p:nvSpPr>
        <p:spPr>
          <a:xfrm>
            <a:off x="8550425" y="1436293"/>
            <a:ext cx="193550" cy="1935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50" b="1">
                <a:solidFill>
                  <a:schemeClr val="bg1"/>
                </a:solidFill>
                <a:latin typeface="Arial" panose="020B0604020202020204" pitchFamily="34" charset="0"/>
                <a:cs typeface="Arial" panose="020B0604020202020204" pitchFamily="34" charset="0"/>
              </a:rPr>
              <a:t>4</a:t>
            </a:r>
            <a:endParaRPr lang="en-IN" sz="1050" b="1">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836AF13-F96D-9247-968D-8C4964ABD00B}"/>
              </a:ext>
            </a:extLst>
          </p:cNvPr>
          <p:cNvSpPr txBox="1"/>
          <p:nvPr/>
        </p:nvSpPr>
        <p:spPr>
          <a:xfrm>
            <a:off x="275266" y="4331617"/>
            <a:ext cx="8668207" cy="184666"/>
          </a:xfrm>
          <a:prstGeom prst="rect">
            <a:avLst/>
          </a:prstGeom>
          <a:noFill/>
        </p:spPr>
        <p:txBody>
          <a:bodyPr wrap="square" rtlCol="0" anchor="b">
            <a:spAutoFit/>
          </a:bodyPr>
          <a:lstStyle/>
          <a:p>
            <a:r>
              <a:rPr lang="en-US" sz="600" b="1">
                <a:latin typeface="Arial" panose="020B0604020202020204" pitchFamily="34" charset="0"/>
                <a:cs typeface="Arial" panose="020B0604020202020204" pitchFamily="34" charset="0"/>
              </a:rPr>
              <a:t>QALE: </a:t>
            </a:r>
            <a:r>
              <a:rPr lang="en-US" sz="600">
                <a:latin typeface="Arial" panose="020B0604020202020204" pitchFamily="34" charset="0"/>
                <a:cs typeface="Arial" panose="020B0604020202020204" pitchFamily="34" charset="0"/>
              </a:rPr>
              <a:t>quality-adjusted life expectancy; </a:t>
            </a:r>
            <a:r>
              <a:rPr lang="en-US" sz="600" b="1">
                <a:latin typeface="Arial" panose="020B0604020202020204" pitchFamily="34" charset="0"/>
                <a:cs typeface="Arial" panose="020B0604020202020204" pitchFamily="34" charset="0"/>
              </a:rPr>
              <a:t>DCEA: </a:t>
            </a:r>
            <a:r>
              <a:rPr lang="en-US" sz="600">
                <a:latin typeface="Arial" panose="020B0604020202020204" pitchFamily="34" charset="0"/>
                <a:cs typeface="Arial" panose="020B0604020202020204" pitchFamily="34" charset="0"/>
              </a:rPr>
              <a:t>distributional cost-effectiveness analysis</a:t>
            </a:r>
            <a:r>
              <a:rPr lang="en-US" sz="600" b="1">
                <a:latin typeface="Arial" panose="020B0604020202020204" pitchFamily="34" charset="0"/>
                <a:cs typeface="Arial" panose="020B0604020202020204" pitchFamily="34" charset="0"/>
              </a:rPr>
              <a:t>; CEA: </a:t>
            </a:r>
            <a:r>
              <a:rPr lang="en-US" sz="600">
                <a:latin typeface="Arial" panose="020B0604020202020204" pitchFamily="34" charset="0"/>
                <a:cs typeface="Arial" panose="020B0604020202020204" pitchFamily="34" charset="0"/>
              </a:rPr>
              <a:t>cost-effectiveness analysis</a:t>
            </a:r>
          </a:p>
        </p:txBody>
      </p:sp>
      <p:sp>
        <p:nvSpPr>
          <p:cNvPr id="49" name="Google Shape;162;p7">
            <a:extLst>
              <a:ext uri="{FF2B5EF4-FFF2-40B4-BE49-F238E27FC236}">
                <a16:creationId xmlns:a16="http://schemas.microsoft.com/office/drawing/2014/main" id="{99F4C02D-A3A7-420D-9901-042FBCE1A4EC}"/>
              </a:ext>
            </a:extLst>
          </p:cNvPr>
          <p:cNvSpPr txBox="1">
            <a:spLocks/>
          </p:cNvSpPr>
          <p:nvPr/>
        </p:nvSpPr>
        <p:spPr>
          <a:xfrm>
            <a:off x="292894" y="2427535"/>
            <a:ext cx="2038340" cy="1433253"/>
          </a:xfrm>
          <a:prstGeom prst="rect">
            <a:avLst/>
          </a:prstGeom>
          <a:solidFill>
            <a:srgbClr val="F2F2F2">
              <a:alpha val="50000"/>
            </a:srgbClr>
          </a:solidFill>
          <a:ln>
            <a:noFill/>
          </a:ln>
        </p:spPr>
        <p:txBody>
          <a:bodyPr spcFirstLastPara="1" wrap="square" lIns="68580" tIns="68580" rIns="68580" bIns="6858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What disparities exist </a:t>
            </a:r>
            <a:br>
              <a:rPr lang="en-US" sz="1050" i="1">
                <a:latin typeface="Arial" panose="020B0604020202020204" pitchFamily="34" charset="0"/>
                <a:cs typeface="Arial" panose="020B0604020202020204" pitchFamily="34" charset="0"/>
              </a:rPr>
            </a:br>
            <a:r>
              <a:rPr lang="en-US" sz="1050" i="1">
                <a:latin typeface="Arial" panose="020B0604020202020204" pitchFamily="34" charset="0"/>
                <a:cs typeface="Arial" panose="020B0604020202020204" pitchFamily="34" charset="0"/>
              </a:rPr>
              <a:t>today overall?</a:t>
            </a:r>
          </a:p>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What disparities exist today for the disease of interest?</a:t>
            </a:r>
          </a:p>
        </p:txBody>
      </p:sp>
      <p:sp>
        <p:nvSpPr>
          <p:cNvPr id="52" name="Google Shape;162;p7">
            <a:extLst>
              <a:ext uri="{FF2B5EF4-FFF2-40B4-BE49-F238E27FC236}">
                <a16:creationId xmlns:a16="http://schemas.microsoft.com/office/drawing/2014/main" id="{BA7B27BB-4AD1-42AB-9E9C-ADAFE32BB0F4}"/>
              </a:ext>
            </a:extLst>
          </p:cNvPr>
          <p:cNvSpPr txBox="1"/>
          <p:nvPr/>
        </p:nvSpPr>
        <p:spPr>
          <a:xfrm>
            <a:off x="2457721" y="2427535"/>
            <a:ext cx="2038340" cy="1433253"/>
          </a:xfrm>
          <a:prstGeom prst="rect">
            <a:avLst/>
          </a:prstGeom>
          <a:solidFill>
            <a:srgbClr val="F2F2F2">
              <a:alpha val="50000"/>
            </a:srgbClr>
          </a:solidFill>
          <a:ln>
            <a:noFill/>
          </a:ln>
        </p:spPr>
        <p:txBody>
          <a:bodyPr spcFirstLastPara="1" wrap="square" lIns="68580" tIns="68580" rIns="68580" bIns="6858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What is driving the disparities that are manifesting across patients?</a:t>
            </a:r>
          </a:p>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What are the root causes </a:t>
            </a:r>
            <a:br>
              <a:rPr lang="en-US" sz="1050" i="1">
                <a:latin typeface="Arial" panose="020B0604020202020204" pitchFamily="34" charset="0"/>
                <a:cs typeface="Arial" panose="020B0604020202020204" pitchFamily="34" charset="0"/>
              </a:rPr>
            </a:br>
            <a:r>
              <a:rPr lang="en-US" sz="1050" i="1">
                <a:latin typeface="Arial" panose="020B0604020202020204" pitchFamily="34" charset="0"/>
                <a:cs typeface="Arial" panose="020B0604020202020204" pitchFamily="34" charset="0"/>
              </a:rPr>
              <a:t>of those disparities?</a:t>
            </a:r>
          </a:p>
        </p:txBody>
      </p:sp>
      <p:sp>
        <p:nvSpPr>
          <p:cNvPr id="53" name="Google Shape;162;p7">
            <a:extLst>
              <a:ext uri="{FF2B5EF4-FFF2-40B4-BE49-F238E27FC236}">
                <a16:creationId xmlns:a16="http://schemas.microsoft.com/office/drawing/2014/main" id="{574EDFD9-AA79-4461-B69E-16A069BEF54F}"/>
              </a:ext>
            </a:extLst>
          </p:cNvPr>
          <p:cNvSpPr txBox="1"/>
          <p:nvPr/>
        </p:nvSpPr>
        <p:spPr>
          <a:xfrm>
            <a:off x="4622547" y="2427535"/>
            <a:ext cx="2038340" cy="1433253"/>
          </a:xfrm>
          <a:prstGeom prst="rect">
            <a:avLst/>
          </a:prstGeom>
          <a:solidFill>
            <a:srgbClr val="F2F2F2">
              <a:alpha val="50000"/>
            </a:srgbClr>
          </a:solidFill>
          <a:ln>
            <a:noFill/>
          </a:ln>
        </p:spPr>
        <p:txBody>
          <a:bodyPr spcFirstLastPara="1" wrap="square" lIns="68580" tIns="68580" rIns="68580" bIns="6858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Who is facing the opportunity costs?</a:t>
            </a:r>
          </a:p>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What subgroups are winning – and losing– from funding the intervention?</a:t>
            </a:r>
          </a:p>
        </p:txBody>
      </p:sp>
      <p:sp>
        <p:nvSpPr>
          <p:cNvPr id="54" name="Google Shape;162;p7">
            <a:extLst>
              <a:ext uri="{FF2B5EF4-FFF2-40B4-BE49-F238E27FC236}">
                <a16:creationId xmlns:a16="http://schemas.microsoft.com/office/drawing/2014/main" id="{61E2F03E-8754-4EC2-9C87-B5770FC20DFA}"/>
              </a:ext>
            </a:extLst>
          </p:cNvPr>
          <p:cNvSpPr txBox="1"/>
          <p:nvPr/>
        </p:nvSpPr>
        <p:spPr>
          <a:xfrm>
            <a:off x="6787372" y="2427535"/>
            <a:ext cx="2038340" cy="1433253"/>
          </a:xfrm>
          <a:prstGeom prst="rect">
            <a:avLst/>
          </a:prstGeom>
          <a:solidFill>
            <a:srgbClr val="F2F2F2">
              <a:alpha val="50000"/>
            </a:srgbClr>
          </a:solidFill>
          <a:ln>
            <a:noFill/>
          </a:ln>
        </p:spPr>
        <p:txBody>
          <a:bodyPr spcFirstLastPara="1" wrap="square" lIns="68580" tIns="68580" rIns="68580" bIns="6858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How does funding this intervention impact disparities overall?</a:t>
            </a:r>
          </a:p>
          <a:p>
            <a:pPr marL="164306" indent="-164306">
              <a:spcBef>
                <a:spcPts val="375"/>
              </a:spcBef>
              <a:spcAft>
                <a:spcPts val="375"/>
              </a:spcAft>
              <a:buFont typeface="Arial" panose="020B0604020202020204" pitchFamily="34" charset="0"/>
              <a:buChar char="•"/>
            </a:pPr>
            <a:r>
              <a:rPr lang="en-US" sz="1050" i="1">
                <a:latin typeface="Arial" panose="020B0604020202020204" pitchFamily="34" charset="0"/>
                <a:cs typeface="Arial" panose="020B0604020202020204" pitchFamily="34" charset="0"/>
              </a:rPr>
              <a:t>How do we value the </a:t>
            </a:r>
            <a:br>
              <a:rPr lang="en-US" sz="1050" i="1">
                <a:latin typeface="Arial" panose="020B0604020202020204" pitchFamily="34" charset="0"/>
                <a:cs typeface="Arial" panose="020B0604020202020204" pitchFamily="34" charset="0"/>
              </a:rPr>
            </a:br>
            <a:r>
              <a:rPr lang="en-US" sz="1050" i="1">
                <a:latin typeface="Arial" panose="020B0604020202020204" pitchFamily="34" charset="0"/>
                <a:cs typeface="Arial" panose="020B0604020202020204" pitchFamily="34" charset="0"/>
              </a:rPr>
              <a:t>change in underlying health disparities?</a:t>
            </a:r>
          </a:p>
        </p:txBody>
      </p:sp>
      <p:cxnSp>
        <p:nvCxnSpPr>
          <p:cNvPr id="11" name="Straight Connector 10">
            <a:extLst>
              <a:ext uri="{FF2B5EF4-FFF2-40B4-BE49-F238E27FC236}">
                <a16:creationId xmlns:a16="http://schemas.microsoft.com/office/drawing/2014/main" id="{33EE05DA-809F-43A1-9B29-BE18133AB8EA}"/>
              </a:ext>
            </a:extLst>
          </p:cNvPr>
          <p:cNvCxnSpPr>
            <a:cxnSpLocks/>
          </p:cNvCxnSpPr>
          <p:nvPr/>
        </p:nvCxnSpPr>
        <p:spPr>
          <a:xfrm flipH="1">
            <a:off x="2121694" y="1865753"/>
            <a:ext cx="0" cy="555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5942A19-B8A4-45AA-B603-37BD37DFE0F4}"/>
              </a:ext>
            </a:extLst>
          </p:cNvPr>
          <p:cNvCxnSpPr>
            <a:cxnSpLocks/>
          </p:cNvCxnSpPr>
          <p:nvPr/>
        </p:nvCxnSpPr>
        <p:spPr>
          <a:xfrm flipH="1">
            <a:off x="4279106" y="1865753"/>
            <a:ext cx="0" cy="555979"/>
          </a:xfrm>
          <a:prstGeom prst="line">
            <a:avLst/>
          </a:prstGeom>
          <a:ln w="12700">
            <a:solidFill>
              <a:srgbClr val="00558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71C801-DC4D-4227-9D0D-D3CC78648F84}"/>
              </a:ext>
            </a:extLst>
          </p:cNvPr>
          <p:cNvCxnSpPr>
            <a:cxnSpLocks/>
          </p:cNvCxnSpPr>
          <p:nvPr/>
        </p:nvCxnSpPr>
        <p:spPr>
          <a:xfrm flipH="1">
            <a:off x="6379369" y="1865753"/>
            <a:ext cx="0" cy="55597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EA1C29-2BAD-435F-A721-50235D50177E}"/>
              </a:ext>
            </a:extLst>
          </p:cNvPr>
          <p:cNvCxnSpPr>
            <a:cxnSpLocks/>
          </p:cNvCxnSpPr>
          <p:nvPr/>
        </p:nvCxnSpPr>
        <p:spPr>
          <a:xfrm flipH="1">
            <a:off x="8515350" y="1865753"/>
            <a:ext cx="0" cy="55597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648626-235D-47A6-AC0B-FC50C5D64628}"/>
              </a:ext>
            </a:extLst>
          </p:cNvPr>
          <p:cNvCxnSpPr>
            <a:cxnSpLocks/>
          </p:cNvCxnSpPr>
          <p:nvPr/>
        </p:nvCxnSpPr>
        <p:spPr>
          <a:xfrm>
            <a:off x="292894" y="2427534"/>
            <a:ext cx="203834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2F6AFC-7E85-47AE-B11D-F7EA9443D538}"/>
              </a:ext>
            </a:extLst>
          </p:cNvPr>
          <p:cNvCxnSpPr>
            <a:cxnSpLocks/>
          </p:cNvCxnSpPr>
          <p:nvPr/>
        </p:nvCxnSpPr>
        <p:spPr>
          <a:xfrm>
            <a:off x="2457721" y="2427534"/>
            <a:ext cx="203834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D6445C-1CBF-43DE-A198-0CE379087326}"/>
              </a:ext>
            </a:extLst>
          </p:cNvPr>
          <p:cNvCxnSpPr>
            <a:cxnSpLocks/>
          </p:cNvCxnSpPr>
          <p:nvPr/>
        </p:nvCxnSpPr>
        <p:spPr>
          <a:xfrm>
            <a:off x="4622547" y="2427534"/>
            <a:ext cx="203834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CCAD2F-5932-4939-8A6F-1D98FD374946}"/>
              </a:ext>
            </a:extLst>
          </p:cNvPr>
          <p:cNvCxnSpPr>
            <a:cxnSpLocks/>
          </p:cNvCxnSpPr>
          <p:nvPr/>
        </p:nvCxnSpPr>
        <p:spPr>
          <a:xfrm>
            <a:off x="6787372" y="2427534"/>
            <a:ext cx="2038340"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1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91FE-6740-DC92-747D-481410B35DC5}"/>
              </a:ext>
            </a:extLst>
          </p:cNvPr>
          <p:cNvSpPr>
            <a:spLocks noGrp="1"/>
          </p:cNvSpPr>
          <p:nvPr>
            <p:ph type="title"/>
          </p:nvPr>
        </p:nvSpPr>
        <p:spPr>
          <a:xfrm>
            <a:off x="270823" y="0"/>
            <a:ext cx="8503920" cy="576197"/>
          </a:xfrm>
        </p:spPr>
        <p:txBody>
          <a:bodyPr/>
          <a:lstStyle/>
          <a:p>
            <a:r>
              <a:rPr lang="en-US">
                <a:solidFill>
                  <a:schemeClr val="accent3"/>
                </a:solidFill>
              </a:rPr>
              <a:t>Equity/-Efficiency Impact Plane…Now what?</a:t>
            </a:r>
          </a:p>
        </p:txBody>
      </p:sp>
      <p:pic>
        <p:nvPicPr>
          <p:cNvPr id="3" name="Picture 2">
            <a:extLst>
              <a:ext uri="{FF2B5EF4-FFF2-40B4-BE49-F238E27FC236}">
                <a16:creationId xmlns:a16="http://schemas.microsoft.com/office/drawing/2014/main" id="{CC8F5390-4442-4391-985C-5FF83126534D}"/>
              </a:ext>
            </a:extLst>
          </p:cNvPr>
          <p:cNvPicPr>
            <a:picLocks noChangeAspect="1"/>
          </p:cNvPicPr>
          <p:nvPr/>
        </p:nvPicPr>
        <p:blipFill>
          <a:blip r:embed="rId3"/>
          <a:stretch>
            <a:fillRect/>
          </a:stretch>
        </p:blipFill>
        <p:spPr>
          <a:xfrm>
            <a:off x="2495731" y="1327637"/>
            <a:ext cx="4519926" cy="2952490"/>
          </a:xfrm>
          <a:prstGeom prst="rect">
            <a:avLst/>
          </a:prstGeom>
        </p:spPr>
      </p:pic>
    </p:spTree>
    <p:extLst>
      <p:ext uri="{BB962C8B-B14F-4D97-AF65-F5344CB8AC3E}">
        <p14:creationId xmlns:p14="http://schemas.microsoft.com/office/powerpoint/2010/main" val="408727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8541B-C43B-F698-8283-5A024BB699FA}"/>
              </a:ext>
            </a:extLst>
          </p:cNvPr>
          <p:cNvPicPr>
            <a:picLocks noChangeAspect="1"/>
          </p:cNvPicPr>
          <p:nvPr/>
        </p:nvPicPr>
        <p:blipFill>
          <a:blip r:embed="rId2"/>
          <a:stretch>
            <a:fillRect/>
          </a:stretch>
        </p:blipFill>
        <p:spPr>
          <a:xfrm>
            <a:off x="5798684" y="904036"/>
            <a:ext cx="2515806" cy="3386494"/>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4" name="TextBox 3">
            <a:extLst>
              <a:ext uri="{FF2B5EF4-FFF2-40B4-BE49-F238E27FC236}">
                <a16:creationId xmlns:a16="http://schemas.microsoft.com/office/drawing/2014/main" id="{A6329471-2818-0927-0BEF-FA33453A76F3}"/>
              </a:ext>
            </a:extLst>
          </p:cNvPr>
          <p:cNvSpPr txBox="1"/>
          <p:nvPr/>
        </p:nvSpPr>
        <p:spPr>
          <a:xfrm>
            <a:off x="829510" y="1956636"/>
            <a:ext cx="4142540" cy="738664"/>
          </a:xfrm>
          <a:prstGeom prst="rect">
            <a:avLst/>
          </a:prstGeom>
          <a:noFill/>
        </p:spPr>
        <p:txBody>
          <a:bodyPr wrap="square" lIns="0" tIns="0" rIns="0" bIns="0" rtlCol="0">
            <a:spAutoFit/>
          </a:bodyPr>
          <a:lstStyle/>
          <a:p>
            <a:r>
              <a:rPr lang="en-US" sz="2400" b="1">
                <a:solidFill>
                  <a:schemeClr val="bg1"/>
                </a:solidFill>
              </a:rPr>
              <a:t>Illustrative Example:</a:t>
            </a:r>
          </a:p>
          <a:p>
            <a:r>
              <a:rPr lang="en-US" sz="2400" i="1">
                <a:solidFill>
                  <a:schemeClr val="bg1"/>
                </a:solidFill>
              </a:rPr>
              <a:t>US COVID-19 DCEA </a:t>
            </a:r>
            <a:endParaRPr lang="en-IN" sz="2400">
              <a:solidFill>
                <a:schemeClr val="bg1"/>
              </a:solidFill>
            </a:endParaRPr>
          </a:p>
        </p:txBody>
      </p:sp>
    </p:spTree>
    <p:extLst>
      <p:ext uri="{BB962C8B-B14F-4D97-AF65-F5344CB8AC3E}">
        <p14:creationId xmlns:p14="http://schemas.microsoft.com/office/powerpoint/2010/main" val="412650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E85436B-3A32-C640-BAB5-A5C56C16342E}"/>
              </a:ext>
            </a:extLst>
          </p:cNvPr>
          <p:cNvSpPr>
            <a:spLocks noGrp="1"/>
          </p:cNvSpPr>
          <p:nvPr>
            <p:ph type="title"/>
          </p:nvPr>
        </p:nvSpPr>
        <p:spPr>
          <a:xfrm>
            <a:off x="320040" y="-4000"/>
            <a:ext cx="8503920" cy="576197"/>
          </a:xfrm>
        </p:spPr>
        <p:txBody>
          <a:bodyPr/>
          <a:lstStyle/>
          <a:p>
            <a:r>
              <a:rPr lang="en-US">
                <a:solidFill>
                  <a:schemeClr val="accent3"/>
                </a:solidFill>
              </a:rPr>
              <a:t>Assessing Level of Vulnerability from Geography</a:t>
            </a:r>
          </a:p>
        </p:txBody>
      </p:sp>
      <p:sp>
        <p:nvSpPr>
          <p:cNvPr id="28" name="TextBox 27">
            <a:extLst>
              <a:ext uri="{FF2B5EF4-FFF2-40B4-BE49-F238E27FC236}">
                <a16:creationId xmlns:a16="http://schemas.microsoft.com/office/drawing/2014/main" id="{A0B35C3C-D754-4AD0-A571-955094A0FC69}"/>
              </a:ext>
            </a:extLst>
          </p:cNvPr>
          <p:cNvSpPr txBox="1"/>
          <p:nvPr/>
        </p:nvSpPr>
        <p:spPr>
          <a:xfrm>
            <a:off x="289569" y="4673085"/>
            <a:ext cx="8668207" cy="184666"/>
          </a:xfrm>
          <a:prstGeom prst="rect">
            <a:avLst/>
          </a:prstGeom>
          <a:noFill/>
        </p:spPr>
        <p:txBody>
          <a:bodyPr wrap="square" rtlCol="0" anchor="b">
            <a:spAutoFit/>
          </a:bodyPr>
          <a:lstStyle/>
          <a:p>
            <a:r>
              <a:rPr lang="en-US" sz="600" b="1"/>
              <a:t>(1) </a:t>
            </a:r>
            <a:r>
              <a:rPr lang="en-US" sz="600" err="1"/>
              <a:t>Karmakar</a:t>
            </a:r>
            <a:r>
              <a:rPr lang="en-US" sz="600"/>
              <a:t> M, Lantz PM, Tipirneni R. Association of social and demographic factors with COVID-19 incidence and death rates in the US. JAMA network open. 2021 Jan 4;4(1):e2036462-.</a:t>
            </a:r>
          </a:p>
        </p:txBody>
      </p:sp>
      <p:sp>
        <p:nvSpPr>
          <p:cNvPr id="33" name="Content Placeholder 1">
            <a:extLst>
              <a:ext uri="{FF2B5EF4-FFF2-40B4-BE49-F238E27FC236}">
                <a16:creationId xmlns:a16="http://schemas.microsoft.com/office/drawing/2014/main" id="{343EA2E2-DA8D-814B-9473-A4480C0A40BD}"/>
              </a:ext>
            </a:extLst>
          </p:cNvPr>
          <p:cNvSpPr txBox="1">
            <a:spLocks/>
          </p:cNvSpPr>
          <p:nvPr/>
        </p:nvSpPr>
        <p:spPr>
          <a:xfrm>
            <a:off x="4983061" y="982404"/>
            <a:ext cx="3840899" cy="3517028"/>
          </a:xfrm>
          <a:prstGeom prst="rect">
            <a:avLst/>
          </a:prstGeom>
        </p:spPr>
        <p:txBody>
          <a:bodyP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1925">
              <a:spcBef>
                <a:spcPts val="1200"/>
              </a:spcBef>
              <a:buSzPts val="1100"/>
            </a:pPr>
            <a:r>
              <a:rPr lang="en-US" sz="1100" b="1"/>
              <a:t>Social vulnerability index </a:t>
            </a:r>
            <a:r>
              <a:rPr lang="en-US" sz="1100"/>
              <a:t>measures relative social vulnerability for all US census tracts on 15 census variables</a:t>
            </a:r>
          </a:p>
          <a:p>
            <a:pPr marL="339725" lvl="1" indent="-161925">
              <a:spcBef>
                <a:spcPts val="1200"/>
              </a:spcBef>
              <a:buSzPts val="1100"/>
            </a:pPr>
            <a:r>
              <a:rPr lang="en-US" sz="1100"/>
              <a:t>SVI scores fall between 0 (least vulnerable) to 1 (most vulnerable)</a:t>
            </a:r>
          </a:p>
          <a:p>
            <a:pPr marL="168271" indent="-161921">
              <a:spcBef>
                <a:spcPts val="1200"/>
              </a:spcBef>
              <a:buSzPts val="1100"/>
            </a:pPr>
            <a:r>
              <a:rPr lang="en-US" sz="1100"/>
              <a:t>A cross-sectional national study examining the relationship between social vulnerability and COVID-19 outcomes, shows: for every 0.1 increase in the SVI we see:</a:t>
            </a:r>
            <a:r>
              <a:rPr lang="en-US" sz="1100" baseline="30000"/>
              <a:t>1</a:t>
            </a:r>
          </a:p>
          <a:p>
            <a:pPr marL="296858" lvl="1" indent="-161921">
              <a:spcBef>
                <a:spcPts val="1200"/>
              </a:spcBef>
              <a:buSzPts val="1100"/>
            </a:pPr>
            <a:r>
              <a:rPr lang="en-US" sz="1100"/>
              <a:t>14.3% relative increase in COVID-19 incidence</a:t>
            </a:r>
          </a:p>
          <a:p>
            <a:pPr marL="296858" lvl="1" indent="-161921">
              <a:spcBef>
                <a:spcPts val="1200"/>
              </a:spcBef>
              <a:buSzPts val="1100"/>
            </a:pPr>
            <a:r>
              <a:rPr lang="en-US" sz="1100"/>
              <a:t>13.7% relative increase in COVID-19 mortality</a:t>
            </a:r>
          </a:p>
          <a:p>
            <a:pPr marL="126206" indent="-121444">
              <a:lnSpc>
                <a:spcPct val="90000"/>
              </a:lnSpc>
              <a:spcBef>
                <a:spcPts val="900"/>
              </a:spcBef>
              <a:buSzPts val="1100"/>
            </a:pPr>
            <a:endParaRPr lang="en-US" sz="750"/>
          </a:p>
        </p:txBody>
      </p:sp>
      <p:pic>
        <p:nvPicPr>
          <p:cNvPr id="3" name="Picture 2">
            <a:extLst>
              <a:ext uri="{FF2B5EF4-FFF2-40B4-BE49-F238E27FC236}">
                <a16:creationId xmlns:a16="http://schemas.microsoft.com/office/drawing/2014/main" id="{305B8243-426D-8D67-4E34-8370CA567126}"/>
              </a:ext>
            </a:extLst>
          </p:cNvPr>
          <p:cNvPicPr>
            <a:picLocks noChangeAspect="1"/>
          </p:cNvPicPr>
          <p:nvPr/>
        </p:nvPicPr>
        <p:blipFill>
          <a:blip r:embed="rId3"/>
          <a:stretch>
            <a:fillRect/>
          </a:stretch>
        </p:blipFill>
        <p:spPr>
          <a:xfrm>
            <a:off x="320040" y="711870"/>
            <a:ext cx="4636714" cy="3613909"/>
          </a:xfrm>
          <a:prstGeom prst="rect">
            <a:avLst/>
          </a:prstGeom>
        </p:spPr>
      </p:pic>
    </p:spTree>
    <p:extLst>
      <p:ext uri="{BB962C8B-B14F-4D97-AF65-F5344CB8AC3E}">
        <p14:creationId xmlns:p14="http://schemas.microsoft.com/office/powerpoint/2010/main" val="57428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FC5E74-9674-4BEC-BE40-0A02D4059968}"/>
              </a:ext>
            </a:extLst>
          </p:cNvPr>
          <p:cNvSpPr>
            <a:spLocks noGrp="1"/>
          </p:cNvSpPr>
          <p:nvPr>
            <p:ph type="title"/>
          </p:nvPr>
        </p:nvSpPr>
        <p:spPr>
          <a:xfrm>
            <a:off x="288520" y="0"/>
            <a:ext cx="8503920" cy="576197"/>
          </a:xfrm>
        </p:spPr>
        <p:txBody>
          <a:bodyPr/>
          <a:lstStyle/>
          <a:p>
            <a:r>
              <a:rPr lang="en-US">
                <a:solidFill>
                  <a:schemeClr val="accent3"/>
                </a:solidFill>
              </a:rPr>
              <a:t>Creating DCEA Subgroups for COVID-19 Inpatient Treatment</a:t>
            </a:r>
          </a:p>
        </p:txBody>
      </p:sp>
      <p:sp>
        <p:nvSpPr>
          <p:cNvPr id="3" name="Rectangle: Rounded Corners 2">
            <a:extLst>
              <a:ext uri="{FF2B5EF4-FFF2-40B4-BE49-F238E27FC236}">
                <a16:creationId xmlns:a16="http://schemas.microsoft.com/office/drawing/2014/main" id="{4A293489-9DF3-8C44-85C1-9814B42D87DA}"/>
              </a:ext>
            </a:extLst>
          </p:cNvPr>
          <p:cNvSpPr/>
          <p:nvPr/>
        </p:nvSpPr>
        <p:spPr>
          <a:xfrm>
            <a:off x="2409678" y="1194403"/>
            <a:ext cx="1162998" cy="879808"/>
          </a:xfrm>
          <a:prstGeom prst="roundRect">
            <a:avLst>
              <a:gd name="adj" fmla="val 6274"/>
            </a:avLst>
          </a:prstGeom>
          <a:solidFill>
            <a:schemeClr val="accent4">
              <a:lumMod val="20000"/>
              <a:lumOff val="8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nchorCtr="0"/>
          <a:lstStyle/>
          <a:p>
            <a:pPr algn="ctr"/>
            <a:r>
              <a:rPr lang="en-US" sz="1125" b="1">
                <a:solidFill>
                  <a:schemeClr val="tx1"/>
                </a:solidFill>
              </a:rPr>
              <a:t>Quintile 1 </a:t>
            </a:r>
          </a:p>
        </p:txBody>
      </p:sp>
      <p:sp>
        <p:nvSpPr>
          <p:cNvPr id="13" name="Rectangle: Rounded Corners 12">
            <a:extLst>
              <a:ext uri="{FF2B5EF4-FFF2-40B4-BE49-F238E27FC236}">
                <a16:creationId xmlns:a16="http://schemas.microsoft.com/office/drawing/2014/main" id="{7ACF45FA-B9AF-5946-AABD-ACF2D1B1395C}"/>
              </a:ext>
            </a:extLst>
          </p:cNvPr>
          <p:cNvSpPr/>
          <p:nvPr/>
        </p:nvSpPr>
        <p:spPr>
          <a:xfrm>
            <a:off x="2409678" y="2219270"/>
            <a:ext cx="1162998" cy="879808"/>
          </a:xfrm>
          <a:prstGeom prst="roundRect">
            <a:avLst>
              <a:gd name="adj" fmla="val 6274"/>
            </a:avLst>
          </a:prstGeom>
          <a:solidFill>
            <a:srgbClr val="E4DDFF"/>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tx1"/>
                </a:solidFill>
              </a:rPr>
              <a:t>Quintile 1</a:t>
            </a:r>
          </a:p>
        </p:txBody>
      </p:sp>
      <p:sp>
        <p:nvSpPr>
          <p:cNvPr id="18" name="Rectangle: Rounded Corners 17">
            <a:extLst>
              <a:ext uri="{FF2B5EF4-FFF2-40B4-BE49-F238E27FC236}">
                <a16:creationId xmlns:a16="http://schemas.microsoft.com/office/drawing/2014/main" id="{A43851C4-E1DC-C448-97EA-83FD3FFEABEF}"/>
              </a:ext>
            </a:extLst>
          </p:cNvPr>
          <p:cNvSpPr/>
          <p:nvPr/>
        </p:nvSpPr>
        <p:spPr>
          <a:xfrm>
            <a:off x="2409678" y="3244138"/>
            <a:ext cx="1162998" cy="879808"/>
          </a:xfrm>
          <a:prstGeom prst="roundRect">
            <a:avLst>
              <a:gd name="adj" fmla="val 6274"/>
            </a:avLst>
          </a:prstGeom>
          <a:solidFill>
            <a:schemeClr val="accent2">
              <a:lumMod val="20000"/>
              <a:lumOff val="80000"/>
            </a:schemeClr>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tx1"/>
                </a:solidFill>
              </a:rPr>
              <a:t>Quintile 1</a:t>
            </a:r>
          </a:p>
        </p:txBody>
      </p:sp>
      <p:sp>
        <p:nvSpPr>
          <p:cNvPr id="8" name="Rectangle: Rounded Corners 7">
            <a:extLst>
              <a:ext uri="{FF2B5EF4-FFF2-40B4-BE49-F238E27FC236}">
                <a16:creationId xmlns:a16="http://schemas.microsoft.com/office/drawing/2014/main" id="{CD26337D-4A6C-5147-AB48-9034B7CB2F3B}"/>
              </a:ext>
            </a:extLst>
          </p:cNvPr>
          <p:cNvSpPr/>
          <p:nvPr/>
        </p:nvSpPr>
        <p:spPr>
          <a:xfrm>
            <a:off x="3730825" y="1194403"/>
            <a:ext cx="1162998" cy="879808"/>
          </a:xfrm>
          <a:prstGeom prst="roundRect">
            <a:avLst>
              <a:gd name="adj" fmla="val 6274"/>
            </a:avLst>
          </a:prstGeom>
          <a:solidFill>
            <a:schemeClr val="accent4">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nchorCtr="0"/>
          <a:lstStyle/>
          <a:p>
            <a:pPr algn="ctr"/>
            <a:r>
              <a:rPr lang="en-US" sz="1125" b="1">
                <a:solidFill>
                  <a:schemeClr val="tx1"/>
                </a:solidFill>
              </a:rPr>
              <a:t>Quintile 2</a:t>
            </a:r>
          </a:p>
        </p:txBody>
      </p:sp>
      <p:sp>
        <p:nvSpPr>
          <p:cNvPr id="14" name="Rectangle: Rounded Corners 13">
            <a:extLst>
              <a:ext uri="{FF2B5EF4-FFF2-40B4-BE49-F238E27FC236}">
                <a16:creationId xmlns:a16="http://schemas.microsoft.com/office/drawing/2014/main" id="{518003E5-3614-C549-8B16-5E19408E0208}"/>
              </a:ext>
            </a:extLst>
          </p:cNvPr>
          <p:cNvSpPr/>
          <p:nvPr/>
        </p:nvSpPr>
        <p:spPr>
          <a:xfrm>
            <a:off x="3730825" y="2219270"/>
            <a:ext cx="1162998" cy="879808"/>
          </a:xfrm>
          <a:prstGeom prst="roundRect">
            <a:avLst>
              <a:gd name="adj" fmla="val 6274"/>
            </a:avLst>
          </a:prstGeom>
          <a:solidFill>
            <a:srgbClr val="C2A5FC"/>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tx1"/>
                </a:solidFill>
              </a:rPr>
              <a:t>Quintile 2</a:t>
            </a:r>
          </a:p>
        </p:txBody>
      </p:sp>
      <p:sp>
        <p:nvSpPr>
          <p:cNvPr id="19" name="Rectangle: Rounded Corners 18">
            <a:extLst>
              <a:ext uri="{FF2B5EF4-FFF2-40B4-BE49-F238E27FC236}">
                <a16:creationId xmlns:a16="http://schemas.microsoft.com/office/drawing/2014/main" id="{403E39D7-0831-9943-83C9-F39D987A0E7D}"/>
              </a:ext>
            </a:extLst>
          </p:cNvPr>
          <p:cNvSpPr/>
          <p:nvPr/>
        </p:nvSpPr>
        <p:spPr>
          <a:xfrm>
            <a:off x="3730825" y="3244138"/>
            <a:ext cx="1162998" cy="879808"/>
          </a:xfrm>
          <a:prstGeom prst="roundRect">
            <a:avLst>
              <a:gd name="adj" fmla="val 6274"/>
            </a:avLst>
          </a:prstGeom>
          <a:solidFill>
            <a:schemeClr val="accent2">
              <a:lumMod val="40000"/>
              <a:lumOff val="60000"/>
            </a:schemeClr>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tx1"/>
                </a:solidFill>
              </a:rPr>
              <a:t>Quintile 2</a:t>
            </a:r>
          </a:p>
        </p:txBody>
      </p:sp>
      <p:sp>
        <p:nvSpPr>
          <p:cNvPr id="10" name="Rectangle: Rounded Corners 9">
            <a:extLst>
              <a:ext uri="{FF2B5EF4-FFF2-40B4-BE49-F238E27FC236}">
                <a16:creationId xmlns:a16="http://schemas.microsoft.com/office/drawing/2014/main" id="{A397BD87-76F5-C047-A830-18FA273EA97D}"/>
              </a:ext>
            </a:extLst>
          </p:cNvPr>
          <p:cNvSpPr/>
          <p:nvPr/>
        </p:nvSpPr>
        <p:spPr>
          <a:xfrm>
            <a:off x="5051972" y="1194403"/>
            <a:ext cx="1162998" cy="879808"/>
          </a:xfrm>
          <a:prstGeom prst="roundRect">
            <a:avLst>
              <a:gd name="adj" fmla="val 6274"/>
            </a:avLst>
          </a:prstGeom>
          <a:solidFill>
            <a:schemeClr val="accent4"/>
          </a:solidFill>
          <a:ln>
            <a:noFill/>
          </a:ln>
          <a:effectLst/>
        </p:spPr>
        <p:style>
          <a:lnRef idx="1">
            <a:schemeClr val="accent3"/>
          </a:lnRef>
          <a:fillRef idx="3">
            <a:schemeClr val="accent3"/>
          </a:fillRef>
          <a:effectRef idx="2">
            <a:schemeClr val="accent3"/>
          </a:effectRef>
          <a:fontRef idx="minor">
            <a:schemeClr val="lt1"/>
          </a:fontRef>
        </p:style>
        <p:txBody>
          <a:bodyPr rtlCol="0" anchor="ctr" anchorCtr="0"/>
          <a:lstStyle/>
          <a:p>
            <a:pPr algn="ctr"/>
            <a:r>
              <a:rPr lang="en-US" sz="1125" b="1">
                <a:solidFill>
                  <a:schemeClr val="bg1"/>
                </a:solidFill>
              </a:rPr>
              <a:t>Quintile</a:t>
            </a:r>
            <a:r>
              <a:rPr lang="en-US" sz="1125" b="1">
                <a:solidFill>
                  <a:schemeClr val="tx1"/>
                </a:solidFill>
              </a:rPr>
              <a:t> </a:t>
            </a:r>
            <a:r>
              <a:rPr lang="en-US" sz="1125" b="1">
                <a:solidFill>
                  <a:schemeClr val="bg1"/>
                </a:solidFill>
              </a:rPr>
              <a:t>3</a:t>
            </a:r>
          </a:p>
        </p:txBody>
      </p:sp>
      <p:sp>
        <p:nvSpPr>
          <p:cNvPr id="15" name="Rectangle: Rounded Corners 14">
            <a:extLst>
              <a:ext uri="{FF2B5EF4-FFF2-40B4-BE49-F238E27FC236}">
                <a16:creationId xmlns:a16="http://schemas.microsoft.com/office/drawing/2014/main" id="{698175A1-AD69-034A-91C5-B98F7056EBA0}"/>
              </a:ext>
            </a:extLst>
          </p:cNvPr>
          <p:cNvSpPr/>
          <p:nvPr/>
        </p:nvSpPr>
        <p:spPr>
          <a:xfrm>
            <a:off x="5051972" y="2219270"/>
            <a:ext cx="1162998" cy="879808"/>
          </a:xfrm>
          <a:prstGeom prst="roundRect">
            <a:avLst>
              <a:gd name="adj" fmla="val 6274"/>
            </a:avLst>
          </a:prstGeom>
          <a:solidFill>
            <a:srgbClr val="7E35B6"/>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bg1"/>
                </a:solidFill>
              </a:rPr>
              <a:t>Quintile 3</a:t>
            </a:r>
          </a:p>
        </p:txBody>
      </p:sp>
      <p:sp>
        <p:nvSpPr>
          <p:cNvPr id="20" name="Rectangle: Rounded Corners 19">
            <a:extLst>
              <a:ext uri="{FF2B5EF4-FFF2-40B4-BE49-F238E27FC236}">
                <a16:creationId xmlns:a16="http://schemas.microsoft.com/office/drawing/2014/main" id="{3FB52499-CBB5-AD46-9F5C-79205CCE475E}"/>
              </a:ext>
            </a:extLst>
          </p:cNvPr>
          <p:cNvSpPr/>
          <p:nvPr/>
        </p:nvSpPr>
        <p:spPr>
          <a:xfrm>
            <a:off x="5051972" y="3244138"/>
            <a:ext cx="1162998" cy="879808"/>
          </a:xfrm>
          <a:prstGeom prst="roundRect">
            <a:avLst>
              <a:gd name="adj" fmla="val 6274"/>
            </a:avLst>
          </a:prstGeom>
          <a:solidFill>
            <a:schemeClr val="accent2">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bg1"/>
                </a:solidFill>
              </a:rPr>
              <a:t>Quintile 3</a:t>
            </a:r>
          </a:p>
        </p:txBody>
      </p:sp>
      <p:sp>
        <p:nvSpPr>
          <p:cNvPr id="11" name="Rectangle: Rounded Corners 10">
            <a:extLst>
              <a:ext uri="{FF2B5EF4-FFF2-40B4-BE49-F238E27FC236}">
                <a16:creationId xmlns:a16="http://schemas.microsoft.com/office/drawing/2014/main" id="{E3A5C072-711F-1A4D-8DA8-6818E1667710}"/>
              </a:ext>
            </a:extLst>
          </p:cNvPr>
          <p:cNvSpPr/>
          <p:nvPr/>
        </p:nvSpPr>
        <p:spPr>
          <a:xfrm>
            <a:off x="6373118" y="1194403"/>
            <a:ext cx="1162998" cy="879808"/>
          </a:xfrm>
          <a:prstGeom prst="roundRect">
            <a:avLst>
              <a:gd name="adj" fmla="val 6274"/>
            </a:avLst>
          </a:prstGeom>
          <a:solidFill>
            <a:schemeClr val="accent4">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nchorCtr="0"/>
          <a:lstStyle/>
          <a:p>
            <a:pPr algn="ctr"/>
            <a:r>
              <a:rPr lang="en-US" sz="1125" b="1">
                <a:solidFill>
                  <a:schemeClr val="bg1"/>
                </a:solidFill>
              </a:rPr>
              <a:t>Quintile 4</a:t>
            </a:r>
          </a:p>
        </p:txBody>
      </p:sp>
      <p:sp>
        <p:nvSpPr>
          <p:cNvPr id="16" name="Rectangle: Rounded Corners 15">
            <a:extLst>
              <a:ext uri="{FF2B5EF4-FFF2-40B4-BE49-F238E27FC236}">
                <a16:creationId xmlns:a16="http://schemas.microsoft.com/office/drawing/2014/main" id="{97499F8F-D3FB-9D4A-9A06-DF471EB5FD0C}"/>
              </a:ext>
            </a:extLst>
          </p:cNvPr>
          <p:cNvSpPr/>
          <p:nvPr/>
        </p:nvSpPr>
        <p:spPr>
          <a:xfrm>
            <a:off x="6373118" y="2219270"/>
            <a:ext cx="1162998" cy="879808"/>
          </a:xfrm>
          <a:prstGeom prst="roundRect">
            <a:avLst>
              <a:gd name="adj" fmla="val 6274"/>
            </a:avLst>
          </a:prstGeom>
          <a:solidFill>
            <a:srgbClr val="571B9E"/>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bg1"/>
                </a:solidFill>
              </a:rPr>
              <a:t>Quintile 4</a:t>
            </a:r>
          </a:p>
        </p:txBody>
      </p:sp>
      <p:sp>
        <p:nvSpPr>
          <p:cNvPr id="21" name="Rectangle: Rounded Corners 20">
            <a:extLst>
              <a:ext uri="{FF2B5EF4-FFF2-40B4-BE49-F238E27FC236}">
                <a16:creationId xmlns:a16="http://schemas.microsoft.com/office/drawing/2014/main" id="{D69424AF-6A01-4D4F-B70E-6F4DD1DBF2DB}"/>
              </a:ext>
            </a:extLst>
          </p:cNvPr>
          <p:cNvSpPr/>
          <p:nvPr/>
        </p:nvSpPr>
        <p:spPr>
          <a:xfrm>
            <a:off x="6373118" y="3244138"/>
            <a:ext cx="1162998" cy="879808"/>
          </a:xfrm>
          <a:prstGeom prst="roundRect">
            <a:avLst>
              <a:gd name="adj" fmla="val 6274"/>
            </a:avLst>
          </a:prstGeom>
          <a:solidFill>
            <a:schemeClr val="accent2"/>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bg1"/>
                </a:solidFill>
              </a:rPr>
              <a:t>Quintile 4</a:t>
            </a:r>
          </a:p>
        </p:txBody>
      </p:sp>
      <p:sp>
        <p:nvSpPr>
          <p:cNvPr id="12" name="Rectangle: Rounded Corners 11">
            <a:extLst>
              <a:ext uri="{FF2B5EF4-FFF2-40B4-BE49-F238E27FC236}">
                <a16:creationId xmlns:a16="http://schemas.microsoft.com/office/drawing/2014/main" id="{7CC04C7F-45DC-2E47-9F05-E081BEC7FD6B}"/>
              </a:ext>
            </a:extLst>
          </p:cNvPr>
          <p:cNvSpPr/>
          <p:nvPr/>
        </p:nvSpPr>
        <p:spPr>
          <a:xfrm>
            <a:off x="7694264" y="1194403"/>
            <a:ext cx="1162998" cy="879808"/>
          </a:xfrm>
          <a:prstGeom prst="roundRect">
            <a:avLst>
              <a:gd name="adj" fmla="val 6274"/>
            </a:avLst>
          </a:prstGeom>
          <a:solidFill>
            <a:schemeClr val="accent5">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nchorCtr="0"/>
          <a:lstStyle/>
          <a:p>
            <a:pPr algn="ctr"/>
            <a:r>
              <a:rPr lang="en-US" sz="1125" b="1">
                <a:solidFill>
                  <a:schemeClr val="bg1"/>
                </a:solidFill>
              </a:rPr>
              <a:t>Quintile 5</a:t>
            </a:r>
          </a:p>
        </p:txBody>
      </p:sp>
      <p:sp>
        <p:nvSpPr>
          <p:cNvPr id="17" name="Rectangle: Rounded Corners 16">
            <a:extLst>
              <a:ext uri="{FF2B5EF4-FFF2-40B4-BE49-F238E27FC236}">
                <a16:creationId xmlns:a16="http://schemas.microsoft.com/office/drawing/2014/main" id="{A99743E1-373E-7E44-A140-AC8BD13BAC1F}"/>
              </a:ext>
            </a:extLst>
          </p:cNvPr>
          <p:cNvSpPr/>
          <p:nvPr/>
        </p:nvSpPr>
        <p:spPr>
          <a:xfrm>
            <a:off x="7694264" y="2219270"/>
            <a:ext cx="1162998" cy="879808"/>
          </a:xfrm>
          <a:prstGeom prst="roundRect">
            <a:avLst>
              <a:gd name="adj" fmla="val 6274"/>
            </a:avLst>
          </a:prstGeom>
          <a:solidFill>
            <a:srgbClr val="45167E"/>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bg1"/>
                </a:solidFill>
              </a:rPr>
              <a:t>Quintile 5</a:t>
            </a:r>
          </a:p>
        </p:txBody>
      </p:sp>
      <p:sp>
        <p:nvSpPr>
          <p:cNvPr id="22" name="Rectangle: Rounded Corners 21">
            <a:extLst>
              <a:ext uri="{FF2B5EF4-FFF2-40B4-BE49-F238E27FC236}">
                <a16:creationId xmlns:a16="http://schemas.microsoft.com/office/drawing/2014/main" id="{732A8EBC-B109-A240-BDB7-0D34129FB9E4}"/>
              </a:ext>
            </a:extLst>
          </p:cNvPr>
          <p:cNvSpPr/>
          <p:nvPr/>
        </p:nvSpPr>
        <p:spPr>
          <a:xfrm>
            <a:off x="7694264" y="3244138"/>
            <a:ext cx="1162998" cy="879808"/>
          </a:xfrm>
          <a:prstGeom prst="roundRect">
            <a:avLst>
              <a:gd name="adj" fmla="val 6274"/>
            </a:avLst>
          </a:prstGeom>
          <a:solidFill>
            <a:schemeClr val="accent2">
              <a:lumMod val="75000"/>
            </a:schemeClr>
          </a:solidFill>
          <a:ln>
            <a:no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1125" b="1">
                <a:solidFill>
                  <a:schemeClr val="bg1"/>
                </a:solidFill>
              </a:rPr>
              <a:t>Quintile 5</a:t>
            </a:r>
          </a:p>
        </p:txBody>
      </p:sp>
      <p:sp>
        <p:nvSpPr>
          <p:cNvPr id="29" name="Google Shape;162;p7">
            <a:extLst>
              <a:ext uri="{FF2B5EF4-FFF2-40B4-BE49-F238E27FC236}">
                <a16:creationId xmlns:a16="http://schemas.microsoft.com/office/drawing/2014/main" id="{DDE6EA14-81B9-284C-A8A1-42D2D33A073E}"/>
              </a:ext>
            </a:extLst>
          </p:cNvPr>
          <p:cNvSpPr txBox="1">
            <a:spLocks/>
          </p:cNvSpPr>
          <p:nvPr/>
        </p:nvSpPr>
        <p:spPr>
          <a:xfrm>
            <a:off x="1248817" y="1544680"/>
            <a:ext cx="834353" cy="173124"/>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25" b="1">
                <a:solidFill>
                  <a:schemeClr val="accent5"/>
                </a:solidFill>
                <a:cs typeface="Times New Roman" panose="02020603050405020304" pitchFamily="18" charset="0"/>
              </a:rPr>
              <a:t>Hispanic</a:t>
            </a:r>
            <a:endParaRPr sz="1125" b="1">
              <a:solidFill>
                <a:schemeClr val="accent5"/>
              </a:solidFill>
              <a:cs typeface="Times New Roman" panose="02020603050405020304" pitchFamily="18" charset="0"/>
            </a:endParaRPr>
          </a:p>
        </p:txBody>
      </p:sp>
      <p:sp>
        <p:nvSpPr>
          <p:cNvPr id="30" name="Google Shape;162;p7">
            <a:extLst>
              <a:ext uri="{FF2B5EF4-FFF2-40B4-BE49-F238E27FC236}">
                <a16:creationId xmlns:a16="http://schemas.microsoft.com/office/drawing/2014/main" id="{2E084AF9-5176-A346-ADF9-F3EB060C23D3}"/>
              </a:ext>
            </a:extLst>
          </p:cNvPr>
          <p:cNvSpPr txBox="1">
            <a:spLocks/>
          </p:cNvSpPr>
          <p:nvPr/>
        </p:nvSpPr>
        <p:spPr>
          <a:xfrm>
            <a:off x="1248817" y="2479922"/>
            <a:ext cx="834353" cy="346249"/>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25" b="1">
                <a:solidFill>
                  <a:srgbClr val="942092"/>
                </a:solidFill>
                <a:cs typeface="Times New Roman" panose="02020603050405020304" pitchFamily="18" charset="0"/>
              </a:rPr>
              <a:t>White, non-Hispanic</a:t>
            </a:r>
            <a:endParaRPr sz="1125" b="1">
              <a:solidFill>
                <a:srgbClr val="942092"/>
              </a:solidFill>
              <a:cs typeface="Times New Roman" panose="02020603050405020304" pitchFamily="18" charset="0"/>
            </a:endParaRPr>
          </a:p>
        </p:txBody>
      </p:sp>
      <p:sp>
        <p:nvSpPr>
          <p:cNvPr id="31" name="Google Shape;162;p7">
            <a:extLst>
              <a:ext uri="{FF2B5EF4-FFF2-40B4-BE49-F238E27FC236}">
                <a16:creationId xmlns:a16="http://schemas.microsoft.com/office/drawing/2014/main" id="{4EC561A1-9078-B24B-B221-3D0AE4FE3A9A}"/>
              </a:ext>
            </a:extLst>
          </p:cNvPr>
          <p:cNvSpPr txBox="1">
            <a:spLocks/>
          </p:cNvSpPr>
          <p:nvPr/>
        </p:nvSpPr>
        <p:spPr>
          <a:xfrm>
            <a:off x="1248817" y="3504790"/>
            <a:ext cx="834353" cy="346249"/>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25" b="1">
                <a:solidFill>
                  <a:schemeClr val="accent2"/>
                </a:solidFill>
                <a:cs typeface="Times New Roman" panose="02020603050405020304" pitchFamily="18" charset="0"/>
              </a:rPr>
              <a:t>Black, non-Hispanic</a:t>
            </a:r>
            <a:endParaRPr sz="1125" b="1">
              <a:solidFill>
                <a:schemeClr val="accent2"/>
              </a:solidFill>
              <a:cs typeface="Times New Roman" panose="02020603050405020304" pitchFamily="18" charset="0"/>
            </a:endParaRPr>
          </a:p>
        </p:txBody>
      </p:sp>
      <p:sp>
        <p:nvSpPr>
          <p:cNvPr id="33" name="Google Shape;162;p7">
            <a:extLst>
              <a:ext uri="{FF2B5EF4-FFF2-40B4-BE49-F238E27FC236}">
                <a16:creationId xmlns:a16="http://schemas.microsoft.com/office/drawing/2014/main" id="{DD209065-B544-984F-B57F-2BAD9891A4AF}"/>
              </a:ext>
            </a:extLst>
          </p:cNvPr>
          <p:cNvSpPr txBox="1"/>
          <p:nvPr/>
        </p:nvSpPr>
        <p:spPr>
          <a:xfrm>
            <a:off x="4679209" y="704437"/>
            <a:ext cx="1915589" cy="173124"/>
          </a:xfrm>
          <a:prstGeom prst="rect">
            <a:avLst/>
          </a:prstGeom>
          <a:noFill/>
          <a:ln>
            <a:noFill/>
          </a:ln>
        </p:spPr>
        <p:txBody>
          <a:bodyPr spcFirstLastPara="1" wrap="non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25" b="1">
                <a:cs typeface="Times New Roman" panose="02020603050405020304" pitchFamily="18" charset="0"/>
              </a:rPr>
              <a:t>Level of Social Vulnerability</a:t>
            </a:r>
            <a:endParaRPr sz="1125" b="1">
              <a:cs typeface="Times New Roman" panose="02020603050405020304" pitchFamily="18" charset="0"/>
            </a:endParaRPr>
          </a:p>
        </p:txBody>
      </p:sp>
      <p:sp>
        <p:nvSpPr>
          <p:cNvPr id="38" name="Google Shape;162;p7">
            <a:extLst>
              <a:ext uri="{FF2B5EF4-FFF2-40B4-BE49-F238E27FC236}">
                <a16:creationId xmlns:a16="http://schemas.microsoft.com/office/drawing/2014/main" id="{679ECEDF-1757-CD4E-A1F0-10FE33253B3D}"/>
              </a:ext>
            </a:extLst>
          </p:cNvPr>
          <p:cNvSpPr txBox="1">
            <a:spLocks/>
          </p:cNvSpPr>
          <p:nvPr/>
        </p:nvSpPr>
        <p:spPr>
          <a:xfrm>
            <a:off x="8278979" y="778946"/>
            <a:ext cx="578284" cy="300083"/>
          </a:xfrm>
          <a:prstGeom prst="rect">
            <a:avLst/>
          </a:prstGeom>
          <a:noFill/>
          <a:ln>
            <a:noFill/>
          </a:ln>
        </p:spPr>
        <p:txBody>
          <a:bodyPr spcFirstLastPara="1"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75" i="1">
                <a:cs typeface="Times New Roman" panose="02020603050405020304" pitchFamily="18" charset="0"/>
              </a:rPr>
              <a:t>Most vulnerable</a:t>
            </a:r>
            <a:endParaRPr sz="975" i="1">
              <a:cs typeface="Times New Roman" panose="02020603050405020304" pitchFamily="18" charset="0"/>
            </a:endParaRPr>
          </a:p>
        </p:txBody>
      </p:sp>
      <p:sp>
        <p:nvSpPr>
          <p:cNvPr id="39" name="Google Shape;162;p7">
            <a:extLst>
              <a:ext uri="{FF2B5EF4-FFF2-40B4-BE49-F238E27FC236}">
                <a16:creationId xmlns:a16="http://schemas.microsoft.com/office/drawing/2014/main" id="{50C1DE59-5996-3241-997B-7B16750F5E2E}"/>
              </a:ext>
            </a:extLst>
          </p:cNvPr>
          <p:cNvSpPr txBox="1">
            <a:spLocks/>
          </p:cNvSpPr>
          <p:nvPr/>
        </p:nvSpPr>
        <p:spPr>
          <a:xfrm>
            <a:off x="2416746" y="784062"/>
            <a:ext cx="578284" cy="300083"/>
          </a:xfrm>
          <a:prstGeom prst="rect">
            <a:avLst/>
          </a:prstGeom>
          <a:noFill/>
          <a:ln>
            <a:noFill/>
          </a:ln>
        </p:spPr>
        <p:txBody>
          <a:bodyPr spcFirstLastPara="1" wrap="non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75" i="1">
                <a:cs typeface="Times New Roman" panose="02020603050405020304" pitchFamily="18" charset="0"/>
              </a:rPr>
              <a:t>Least</a:t>
            </a:r>
          </a:p>
          <a:p>
            <a:pPr algn="ctr"/>
            <a:r>
              <a:rPr lang="en-US" sz="975" i="1">
                <a:cs typeface="Times New Roman" panose="02020603050405020304" pitchFamily="18" charset="0"/>
              </a:rPr>
              <a:t>vulnerable</a:t>
            </a:r>
            <a:endParaRPr sz="975" i="1">
              <a:cs typeface="Times New Roman" panose="02020603050405020304" pitchFamily="18" charset="0"/>
            </a:endParaRPr>
          </a:p>
        </p:txBody>
      </p:sp>
      <p:sp>
        <p:nvSpPr>
          <p:cNvPr id="45" name="Google Shape;162;p7">
            <a:extLst>
              <a:ext uri="{FF2B5EF4-FFF2-40B4-BE49-F238E27FC236}">
                <a16:creationId xmlns:a16="http://schemas.microsoft.com/office/drawing/2014/main" id="{8B9DC83C-1DE4-7643-B740-744BBD980E37}"/>
              </a:ext>
            </a:extLst>
          </p:cNvPr>
          <p:cNvSpPr txBox="1"/>
          <p:nvPr/>
        </p:nvSpPr>
        <p:spPr>
          <a:xfrm>
            <a:off x="219928" y="834620"/>
            <a:ext cx="772164" cy="450123"/>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75" i="1">
                <a:cs typeface="Times New Roman" panose="02020603050405020304" pitchFamily="18" charset="0"/>
              </a:rPr>
              <a:t>Highest relative life expectancy</a:t>
            </a:r>
            <a:endParaRPr sz="975" i="1">
              <a:cs typeface="Times New Roman" panose="02020603050405020304" pitchFamily="18" charset="0"/>
            </a:endParaRPr>
          </a:p>
        </p:txBody>
      </p:sp>
      <p:sp>
        <p:nvSpPr>
          <p:cNvPr id="46" name="Google Shape;162;p7">
            <a:extLst>
              <a:ext uri="{FF2B5EF4-FFF2-40B4-BE49-F238E27FC236}">
                <a16:creationId xmlns:a16="http://schemas.microsoft.com/office/drawing/2014/main" id="{19E0AE24-0CE0-0446-BAF7-902C6DAA7DA1}"/>
              </a:ext>
            </a:extLst>
          </p:cNvPr>
          <p:cNvSpPr txBox="1"/>
          <p:nvPr/>
        </p:nvSpPr>
        <p:spPr>
          <a:xfrm>
            <a:off x="225778" y="3683637"/>
            <a:ext cx="760464" cy="450123"/>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75" i="1">
                <a:cs typeface="Times New Roman" panose="02020603050405020304" pitchFamily="18" charset="0"/>
              </a:rPr>
              <a:t>Lowest relative life expectancy</a:t>
            </a:r>
            <a:endParaRPr sz="975" i="1">
              <a:cs typeface="Times New Roman" panose="02020603050405020304" pitchFamily="18" charset="0"/>
            </a:endParaRPr>
          </a:p>
        </p:txBody>
      </p:sp>
      <p:sp>
        <p:nvSpPr>
          <p:cNvPr id="41" name="Rectangle: Rounded Corners 40">
            <a:extLst>
              <a:ext uri="{FF2B5EF4-FFF2-40B4-BE49-F238E27FC236}">
                <a16:creationId xmlns:a16="http://schemas.microsoft.com/office/drawing/2014/main" id="{F6F188BF-A4D9-4229-8A23-2D17201C5F72}"/>
              </a:ext>
            </a:extLst>
          </p:cNvPr>
          <p:cNvSpPr/>
          <p:nvPr/>
        </p:nvSpPr>
        <p:spPr>
          <a:xfrm>
            <a:off x="1084494" y="1194403"/>
            <a:ext cx="1162998" cy="879808"/>
          </a:xfrm>
          <a:prstGeom prst="roundRect">
            <a:avLst>
              <a:gd name="adj" fmla="val 6274"/>
            </a:avLst>
          </a:prstGeom>
          <a:noFill/>
          <a:ln w="12700">
            <a:solidFill>
              <a:schemeClr val="accent5"/>
            </a:solidFill>
          </a:ln>
          <a:effectLst/>
        </p:spPr>
        <p:style>
          <a:lnRef idx="1">
            <a:schemeClr val="accent3"/>
          </a:lnRef>
          <a:fillRef idx="3">
            <a:schemeClr val="accent3"/>
          </a:fillRef>
          <a:effectRef idx="2">
            <a:schemeClr val="accent3"/>
          </a:effectRef>
          <a:fontRef idx="minor">
            <a:schemeClr val="lt1"/>
          </a:fontRef>
        </p:style>
        <p:txBody>
          <a:bodyPr rtlCol="0" anchor="ctr" anchorCtr="0"/>
          <a:lstStyle/>
          <a:p>
            <a:pPr algn="ctr"/>
            <a:endParaRPr lang="en-US" sz="975" i="1">
              <a:solidFill>
                <a:schemeClr val="tx1"/>
              </a:solidFill>
            </a:endParaRPr>
          </a:p>
        </p:txBody>
      </p:sp>
      <p:sp>
        <p:nvSpPr>
          <p:cNvPr id="42" name="Rectangle: Rounded Corners 41">
            <a:extLst>
              <a:ext uri="{FF2B5EF4-FFF2-40B4-BE49-F238E27FC236}">
                <a16:creationId xmlns:a16="http://schemas.microsoft.com/office/drawing/2014/main" id="{866C24F3-1CC2-4443-917C-9E2B895DD8C3}"/>
              </a:ext>
            </a:extLst>
          </p:cNvPr>
          <p:cNvSpPr/>
          <p:nvPr/>
        </p:nvSpPr>
        <p:spPr>
          <a:xfrm>
            <a:off x="1084494" y="2219270"/>
            <a:ext cx="1162998" cy="879808"/>
          </a:xfrm>
          <a:prstGeom prst="roundRect">
            <a:avLst>
              <a:gd name="adj" fmla="val 6274"/>
            </a:avLst>
          </a:prstGeom>
          <a:noFill/>
          <a:ln>
            <a:solidFill>
              <a:srgbClr val="7030A0"/>
            </a:solid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endParaRPr lang="en-US" sz="1125" b="1">
              <a:solidFill>
                <a:schemeClr val="tx1"/>
              </a:solidFill>
            </a:endParaRPr>
          </a:p>
        </p:txBody>
      </p:sp>
      <p:sp>
        <p:nvSpPr>
          <p:cNvPr id="43" name="Rectangle: Rounded Corners 42">
            <a:extLst>
              <a:ext uri="{FF2B5EF4-FFF2-40B4-BE49-F238E27FC236}">
                <a16:creationId xmlns:a16="http://schemas.microsoft.com/office/drawing/2014/main" id="{EB8E57E4-B1B0-4818-A3E7-F2E64855297A}"/>
              </a:ext>
            </a:extLst>
          </p:cNvPr>
          <p:cNvSpPr/>
          <p:nvPr/>
        </p:nvSpPr>
        <p:spPr>
          <a:xfrm>
            <a:off x="1084494" y="3244138"/>
            <a:ext cx="1162998" cy="879808"/>
          </a:xfrm>
          <a:prstGeom prst="roundRect">
            <a:avLst>
              <a:gd name="adj" fmla="val 6274"/>
            </a:avLst>
          </a:prstGeom>
          <a:no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endParaRPr lang="en-US" sz="1125" b="1">
              <a:solidFill>
                <a:schemeClr val="tx1"/>
              </a:solidFill>
            </a:endParaRPr>
          </a:p>
        </p:txBody>
      </p:sp>
      <p:sp>
        <p:nvSpPr>
          <p:cNvPr id="5" name="Arrow: Left-Right 4">
            <a:extLst>
              <a:ext uri="{FF2B5EF4-FFF2-40B4-BE49-F238E27FC236}">
                <a16:creationId xmlns:a16="http://schemas.microsoft.com/office/drawing/2014/main" id="{E55B5A6B-F0AC-429E-82F6-E8DA60B5B98A}"/>
              </a:ext>
            </a:extLst>
          </p:cNvPr>
          <p:cNvSpPr/>
          <p:nvPr/>
        </p:nvSpPr>
        <p:spPr>
          <a:xfrm>
            <a:off x="3053997" y="902384"/>
            <a:ext cx="5166016" cy="184702"/>
          </a:xfrm>
          <a:prstGeom prst="leftRightArrow">
            <a:avLst/>
          </a:prstGeom>
          <a:gradFill>
            <a:gsLst>
              <a:gs pos="46100">
                <a:schemeClr val="bg1">
                  <a:lumMod val="65000"/>
                </a:schemeClr>
              </a:gs>
              <a:gs pos="0">
                <a:schemeClr val="bg1">
                  <a:lumMod val="85000"/>
                </a:schemeClr>
              </a:gs>
              <a:gs pos="100000">
                <a:schemeClr val="bg1">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200"/>
          </a:p>
        </p:txBody>
      </p:sp>
      <p:sp>
        <p:nvSpPr>
          <p:cNvPr id="44" name="Arrow: Left-Right 43">
            <a:extLst>
              <a:ext uri="{FF2B5EF4-FFF2-40B4-BE49-F238E27FC236}">
                <a16:creationId xmlns:a16="http://schemas.microsoft.com/office/drawing/2014/main" id="{4DB46023-FB59-46FB-95EF-B20760054B52}"/>
              </a:ext>
            </a:extLst>
          </p:cNvPr>
          <p:cNvSpPr/>
          <p:nvPr/>
        </p:nvSpPr>
        <p:spPr>
          <a:xfrm rot="5400000">
            <a:off x="-564538" y="2391839"/>
            <a:ext cx="2341097" cy="184702"/>
          </a:xfrm>
          <a:prstGeom prst="leftRightArrow">
            <a:avLst/>
          </a:prstGeom>
          <a:gradFill flip="none" rotWithShape="1">
            <a:gsLst>
              <a:gs pos="46100">
                <a:schemeClr val="bg1">
                  <a:lumMod val="65000"/>
                </a:schemeClr>
              </a:gs>
              <a:gs pos="0">
                <a:schemeClr val="bg1">
                  <a:lumMod val="85000"/>
                </a:schemeClr>
              </a:gs>
              <a:gs pos="100000">
                <a:schemeClr val="bg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IN" sz="1200"/>
          </a:p>
        </p:txBody>
      </p:sp>
      <p:sp>
        <p:nvSpPr>
          <p:cNvPr id="32" name="Google Shape;162;p7">
            <a:extLst>
              <a:ext uri="{FF2B5EF4-FFF2-40B4-BE49-F238E27FC236}">
                <a16:creationId xmlns:a16="http://schemas.microsoft.com/office/drawing/2014/main" id="{06C5FC76-90A5-8440-9B52-196960412C9C}"/>
              </a:ext>
            </a:extLst>
          </p:cNvPr>
          <p:cNvSpPr txBox="1"/>
          <p:nvPr/>
        </p:nvSpPr>
        <p:spPr>
          <a:xfrm>
            <a:off x="301441" y="2283802"/>
            <a:ext cx="609141" cy="400776"/>
          </a:xfrm>
          <a:prstGeom prst="rect">
            <a:avLst/>
          </a:prstGeom>
          <a:solidFill>
            <a:schemeClr val="bg1"/>
          </a:solidFill>
          <a:ln>
            <a:noFill/>
          </a:ln>
        </p:spPr>
        <p:txBody>
          <a:bodyPr spcFirstLastPara="1" wrap="none" lIns="0" tIns="27000" rIns="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25" b="1">
                <a:cs typeface="Times New Roman" panose="02020603050405020304" pitchFamily="18" charset="0"/>
              </a:rPr>
              <a:t>Race/</a:t>
            </a:r>
          </a:p>
          <a:p>
            <a:pPr algn="ctr"/>
            <a:r>
              <a:rPr lang="en-US" sz="1125" b="1">
                <a:cs typeface="Times New Roman" panose="02020603050405020304" pitchFamily="18" charset="0"/>
              </a:rPr>
              <a:t>Ethnicity</a:t>
            </a:r>
            <a:endParaRPr sz="1125" b="1">
              <a:cs typeface="Times New Roman" panose="02020603050405020304" pitchFamily="18" charset="0"/>
            </a:endParaRPr>
          </a:p>
        </p:txBody>
      </p:sp>
      <p:sp>
        <p:nvSpPr>
          <p:cNvPr id="47" name="TextBox 46">
            <a:extLst>
              <a:ext uri="{FF2B5EF4-FFF2-40B4-BE49-F238E27FC236}">
                <a16:creationId xmlns:a16="http://schemas.microsoft.com/office/drawing/2014/main" id="{6EAE2A8B-495C-44E2-9B17-D76375FD5DA4}"/>
              </a:ext>
            </a:extLst>
          </p:cNvPr>
          <p:cNvSpPr txBox="1"/>
          <p:nvPr/>
        </p:nvSpPr>
        <p:spPr>
          <a:xfrm>
            <a:off x="237896" y="4625006"/>
            <a:ext cx="8668207" cy="184666"/>
          </a:xfrm>
          <a:prstGeom prst="rect">
            <a:avLst/>
          </a:prstGeom>
          <a:noFill/>
        </p:spPr>
        <p:txBody>
          <a:bodyPr wrap="square" rtlCol="0" anchor="b">
            <a:spAutoFit/>
          </a:bodyPr>
          <a:lstStyle/>
          <a:p>
            <a:r>
              <a:rPr lang="en-US" sz="600" b="1" i="1"/>
              <a:t>Note: </a:t>
            </a:r>
            <a:r>
              <a:rPr lang="en-US" sz="600" i="1"/>
              <a:t>This study only captures a sample of the US given challenges with data missingness for other racial/ethnic groups, including but not limited to Asian/Pacific Islander, American Indian, Alaska Native, Asian Americans.</a:t>
            </a:r>
          </a:p>
        </p:txBody>
      </p:sp>
    </p:spTree>
    <p:extLst>
      <p:ext uri="{BB962C8B-B14F-4D97-AF65-F5344CB8AC3E}">
        <p14:creationId xmlns:p14="http://schemas.microsoft.com/office/powerpoint/2010/main" val="222943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2" name="Google Shape;236;gd743c90651_0_296">
            <a:extLst>
              <a:ext uri="{FF2B5EF4-FFF2-40B4-BE49-F238E27FC236}">
                <a16:creationId xmlns:a16="http://schemas.microsoft.com/office/drawing/2014/main" id="{660E9DDD-A522-8B65-1CD9-0D26814F24B4}"/>
              </a:ext>
            </a:extLst>
          </p:cNvPr>
          <p:cNvSpPr txBox="1">
            <a:spLocks/>
          </p:cNvSpPr>
          <p:nvPr/>
        </p:nvSpPr>
        <p:spPr>
          <a:xfrm>
            <a:off x="3279921" y="660420"/>
            <a:ext cx="2440453" cy="3511520"/>
          </a:xfrm>
          <a:prstGeom prst="rect">
            <a:avLst/>
          </a:prstGeom>
          <a:solidFill>
            <a:schemeClr val="bg1">
              <a:lumMod val="95000"/>
              <a:alpha val="60000"/>
            </a:schemeClr>
          </a:solidFill>
          <a:ln>
            <a:noFill/>
          </a:ln>
        </p:spPr>
        <p:txBody>
          <a:bodyPr spcFirstLastPara="1" wrap="square" lIns="108000" tIns="54000" rIns="54000" bIns="54000" anchor="ctr" anchorCtr="0">
            <a:noAutofit/>
          </a:bodyPr>
          <a:lstStyle/>
          <a:p>
            <a:pPr algn="ctr">
              <a:spcBef>
                <a:spcPts val="900"/>
              </a:spcBef>
              <a:spcAft>
                <a:spcPts val="900"/>
              </a:spcAft>
              <a:buClr>
                <a:schemeClr val="tx1"/>
              </a:buClr>
            </a:pPr>
            <a:endParaRPr lang="en-US" sz="1050">
              <a:solidFill>
                <a:schemeClr val="tx1"/>
              </a:solidFill>
              <a:latin typeface="+mn-lt"/>
              <a:ea typeface="Verdana"/>
              <a:cs typeface="Verdana"/>
              <a:sym typeface="Verdana"/>
            </a:endParaRPr>
          </a:p>
        </p:txBody>
      </p:sp>
      <p:sp>
        <p:nvSpPr>
          <p:cNvPr id="691" name="Google Shape;691;g126cd72a8c5_0_93"/>
          <p:cNvSpPr txBox="1">
            <a:spLocks noGrp="1"/>
          </p:cNvSpPr>
          <p:nvPr>
            <p:ph type="title"/>
          </p:nvPr>
        </p:nvSpPr>
        <p:spPr>
          <a:xfrm>
            <a:off x="398424" y="98444"/>
            <a:ext cx="8203446" cy="491251"/>
          </a:xfrm>
          <a:prstGeom prst="rect">
            <a:avLst/>
          </a:prstGeom>
          <a:noFill/>
          <a:ln>
            <a:noFill/>
          </a:ln>
        </p:spPr>
        <p:txBody>
          <a:bodyPr spcFirstLastPara="1" wrap="square" lIns="0" tIns="0" rIns="0" bIns="0" anchor="t" anchorCtr="0">
            <a:noAutofit/>
          </a:bodyPr>
          <a:lstStyle/>
          <a:p>
            <a:pPr>
              <a:lnSpc>
                <a:spcPct val="100000"/>
              </a:lnSpc>
            </a:pPr>
            <a:r>
              <a:rPr lang="en-US"/>
              <a:t>Insights from the Equity Staircase in COVID-19</a:t>
            </a:r>
            <a:endParaRPr>
              <a:latin typeface="Arial"/>
              <a:ea typeface="Arial"/>
              <a:cs typeface="Arial"/>
              <a:sym typeface="Arial"/>
            </a:endParaRPr>
          </a:p>
        </p:txBody>
      </p:sp>
      <p:graphicFrame>
        <p:nvGraphicFramePr>
          <p:cNvPr id="692" name="Google Shape;692;g126cd72a8c5_0_93"/>
          <p:cNvGraphicFramePr/>
          <p:nvPr>
            <p:extLst>
              <p:ext uri="{D42A27DB-BD31-4B8C-83A1-F6EECF244321}">
                <p14:modId xmlns:p14="http://schemas.microsoft.com/office/powerpoint/2010/main" val="2545560112"/>
              </p:ext>
            </p:extLst>
          </p:nvPr>
        </p:nvGraphicFramePr>
        <p:xfrm>
          <a:off x="3459731" y="2405802"/>
          <a:ext cx="2154600" cy="1680350"/>
        </p:xfrm>
        <a:graphic>
          <a:graphicData uri="http://schemas.openxmlformats.org/drawingml/2006/table">
            <a:tbl>
              <a:tblPr>
                <a:noFill/>
              </a:tblPr>
              <a:tblGrid>
                <a:gridCol w="2154600">
                  <a:extLst>
                    <a:ext uri="{9D8B030D-6E8A-4147-A177-3AD203B41FA5}">
                      <a16:colId xmlns:a16="http://schemas.microsoft.com/office/drawing/2014/main" val="20000"/>
                    </a:ext>
                  </a:extLst>
                </a:gridCol>
              </a:tblGrid>
              <a:tr h="480050">
                <a:tc>
                  <a:txBody>
                    <a:bodyPr/>
                    <a:lstStyle/>
                    <a:p>
                      <a:pPr marL="0" lvl="0" indent="0" algn="ctr" rtl="0">
                        <a:spcBef>
                          <a:spcPts val="0"/>
                        </a:spcBef>
                        <a:spcAft>
                          <a:spcPts val="0"/>
                        </a:spcAft>
                        <a:buNone/>
                      </a:pPr>
                      <a:r>
                        <a:rPr lang="en-US" sz="1100" b="1" u="sng"/>
                        <a:t>Average US COVID-19 Patient (in 2020)</a:t>
                      </a:r>
                      <a:r>
                        <a:rPr lang="en-US" sz="1100" u="sng" baseline="30000"/>
                        <a:t>1</a:t>
                      </a:r>
                      <a:endParaRPr sz="1100" u="sng" baseline="300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60125">
                <a:tc>
                  <a:txBody>
                    <a:bodyPr/>
                    <a:lstStyle/>
                    <a:p>
                      <a:pPr marL="0" lvl="0" indent="0" algn="ctr" rtl="0">
                        <a:spcBef>
                          <a:spcPts val="0"/>
                        </a:spcBef>
                        <a:spcAft>
                          <a:spcPts val="0"/>
                        </a:spcAft>
                        <a:buNone/>
                      </a:pPr>
                      <a:r>
                        <a:rPr lang="en-US" sz="1100"/>
                        <a:t>13.4% risk of infection</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60125">
                <a:tc>
                  <a:txBody>
                    <a:bodyPr/>
                    <a:lstStyle/>
                    <a:p>
                      <a:pPr marL="0" lvl="0" indent="0" algn="ctr" rtl="0">
                        <a:spcBef>
                          <a:spcPts val="0"/>
                        </a:spcBef>
                        <a:spcAft>
                          <a:spcPts val="0"/>
                        </a:spcAft>
                        <a:buNone/>
                      </a:pPr>
                      <a:r>
                        <a:rPr lang="en-US" sz="1100"/>
                        <a:t>0.8% risk of hospitalization</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80050">
                <a:tc>
                  <a:txBody>
                    <a:bodyPr/>
                    <a:lstStyle/>
                    <a:p>
                      <a:pPr marL="0" lvl="0" indent="0" algn="ctr" rtl="0">
                        <a:spcBef>
                          <a:spcPts val="0"/>
                        </a:spcBef>
                        <a:spcAft>
                          <a:spcPts val="0"/>
                        </a:spcAft>
                        <a:buNone/>
                      </a:pPr>
                      <a:r>
                        <a:rPr lang="en-US" sz="1100"/>
                        <a:t>21.5% risk of inpatient mortality*</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93" name="Google Shape;693;g126cd72a8c5_0_93"/>
          <p:cNvSpPr txBox="1"/>
          <p:nvPr/>
        </p:nvSpPr>
        <p:spPr>
          <a:xfrm>
            <a:off x="134842" y="4636770"/>
            <a:ext cx="7585711" cy="303379"/>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500" dirty="0"/>
              <a:t>* represents average inpatient mortality across patients not on oxygen, on oxygen and on mechanical ventilation based on trends through the end of 2020 per the RECOVERY trial, the remdesivir clinical trial and US CDC MMWR reporting</a:t>
            </a:r>
            <a:endParaRPr sz="500" dirty="0"/>
          </a:p>
          <a:p>
            <a:pPr>
              <a:lnSpc>
                <a:spcPct val="115000"/>
              </a:lnSpc>
              <a:buClr>
                <a:srgbClr val="000000"/>
              </a:buClr>
              <a:buSzPts val="1100"/>
            </a:pPr>
            <a:r>
              <a:rPr lang="en-US" sz="500" b="1" dirty="0"/>
              <a:t>1. </a:t>
            </a:r>
            <a:r>
              <a:rPr lang="en-US" sz="500" dirty="0" err="1">
                <a:solidFill>
                  <a:srgbClr val="222222"/>
                </a:solidFill>
                <a:highlight>
                  <a:srgbClr val="FFFFFF"/>
                </a:highlight>
              </a:rPr>
              <a:t>Sheinson</a:t>
            </a:r>
            <a:r>
              <a:rPr lang="en-US" sz="500" dirty="0">
                <a:solidFill>
                  <a:srgbClr val="222222"/>
                </a:solidFill>
                <a:highlight>
                  <a:srgbClr val="FFFFFF"/>
                </a:highlight>
              </a:rPr>
              <a:t> D, Dang J, Shah A, Meng Y, </a:t>
            </a:r>
            <a:r>
              <a:rPr lang="en-US" sz="500" dirty="0" err="1">
                <a:solidFill>
                  <a:srgbClr val="222222"/>
                </a:solidFill>
                <a:highlight>
                  <a:srgbClr val="FFFFFF"/>
                </a:highlight>
              </a:rPr>
              <a:t>Elsea</a:t>
            </a:r>
            <a:r>
              <a:rPr lang="en-US" sz="500" dirty="0">
                <a:solidFill>
                  <a:srgbClr val="222222"/>
                </a:solidFill>
                <a:highlight>
                  <a:srgbClr val="FFFFFF"/>
                </a:highlight>
              </a:rPr>
              <a:t> D, Kowal S. A Cost-Effectiveness Framework for COVID-19 Treatments for Hospitalized Patients in the United States. Advances in therapy. 2021 Apr;38(4):1811-31;.</a:t>
            </a:r>
            <a:r>
              <a:rPr lang="en-US" sz="500" b="1" dirty="0">
                <a:solidFill>
                  <a:srgbClr val="222222"/>
                </a:solidFill>
                <a:highlight>
                  <a:srgbClr val="FFFFFF"/>
                </a:highlight>
              </a:rPr>
              <a:t>2</a:t>
            </a:r>
            <a:r>
              <a:rPr lang="en-US" sz="500" dirty="0">
                <a:solidFill>
                  <a:srgbClr val="222222"/>
                </a:solidFill>
                <a:highlight>
                  <a:srgbClr val="FFFFFF"/>
                </a:highlight>
              </a:rPr>
              <a:t>. </a:t>
            </a:r>
            <a:r>
              <a:rPr lang="en-US" sz="500" dirty="0">
                <a:solidFill>
                  <a:srgbClr val="222222"/>
                </a:solidFill>
                <a:latin typeface="Arial" panose="020B0604020202020204" pitchFamily="34" charset="0"/>
              </a:rPr>
              <a:t>Kowal S, Ng CD, Schuldt R, </a:t>
            </a:r>
            <a:r>
              <a:rPr lang="en-US" sz="500" dirty="0" err="1">
                <a:solidFill>
                  <a:srgbClr val="222222"/>
                </a:solidFill>
                <a:latin typeface="Arial" panose="020B0604020202020204" pitchFamily="34" charset="0"/>
              </a:rPr>
              <a:t>Sheinson</a:t>
            </a:r>
            <a:r>
              <a:rPr lang="en-US" sz="500" dirty="0">
                <a:solidFill>
                  <a:srgbClr val="222222"/>
                </a:solidFill>
                <a:latin typeface="Arial" panose="020B0604020202020204" pitchFamily="34" charset="0"/>
              </a:rPr>
              <a:t> D, Cookson R. The Impact of Funding Inpatient Treatments for COVID-19 on Health Equity in the United States: A Distributional Cost-Effectiveness Analysis. Value in Health. 2022 Oct 1.</a:t>
            </a:r>
            <a:endParaRPr sz="500" dirty="0">
              <a:solidFill>
                <a:srgbClr val="222222"/>
              </a:solidFill>
              <a:highlight>
                <a:srgbClr val="FFFFFF"/>
              </a:highlight>
            </a:endParaRPr>
          </a:p>
        </p:txBody>
      </p:sp>
      <p:grpSp>
        <p:nvGrpSpPr>
          <p:cNvPr id="694" name="Google Shape;694;g126cd72a8c5_0_93"/>
          <p:cNvGrpSpPr/>
          <p:nvPr/>
        </p:nvGrpSpPr>
        <p:grpSpPr>
          <a:xfrm>
            <a:off x="4145692" y="1125476"/>
            <a:ext cx="758030" cy="1109806"/>
            <a:chOff x="6026593" y="4242725"/>
            <a:chExt cx="445200" cy="564622"/>
          </a:xfrm>
        </p:grpSpPr>
        <p:sp>
          <p:nvSpPr>
            <p:cNvPr id="695" name="Google Shape;695;g126cd72a8c5_0_93"/>
            <p:cNvSpPr/>
            <p:nvPr/>
          </p:nvSpPr>
          <p:spPr>
            <a:xfrm>
              <a:off x="6093250" y="4242725"/>
              <a:ext cx="286481" cy="564622"/>
            </a:xfrm>
            <a:custGeom>
              <a:avLst/>
              <a:gdLst/>
              <a:ahLst/>
              <a:cxnLst/>
              <a:rect l="l" t="t" r="r" b="b"/>
              <a:pathLst>
                <a:path w="558988" h="1420433" extrusionOk="0">
                  <a:moveTo>
                    <a:pt x="120667" y="355644"/>
                  </a:moveTo>
                  <a:lnTo>
                    <a:pt x="438321" y="355644"/>
                  </a:lnTo>
                  <a:cubicBezTo>
                    <a:pt x="504963" y="355644"/>
                    <a:pt x="558988" y="413891"/>
                    <a:pt x="558988" y="485743"/>
                  </a:cubicBezTo>
                  <a:lnTo>
                    <a:pt x="558205" y="494114"/>
                  </a:lnTo>
                  <a:cubicBezTo>
                    <a:pt x="558973" y="494717"/>
                    <a:pt x="558988" y="495359"/>
                    <a:pt x="558988" y="496004"/>
                  </a:cubicBezTo>
                  <a:lnTo>
                    <a:pt x="558988" y="518052"/>
                  </a:lnTo>
                  <a:lnTo>
                    <a:pt x="558988" y="530528"/>
                  </a:lnTo>
                  <a:cubicBezTo>
                    <a:pt x="558988" y="636598"/>
                    <a:pt x="558987" y="742666"/>
                    <a:pt x="558987" y="848735"/>
                  </a:cubicBezTo>
                  <a:cubicBezTo>
                    <a:pt x="558987" y="875791"/>
                    <a:pt x="537054" y="897724"/>
                    <a:pt x="509998" y="897724"/>
                  </a:cubicBezTo>
                  <a:lnTo>
                    <a:pt x="509999" y="897723"/>
                  </a:lnTo>
                  <a:cubicBezTo>
                    <a:pt x="482943" y="897723"/>
                    <a:pt x="461010" y="875790"/>
                    <a:pt x="461010" y="848734"/>
                  </a:cubicBezTo>
                  <a:lnTo>
                    <a:pt x="461010" y="570810"/>
                  </a:lnTo>
                  <a:lnTo>
                    <a:pt x="460593" y="570810"/>
                  </a:lnTo>
                  <a:lnTo>
                    <a:pt x="460593" y="568129"/>
                  </a:lnTo>
                  <a:cubicBezTo>
                    <a:pt x="460593" y="560671"/>
                    <a:pt x="454548" y="554626"/>
                    <a:pt x="447090" y="554626"/>
                  </a:cubicBezTo>
                  <a:lnTo>
                    <a:pt x="445813" y="554626"/>
                  </a:lnTo>
                  <a:cubicBezTo>
                    <a:pt x="438355" y="554626"/>
                    <a:pt x="432310" y="560671"/>
                    <a:pt x="432310" y="568129"/>
                  </a:cubicBezTo>
                  <a:lnTo>
                    <a:pt x="432310" y="1090710"/>
                  </a:lnTo>
                  <a:cubicBezTo>
                    <a:pt x="432667" y="1222133"/>
                    <a:pt x="435085" y="1294830"/>
                    <a:pt x="434454" y="1356669"/>
                  </a:cubicBezTo>
                  <a:cubicBezTo>
                    <a:pt x="434454" y="1391885"/>
                    <a:pt x="405906" y="1420433"/>
                    <a:pt x="370690" y="1420433"/>
                  </a:cubicBezTo>
                  <a:lnTo>
                    <a:pt x="364659" y="1420433"/>
                  </a:lnTo>
                  <a:cubicBezTo>
                    <a:pt x="329443" y="1420433"/>
                    <a:pt x="300895" y="1391885"/>
                    <a:pt x="300895" y="1356669"/>
                  </a:cubicBezTo>
                  <a:lnTo>
                    <a:pt x="300895" y="857694"/>
                  </a:lnTo>
                  <a:lnTo>
                    <a:pt x="300681" y="857694"/>
                  </a:lnTo>
                  <a:lnTo>
                    <a:pt x="300681" y="856963"/>
                  </a:lnTo>
                  <a:cubicBezTo>
                    <a:pt x="300681" y="845767"/>
                    <a:pt x="291605" y="836691"/>
                    <a:pt x="280409" y="836691"/>
                  </a:cubicBezTo>
                  <a:lnTo>
                    <a:pt x="278491" y="836691"/>
                  </a:lnTo>
                  <a:cubicBezTo>
                    <a:pt x="267295" y="836691"/>
                    <a:pt x="258219" y="845767"/>
                    <a:pt x="258219" y="856963"/>
                  </a:cubicBezTo>
                  <a:lnTo>
                    <a:pt x="258219" y="857694"/>
                  </a:lnTo>
                  <a:lnTo>
                    <a:pt x="258093" y="857694"/>
                  </a:lnTo>
                  <a:lnTo>
                    <a:pt x="258093" y="1356669"/>
                  </a:lnTo>
                  <a:cubicBezTo>
                    <a:pt x="258093" y="1391885"/>
                    <a:pt x="229545" y="1420433"/>
                    <a:pt x="194329" y="1420433"/>
                  </a:cubicBezTo>
                  <a:lnTo>
                    <a:pt x="188298" y="1420433"/>
                  </a:lnTo>
                  <a:cubicBezTo>
                    <a:pt x="153082" y="1420433"/>
                    <a:pt x="124534" y="1391885"/>
                    <a:pt x="124534" y="1356669"/>
                  </a:cubicBezTo>
                  <a:lnTo>
                    <a:pt x="124534" y="570810"/>
                  </a:lnTo>
                  <a:lnTo>
                    <a:pt x="124450" y="570810"/>
                  </a:lnTo>
                  <a:lnTo>
                    <a:pt x="124450" y="568129"/>
                  </a:lnTo>
                  <a:cubicBezTo>
                    <a:pt x="124450" y="560671"/>
                    <a:pt x="118405" y="554626"/>
                    <a:pt x="110947" y="554626"/>
                  </a:cubicBezTo>
                  <a:lnTo>
                    <a:pt x="109670" y="554626"/>
                  </a:lnTo>
                  <a:cubicBezTo>
                    <a:pt x="102212" y="554626"/>
                    <a:pt x="96167" y="560671"/>
                    <a:pt x="96167" y="568129"/>
                  </a:cubicBezTo>
                  <a:lnTo>
                    <a:pt x="96167" y="857701"/>
                  </a:lnTo>
                  <a:cubicBezTo>
                    <a:pt x="92841" y="880566"/>
                    <a:pt x="72918" y="897724"/>
                    <a:pt x="48988" y="897724"/>
                  </a:cubicBezTo>
                  <a:lnTo>
                    <a:pt x="48989" y="897723"/>
                  </a:lnTo>
                  <a:cubicBezTo>
                    <a:pt x="21933" y="897723"/>
                    <a:pt x="0" y="875790"/>
                    <a:pt x="0" y="848734"/>
                  </a:cubicBezTo>
                  <a:lnTo>
                    <a:pt x="0" y="530528"/>
                  </a:lnTo>
                  <a:lnTo>
                    <a:pt x="0" y="518052"/>
                  </a:lnTo>
                  <a:lnTo>
                    <a:pt x="0" y="496004"/>
                  </a:lnTo>
                  <a:lnTo>
                    <a:pt x="783" y="494114"/>
                  </a:lnTo>
                  <a:lnTo>
                    <a:pt x="0" y="485743"/>
                  </a:lnTo>
                  <a:cubicBezTo>
                    <a:pt x="1" y="413891"/>
                    <a:pt x="54025" y="355644"/>
                    <a:pt x="120667" y="355644"/>
                  </a:cubicBezTo>
                  <a:close/>
                  <a:moveTo>
                    <a:pt x="279494" y="0"/>
                  </a:moveTo>
                  <a:cubicBezTo>
                    <a:pt x="366258" y="0"/>
                    <a:pt x="436595" y="70337"/>
                    <a:pt x="436595" y="157101"/>
                  </a:cubicBezTo>
                  <a:cubicBezTo>
                    <a:pt x="436595" y="243865"/>
                    <a:pt x="366258" y="314202"/>
                    <a:pt x="279494" y="314202"/>
                  </a:cubicBezTo>
                  <a:cubicBezTo>
                    <a:pt x="192730" y="314202"/>
                    <a:pt x="122393" y="243865"/>
                    <a:pt x="122393" y="157101"/>
                  </a:cubicBezTo>
                  <a:cubicBezTo>
                    <a:pt x="122393" y="70337"/>
                    <a:pt x="192730" y="0"/>
                    <a:pt x="279494" y="0"/>
                  </a:cubicBezTo>
                  <a:close/>
                </a:path>
              </a:pathLst>
            </a:custGeom>
            <a:solidFill>
              <a:schemeClr val="dk1"/>
            </a:solidFill>
            <a:ln>
              <a:noFill/>
            </a:ln>
          </p:spPr>
          <p:txBody>
            <a:bodyPr spcFirstLastPara="1" wrap="square" lIns="69950" tIns="34975" rIns="69950" bIns="34975" anchor="ctr" anchorCtr="0">
              <a:noAutofit/>
            </a:bodyPr>
            <a:lstStyle/>
            <a:p>
              <a:pPr algn="ctr"/>
              <a:endParaRPr/>
            </a:p>
          </p:txBody>
        </p:sp>
        <p:sp>
          <p:nvSpPr>
            <p:cNvPr id="696" name="Google Shape;696;g126cd72a8c5_0_93"/>
            <p:cNvSpPr/>
            <p:nvPr/>
          </p:nvSpPr>
          <p:spPr>
            <a:xfrm>
              <a:off x="6026593" y="4360975"/>
              <a:ext cx="445200" cy="233400"/>
            </a:xfrm>
            <a:prstGeom prst="ellipse">
              <a:avLst/>
            </a:prstGeom>
            <a:noFill/>
            <a:ln>
              <a:noFill/>
            </a:ln>
          </p:spPr>
          <p:txBody>
            <a:bodyPr spcFirstLastPara="1" wrap="square" lIns="68575" tIns="68575" rIns="68575" bIns="68575" anchor="ctr" anchorCtr="0">
              <a:noAutofit/>
            </a:bodyPr>
            <a:lstStyle/>
            <a:p>
              <a:endParaRPr sz="500" b="1">
                <a:solidFill>
                  <a:srgbClr val="FFFFFF"/>
                </a:solidFill>
              </a:endParaRPr>
            </a:p>
          </p:txBody>
        </p:sp>
      </p:grpSp>
      <p:grpSp>
        <p:nvGrpSpPr>
          <p:cNvPr id="4" name="Group 3">
            <a:extLst>
              <a:ext uri="{FF2B5EF4-FFF2-40B4-BE49-F238E27FC236}">
                <a16:creationId xmlns:a16="http://schemas.microsoft.com/office/drawing/2014/main" id="{EDD4D6AF-5B18-7E2D-99A4-D9B173B0D697}"/>
              </a:ext>
            </a:extLst>
          </p:cNvPr>
          <p:cNvGrpSpPr/>
          <p:nvPr/>
        </p:nvGrpSpPr>
        <p:grpSpPr>
          <a:xfrm>
            <a:off x="5972926" y="1125476"/>
            <a:ext cx="2306300" cy="3020589"/>
            <a:chOff x="5972926" y="1125476"/>
            <a:chExt cx="2306300" cy="3020589"/>
          </a:xfrm>
        </p:grpSpPr>
        <p:grpSp>
          <p:nvGrpSpPr>
            <p:cNvPr id="697" name="Google Shape;697;g126cd72a8c5_0_93"/>
            <p:cNvGrpSpPr/>
            <p:nvPr/>
          </p:nvGrpSpPr>
          <p:grpSpPr>
            <a:xfrm>
              <a:off x="6746790" y="1125476"/>
              <a:ext cx="700108" cy="1109807"/>
              <a:chOff x="6026593" y="4242725"/>
              <a:chExt cx="445200" cy="564622"/>
            </a:xfrm>
          </p:grpSpPr>
          <p:sp>
            <p:nvSpPr>
              <p:cNvPr id="698" name="Google Shape;698;g126cd72a8c5_0_93"/>
              <p:cNvSpPr/>
              <p:nvPr/>
            </p:nvSpPr>
            <p:spPr>
              <a:xfrm>
                <a:off x="6093250" y="4242725"/>
                <a:ext cx="286481" cy="564622"/>
              </a:xfrm>
              <a:custGeom>
                <a:avLst/>
                <a:gdLst/>
                <a:ahLst/>
                <a:cxnLst/>
                <a:rect l="l" t="t" r="r" b="b"/>
                <a:pathLst>
                  <a:path w="558988" h="1420433" extrusionOk="0">
                    <a:moveTo>
                      <a:pt x="120667" y="355644"/>
                    </a:moveTo>
                    <a:lnTo>
                      <a:pt x="438321" y="355644"/>
                    </a:lnTo>
                    <a:cubicBezTo>
                      <a:pt x="504963" y="355644"/>
                      <a:pt x="558988" y="413891"/>
                      <a:pt x="558988" y="485743"/>
                    </a:cubicBezTo>
                    <a:lnTo>
                      <a:pt x="558205" y="494114"/>
                    </a:lnTo>
                    <a:cubicBezTo>
                      <a:pt x="558973" y="494717"/>
                      <a:pt x="558988" y="495359"/>
                      <a:pt x="558988" y="496004"/>
                    </a:cubicBezTo>
                    <a:lnTo>
                      <a:pt x="558988" y="518052"/>
                    </a:lnTo>
                    <a:lnTo>
                      <a:pt x="558988" y="530528"/>
                    </a:lnTo>
                    <a:cubicBezTo>
                      <a:pt x="558988" y="636598"/>
                      <a:pt x="558987" y="742666"/>
                      <a:pt x="558987" y="848735"/>
                    </a:cubicBezTo>
                    <a:cubicBezTo>
                      <a:pt x="558987" y="875791"/>
                      <a:pt x="537054" y="897724"/>
                      <a:pt x="509998" y="897724"/>
                    </a:cubicBezTo>
                    <a:lnTo>
                      <a:pt x="509999" y="897723"/>
                    </a:lnTo>
                    <a:cubicBezTo>
                      <a:pt x="482943" y="897723"/>
                      <a:pt x="461010" y="875790"/>
                      <a:pt x="461010" y="848734"/>
                    </a:cubicBezTo>
                    <a:lnTo>
                      <a:pt x="461010" y="570810"/>
                    </a:lnTo>
                    <a:lnTo>
                      <a:pt x="460593" y="570810"/>
                    </a:lnTo>
                    <a:lnTo>
                      <a:pt x="460593" y="568129"/>
                    </a:lnTo>
                    <a:cubicBezTo>
                      <a:pt x="460593" y="560671"/>
                      <a:pt x="454548" y="554626"/>
                      <a:pt x="447090" y="554626"/>
                    </a:cubicBezTo>
                    <a:lnTo>
                      <a:pt x="445813" y="554626"/>
                    </a:lnTo>
                    <a:cubicBezTo>
                      <a:pt x="438355" y="554626"/>
                      <a:pt x="432310" y="560671"/>
                      <a:pt x="432310" y="568129"/>
                    </a:cubicBezTo>
                    <a:lnTo>
                      <a:pt x="432310" y="1090710"/>
                    </a:lnTo>
                    <a:cubicBezTo>
                      <a:pt x="432667" y="1222133"/>
                      <a:pt x="435085" y="1294830"/>
                      <a:pt x="434454" y="1356669"/>
                    </a:cubicBezTo>
                    <a:cubicBezTo>
                      <a:pt x="434454" y="1391885"/>
                      <a:pt x="405906" y="1420433"/>
                      <a:pt x="370690" y="1420433"/>
                    </a:cubicBezTo>
                    <a:lnTo>
                      <a:pt x="364659" y="1420433"/>
                    </a:lnTo>
                    <a:cubicBezTo>
                      <a:pt x="329443" y="1420433"/>
                      <a:pt x="300895" y="1391885"/>
                      <a:pt x="300895" y="1356669"/>
                    </a:cubicBezTo>
                    <a:lnTo>
                      <a:pt x="300895" y="857694"/>
                    </a:lnTo>
                    <a:lnTo>
                      <a:pt x="300681" y="857694"/>
                    </a:lnTo>
                    <a:lnTo>
                      <a:pt x="300681" y="856963"/>
                    </a:lnTo>
                    <a:cubicBezTo>
                      <a:pt x="300681" y="845767"/>
                      <a:pt x="291605" y="836691"/>
                      <a:pt x="280409" y="836691"/>
                    </a:cubicBezTo>
                    <a:lnTo>
                      <a:pt x="278491" y="836691"/>
                    </a:lnTo>
                    <a:cubicBezTo>
                      <a:pt x="267295" y="836691"/>
                      <a:pt x="258219" y="845767"/>
                      <a:pt x="258219" y="856963"/>
                    </a:cubicBezTo>
                    <a:lnTo>
                      <a:pt x="258219" y="857694"/>
                    </a:lnTo>
                    <a:lnTo>
                      <a:pt x="258093" y="857694"/>
                    </a:lnTo>
                    <a:lnTo>
                      <a:pt x="258093" y="1356669"/>
                    </a:lnTo>
                    <a:cubicBezTo>
                      <a:pt x="258093" y="1391885"/>
                      <a:pt x="229545" y="1420433"/>
                      <a:pt x="194329" y="1420433"/>
                    </a:cubicBezTo>
                    <a:lnTo>
                      <a:pt x="188298" y="1420433"/>
                    </a:lnTo>
                    <a:cubicBezTo>
                      <a:pt x="153082" y="1420433"/>
                      <a:pt x="124534" y="1391885"/>
                      <a:pt x="124534" y="1356669"/>
                    </a:cubicBezTo>
                    <a:lnTo>
                      <a:pt x="124534" y="570810"/>
                    </a:lnTo>
                    <a:lnTo>
                      <a:pt x="124450" y="570810"/>
                    </a:lnTo>
                    <a:lnTo>
                      <a:pt x="124450" y="568129"/>
                    </a:lnTo>
                    <a:cubicBezTo>
                      <a:pt x="124450" y="560671"/>
                      <a:pt x="118405" y="554626"/>
                      <a:pt x="110947" y="554626"/>
                    </a:cubicBezTo>
                    <a:lnTo>
                      <a:pt x="109670" y="554626"/>
                    </a:lnTo>
                    <a:cubicBezTo>
                      <a:pt x="102212" y="554626"/>
                      <a:pt x="96167" y="560671"/>
                      <a:pt x="96167" y="568129"/>
                    </a:cubicBezTo>
                    <a:lnTo>
                      <a:pt x="96167" y="857701"/>
                    </a:lnTo>
                    <a:cubicBezTo>
                      <a:pt x="92841" y="880566"/>
                      <a:pt x="72918" y="897724"/>
                      <a:pt x="48988" y="897724"/>
                    </a:cubicBezTo>
                    <a:lnTo>
                      <a:pt x="48989" y="897723"/>
                    </a:lnTo>
                    <a:cubicBezTo>
                      <a:pt x="21933" y="897723"/>
                      <a:pt x="0" y="875790"/>
                      <a:pt x="0" y="848734"/>
                    </a:cubicBezTo>
                    <a:lnTo>
                      <a:pt x="0" y="530528"/>
                    </a:lnTo>
                    <a:lnTo>
                      <a:pt x="0" y="518052"/>
                    </a:lnTo>
                    <a:lnTo>
                      <a:pt x="0" y="496004"/>
                    </a:lnTo>
                    <a:lnTo>
                      <a:pt x="783" y="494114"/>
                    </a:lnTo>
                    <a:lnTo>
                      <a:pt x="0" y="485743"/>
                    </a:lnTo>
                    <a:cubicBezTo>
                      <a:pt x="1" y="413891"/>
                      <a:pt x="54025" y="355644"/>
                      <a:pt x="120667" y="355644"/>
                    </a:cubicBezTo>
                    <a:close/>
                    <a:moveTo>
                      <a:pt x="279494" y="0"/>
                    </a:moveTo>
                    <a:cubicBezTo>
                      <a:pt x="366258" y="0"/>
                      <a:pt x="436595" y="70337"/>
                      <a:pt x="436595" y="157101"/>
                    </a:cubicBezTo>
                    <a:cubicBezTo>
                      <a:pt x="436595" y="243865"/>
                      <a:pt x="366258" y="314202"/>
                      <a:pt x="279494" y="314202"/>
                    </a:cubicBezTo>
                    <a:cubicBezTo>
                      <a:pt x="192730" y="314202"/>
                      <a:pt x="122393" y="243865"/>
                      <a:pt x="122393" y="157101"/>
                    </a:cubicBezTo>
                    <a:cubicBezTo>
                      <a:pt x="122393" y="70337"/>
                      <a:pt x="192730" y="0"/>
                      <a:pt x="279494" y="0"/>
                    </a:cubicBezTo>
                    <a:close/>
                  </a:path>
                </a:pathLst>
              </a:custGeom>
              <a:solidFill>
                <a:srgbClr val="C00000"/>
              </a:solidFill>
              <a:ln>
                <a:noFill/>
              </a:ln>
            </p:spPr>
            <p:txBody>
              <a:bodyPr spcFirstLastPara="1" wrap="square" lIns="69950" tIns="34975" rIns="69950" bIns="34975" anchor="ctr" anchorCtr="0">
                <a:noAutofit/>
              </a:bodyPr>
              <a:lstStyle/>
              <a:p>
                <a:pPr algn="ctr"/>
                <a:endParaRPr/>
              </a:p>
            </p:txBody>
          </p:sp>
          <p:sp>
            <p:nvSpPr>
              <p:cNvPr id="699" name="Google Shape;699;g126cd72a8c5_0_93"/>
              <p:cNvSpPr/>
              <p:nvPr/>
            </p:nvSpPr>
            <p:spPr>
              <a:xfrm>
                <a:off x="6026593" y="4360975"/>
                <a:ext cx="445200" cy="233400"/>
              </a:xfrm>
              <a:prstGeom prst="ellipse">
                <a:avLst/>
              </a:prstGeom>
              <a:noFill/>
              <a:ln>
                <a:noFill/>
              </a:ln>
            </p:spPr>
            <p:txBody>
              <a:bodyPr spcFirstLastPara="1" wrap="square" lIns="68575" tIns="68575" rIns="68575" bIns="68575" anchor="ctr" anchorCtr="0">
                <a:noAutofit/>
              </a:bodyPr>
              <a:lstStyle/>
              <a:p>
                <a:endParaRPr sz="500" b="1">
                  <a:solidFill>
                    <a:srgbClr val="FFFFFF"/>
                  </a:solidFill>
                </a:endParaRPr>
              </a:p>
            </p:txBody>
          </p:sp>
        </p:grpSp>
        <p:graphicFrame>
          <p:nvGraphicFramePr>
            <p:cNvPr id="703" name="Google Shape;703;g126cd72a8c5_0_93"/>
            <p:cNvGraphicFramePr/>
            <p:nvPr>
              <p:extLst>
                <p:ext uri="{D42A27DB-BD31-4B8C-83A1-F6EECF244321}">
                  <p14:modId xmlns:p14="http://schemas.microsoft.com/office/powerpoint/2010/main" val="1610880580"/>
                </p:ext>
              </p:extLst>
            </p:nvPr>
          </p:nvGraphicFramePr>
          <p:xfrm>
            <a:off x="5972926" y="2413565"/>
            <a:ext cx="2306300" cy="1732500"/>
          </p:xfrm>
          <a:graphic>
            <a:graphicData uri="http://schemas.openxmlformats.org/drawingml/2006/table">
              <a:tbl>
                <a:tblPr>
                  <a:noFill/>
                </a:tblPr>
                <a:tblGrid>
                  <a:gridCol w="2306300">
                    <a:extLst>
                      <a:ext uri="{9D8B030D-6E8A-4147-A177-3AD203B41FA5}">
                        <a16:colId xmlns:a16="http://schemas.microsoft.com/office/drawing/2014/main" val="20000"/>
                      </a:ext>
                    </a:extLst>
                  </a:gridCol>
                </a:tblGrid>
                <a:tr h="651500">
                  <a:tc>
                    <a:txBody>
                      <a:bodyPr/>
                      <a:lstStyle/>
                      <a:p>
                        <a:pPr marL="0" lvl="0" indent="0" algn="ctr" rtl="0">
                          <a:spcBef>
                            <a:spcPts val="0"/>
                          </a:spcBef>
                          <a:spcAft>
                            <a:spcPts val="0"/>
                          </a:spcAft>
                          <a:buNone/>
                        </a:pPr>
                        <a:r>
                          <a:rPr lang="en-US" sz="1100" b="1" u="sng"/>
                          <a:t>COVID-19 Patient in 20% </a:t>
                        </a:r>
                        <a:r>
                          <a:rPr lang="en-US" sz="1100" b="1" u="sng">
                            <a:solidFill>
                              <a:srgbClr val="C00000"/>
                            </a:solidFill>
                          </a:rPr>
                          <a:t>Most </a:t>
                        </a:r>
                        <a:r>
                          <a:rPr lang="en-US" sz="1100" b="1" u="sng"/>
                          <a:t>Socially Vulnerable Portion of the Population</a:t>
                        </a:r>
                        <a:r>
                          <a:rPr lang="en-US" sz="1100" baseline="30000">
                            <a:solidFill>
                              <a:schemeClr val="dk1"/>
                            </a:solidFill>
                          </a:rPr>
                          <a:t>2</a:t>
                        </a:r>
                        <a:endParaRPr sz="1100" b="1" u="sng"/>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60125">
                  <a:tc>
                    <a:txBody>
                      <a:bodyPr/>
                      <a:lstStyle/>
                      <a:p>
                        <a:pPr marL="0" lvl="0" indent="0" algn="ctr" rtl="0">
                          <a:spcBef>
                            <a:spcPts val="0"/>
                          </a:spcBef>
                          <a:spcAft>
                            <a:spcPts val="0"/>
                          </a:spcAft>
                          <a:buNone/>
                        </a:pPr>
                        <a:r>
                          <a:rPr lang="en-US" sz="1100" b="1">
                            <a:solidFill>
                              <a:srgbClr val="C00000"/>
                            </a:solidFill>
                          </a:rPr>
                          <a:t>60% higher</a:t>
                        </a:r>
                        <a:r>
                          <a:rPr lang="en-US" sz="1100"/>
                          <a:t> risk of infection</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60125">
                  <a:tc>
                    <a:txBody>
                      <a:bodyPr/>
                      <a:lstStyle/>
                      <a:p>
                        <a:pPr marL="0" lvl="0" indent="0" algn="ctr" rtl="0">
                          <a:spcBef>
                            <a:spcPts val="0"/>
                          </a:spcBef>
                          <a:spcAft>
                            <a:spcPts val="0"/>
                          </a:spcAft>
                          <a:buNone/>
                        </a:pPr>
                        <a:r>
                          <a:rPr lang="en-US" sz="1100" b="1">
                            <a:solidFill>
                              <a:srgbClr val="C00000"/>
                            </a:solidFill>
                          </a:rPr>
                          <a:t>75% higher</a:t>
                        </a:r>
                        <a:r>
                          <a:rPr lang="en-US" sz="1100" b="1"/>
                          <a:t> </a:t>
                        </a:r>
                        <a:r>
                          <a:rPr lang="en-US" sz="1100"/>
                          <a:t>risk of hospitalization</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60750">
                  <a:tc>
                    <a:txBody>
                      <a:bodyPr/>
                      <a:lstStyle/>
                      <a:p>
                        <a:pPr marL="0" lvl="0" indent="0" algn="ctr" rtl="0">
                          <a:spcBef>
                            <a:spcPts val="0"/>
                          </a:spcBef>
                          <a:spcAft>
                            <a:spcPts val="0"/>
                          </a:spcAft>
                          <a:buNone/>
                        </a:pPr>
                        <a:r>
                          <a:rPr lang="en-US" sz="1100" b="1">
                            <a:solidFill>
                              <a:srgbClr val="C00000"/>
                            </a:solidFill>
                          </a:rPr>
                          <a:t>45% higher</a:t>
                        </a:r>
                        <a:r>
                          <a:rPr lang="en-US" sz="1100"/>
                          <a:t> of inpatient mortality</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grpSp>
        <p:nvGrpSpPr>
          <p:cNvPr id="5" name="Group 4">
            <a:extLst>
              <a:ext uri="{FF2B5EF4-FFF2-40B4-BE49-F238E27FC236}">
                <a16:creationId xmlns:a16="http://schemas.microsoft.com/office/drawing/2014/main" id="{735004C0-0D8D-3CEA-B1DD-47DAA6DB7F45}"/>
              </a:ext>
            </a:extLst>
          </p:cNvPr>
          <p:cNvGrpSpPr/>
          <p:nvPr/>
        </p:nvGrpSpPr>
        <p:grpSpPr>
          <a:xfrm>
            <a:off x="715126" y="1211974"/>
            <a:ext cx="2306300" cy="2996241"/>
            <a:chOff x="715126" y="1211974"/>
            <a:chExt cx="2306300" cy="2996241"/>
          </a:xfrm>
        </p:grpSpPr>
        <p:grpSp>
          <p:nvGrpSpPr>
            <p:cNvPr id="700" name="Google Shape;700;g126cd72a8c5_0_93"/>
            <p:cNvGrpSpPr/>
            <p:nvPr/>
          </p:nvGrpSpPr>
          <p:grpSpPr>
            <a:xfrm>
              <a:off x="1526059" y="1211974"/>
              <a:ext cx="777338" cy="1023308"/>
              <a:chOff x="6026593" y="4242725"/>
              <a:chExt cx="445200" cy="564622"/>
            </a:xfrm>
          </p:grpSpPr>
          <p:sp>
            <p:nvSpPr>
              <p:cNvPr id="701" name="Google Shape;701;g126cd72a8c5_0_93"/>
              <p:cNvSpPr/>
              <p:nvPr/>
            </p:nvSpPr>
            <p:spPr>
              <a:xfrm>
                <a:off x="6093250" y="4242725"/>
                <a:ext cx="286481" cy="564622"/>
              </a:xfrm>
              <a:custGeom>
                <a:avLst/>
                <a:gdLst/>
                <a:ahLst/>
                <a:cxnLst/>
                <a:rect l="l" t="t" r="r" b="b"/>
                <a:pathLst>
                  <a:path w="558988" h="1420433" extrusionOk="0">
                    <a:moveTo>
                      <a:pt x="120667" y="355644"/>
                    </a:moveTo>
                    <a:lnTo>
                      <a:pt x="438321" y="355644"/>
                    </a:lnTo>
                    <a:cubicBezTo>
                      <a:pt x="504963" y="355644"/>
                      <a:pt x="558988" y="413891"/>
                      <a:pt x="558988" y="485743"/>
                    </a:cubicBezTo>
                    <a:lnTo>
                      <a:pt x="558205" y="494114"/>
                    </a:lnTo>
                    <a:cubicBezTo>
                      <a:pt x="558973" y="494717"/>
                      <a:pt x="558988" y="495359"/>
                      <a:pt x="558988" y="496004"/>
                    </a:cubicBezTo>
                    <a:lnTo>
                      <a:pt x="558988" y="518052"/>
                    </a:lnTo>
                    <a:lnTo>
                      <a:pt x="558988" y="530528"/>
                    </a:lnTo>
                    <a:cubicBezTo>
                      <a:pt x="558988" y="636598"/>
                      <a:pt x="558987" y="742666"/>
                      <a:pt x="558987" y="848735"/>
                    </a:cubicBezTo>
                    <a:cubicBezTo>
                      <a:pt x="558987" y="875791"/>
                      <a:pt x="537054" y="897724"/>
                      <a:pt x="509998" y="897724"/>
                    </a:cubicBezTo>
                    <a:lnTo>
                      <a:pt x="509999" y="897723"/>
                    </a:lnTo>
                    <a:cubicBezTo>
                      <a:pt x="482943" y="897723"/>
                      <a:pt x="461010" y="875790"/>
                      <a:pt x="461010" y="848734"/>
                    </a:cubicBezTo>
                    <a:lnTo>
                      <a:pt x="461010" y="570810"/>
                    </a:lnTo>
                    <a:lnTo>
                      <a:pt x="460593" y="570810"/>
                    </a:lnTo>
                    <a:lnTo>
                      <a:pt x="460593" y="568129"/>
                    </a:lnTo>
                    <a:cubicBezTo>
                      <a:pt x="460593" y="560671"/>
                      <a:pt x="454548" y="554626"/>
                      <a:pt x="447090" y="554626"/>
                    </a:cubicBezTo>
                    <a:lnTo>
                      <a:pt x="445813" y="554626"/>
                    </a:lnTo>
                    <a:cubicBezTo>
                      <a:pt x="438355" y="554626"/>
                      <a:pt x="432310" y="560671"/>
                      <a:pt x="432310" y="568129"/>
                    </a:cubicBezTo>
                    <a:lnTo>
                      <a:pt x="432310" y="1090710"/>
                    </a:lnTo>
                    <a:cubicBezTo>
                      <a:pt x="432667" y="1222133"/>
                      <a:pt x="435085" y="1294830"/>
                      <a:pt x="434454" y="1356669"/>
                    </a:cubicBezTo>
                    <a:cubicBezTo>
                      <a:pt x="434454" y="1391885"/>
                      <a:pt x="405906" y="1420433"/>
                      <a:pt x="370690" y="1420433"/>
                    </a:cubicBezTo>
                    <a:lnTo>
                      <a:pt x="364659" y="1420433"/>
                    </a:lnTo>
                    <a:cubicBezTo>
                      <a:pt x="329443" y="1420433"/>
                      <a:pt x="300895" y="1391885"/>
                      <a:pt x="300895" y="1356669"/>
                    </a:cubicBezTo>
                    <a:lnTo>
                      <a:pt x="300895" y="857694"/>
                    </a:lnTo>
                    <a:lnTo>
                      <a:pt x="300681" y="857694"/>
                    </a:lnTo>
                    <a:lnTo>
                      <a:pt x="300681" y="856963"/>
                    </a:lnTo>
                    <a:cubicBezTo>
                      <a:pt x="300681" y="845767"/>
                      <a:pt x="291605" y="836691"/>
                      <a:pt x="280409" y="836691"/>
                    </a:cubicBezTo>
                    <a:lnTo>
                      <a:pt x="278491" y="836691"/>
                    </a:lnTo>
                    <a:cubicBezTo>
                      <a:pt x="267295" y="836691"/>
                      <a:pt x="258219" y="845767"/>
                      <a:pt x="258219" y="856963"/>
                    </a:cubicBezTo>
                    <a:lnTo>
                      <a:pt x="258219" y="857694"/>
                    </a:lnTo>
                    <a:lnTo>
                      <a:pt x="258093" y="857694"/>
                    </a:lnTo>
                    <a:lnTo>
                      <a:pt x="258093" y="1356669"/>
                    </a:lnTo>
                    <a:cubicBezTo>
                      <a:pt x="258093" y="1391885"/>
                      <a:pt x="229545" y="1420433"/>
                      <a:pt x="194329" y="1420433"/>
                    </a:cubicBezTo>
                    <a:lnTo>
                      <a:pt x="188298" y="1420433"/>
                    </a:lnTo>
                    <a:cubicBezTo>
                      <a:pt x="153082" y="1420433"/>
                      <a:pt x="124534" y="1391885"/>
                      <a:pt x="124534" y="1356669"/>
                    </a:cubicBezTo>
                    <a:lnTo>
                      <a:pt x="124534" y="570810"/>
                    </a:lnTo>
                    <a:lnTo>
                      <a:pt x="124450" y="570810"/>
                    </a:lnTo>
                    <a:lnTo>
                      <a:pt x="124450" y="568129"/>
                    </a:lnTo>
                    <a:cubicBezTo>
                      <a:pt x="124450" y="560671"/>
                      <a:pt x="118405" y="554626"/>
                      <a:pt x="110947" y="554626"/>
                    </a:cubicBezTo>
                    <a:lnTo>
                      <a:pt x="109670" y="554626"/>
                    </a:lnTo>
                    <a:cubicBezTo>
                      <a:pt x="102212" y="554626"/>
                      <a:pt x="96167" y="560671"/>
                      <a:pt x="96167" y="568129"/>
                    </a:cubicBezTo>
                    <a:lnTo>
                      <a:pt x="96167" y="857701"/>
                    </a:lnTo>
                    <a:cubicBezTo>
                      <a:pt x="92841" y="880566"/>
                      <a:pt x="72918" y="897724"/>
                      <a:pt x="48988" y="897724"/>
                    </a:cubicBezTo>
                    <a:lnTo>
                      <a:pt x="48989" y="897723"/>
                    </a:lnTo>
                    <a:cubicBezTo>
                      <a:pt x="21933" y="897723"/>
                      <a:pt x="0" y="875790"/>
                      <a:pt x="0" y="848734"/>
                    </a:cubicBezTo>
                    <a:lnTo>
                      <a:pt x="0" y="530528"/>
                    </a:lnTo>
                    <a:lnTo>
                      <a:pt x="0" y="518052"/>
                    </a:lnTo>
                    <a:lnTo>
                      <a:pt x="0" y="496004"/>
                    </a:lnTo>
                    <a:lnTo>
                      <a:pt x="783" y="494114"/>
                    </a:lnTo>
                    <a:lnTo>
                      <a:pt x="0" y="485743"/>
                    </a:lnTo>
                    <a:cubicBezTo>
                      <a:pt x="1" y="413891"/>
                      <a:pt x="54025" y="355644"/>
                      <a:pt x="120667" y="355644"/>
                    </a:cubicBezTo>
                    <a:close/>
                    <a:moveTo>
                      <a:pt x="279494" y="0"/>
                    </a:moveTo>
                    <a:cubicBezTo>
                      <a:pt x="366258" y="0"/>
                      <a:pt x="436595" y="70337"/>
                      <a:pt x="436595" y="157101"/>
                    </a:cubicBezTo>
                    <a:cubicBezTo>
                      <a:pt x="436595" y="243865"/>
                      <a:pt x="366258" y="314202"/>
                      <a:pt x="279494" y="314202"/>
                    </a:cubicBezTo>
                    <a:cubicBezTo>
                      <a:pt x="192730" y="314202"/>
                      <a:pt x="122393" y="243865"/>
                      <a:pt x="122393" y="157101"/>
                    </a:cubicBezTo>
                    <a:cubicBezTo>
                      <a:pt x="122393" y="70337"/>
                      <a:pt x="192730" y="0"/>
                      <a:pt x="279494" y="0"/>
                    </a:cubicBezTo>
                    <a:close/>
                  </a:path>
                </a:pathLst>
              </a:custGeom>
              <a:solidFill>
                <a:srgbClr val="169A2F"/>
              </a:solidFill>
              <a:ln>
                <a:noFill/>
              </a:ln>
            </p:spPr>
            <p:txBody>
              <a:bodyPr spcFirstLastPara="1" wrap="square" lIns="69950" tIns="34975" rIns="69950" bIns="34975" anchor="ctr" anchorCtr="0">
                <a:noAutofit/>
              </a:bodyPr>
              <a:lstStyle/>
              <a:p>
                <a:pPr algn="ctr"/>
                <a:endParaRPr/>
              </a:p>
            </p:txBody>
          </p:sp>
          <p:sp>
            <p:nvSpPr>
              <p:cNvPr id="702" name="Google Shape;702;g126cd72a8c5_0_93"/>
              <p:cNvSpPr/>
              <p:nvPr/>
            </p:nvSpPr>
            <p:spPr>
              <a:xfrm>
                <a:off x="6026593" y="4360975"/>
                <a:ext cx="445200" cy="233400"/>
              </a:xfrm>
              <a:prstGeom prst="ellipse">
                <a:avLst/>
              </a:prstGeom>
              <a:noFill/>
              <a:ln>
                <a:noFill/>
              </a:ln>
            </p:spPr>
            <p:txBody>
              <a:bodyPr spcFirstLastPara="1" wrap="square" lIns="68575" tIns="68575" rIns="68575" bIns="68575" anchor="ctr" anchorCtr="0">
                <a:noAutofit/>
              </a:bodyPr>
              <a:lstStyle/>
              <a:p>
                <a:endParaRPr sz="500" b="1">
                  <a:solidFill>
                    <a:srgbClr val="FFFFFF"/>
                  </a:solidFill>
                </a:endParaRPr>
              </a:p>
            </p:txBody>
          </p:sp>
        </p:grpSp>
        <p:graphicFrame>
          <p:nvGraphicFramePr>
            <p:cNvPr id="704" name="Google Shape;704;g126cd72a8c5_0_93"/>
            <p:cNvGraphicFramePr/>
            <p:nvPr>
              <p:extLst>
                <p:ext uri="{D42A27DB-BD31-4B8C-83A1-F6EECF244321}">
                  <p14:modId xmlns:p14="http://schemas.microsoft.com/office/powerpoint/2010/main" val="2178317693"/>
                </p:ext>
              </p:extLst>
            </p:nvPr>
          </p:nvGraphicFramePr>
          <p:xfrm>
            <a:off x="715126" y="2356415"/>
            <a:ext cx="2306300" cy="1851800"/>
          </p:xfrm>
          <a:graphic>
            <a:graphicData uri="http://schemas.openxmlformats.org/drawingml/2006/table">
              <a:tbl>
                <a:tblPr>
                  <a:noFill/>
                </a:tblPr>
                <a:tblGrid>
                  <a:gridCol w="2306300">
                    <a:extLst>
                      <a:ext uri="{9D8B030D-6E8A-4147-A177-3AD203B41FA5}">
                        <a16:colId xmlns:a16="http://schemas.microsoft.com/office/drawing/2014/main" val="20000"/>
                      </a:ext>
                    </a:extLst>
                  </a:gridCol>
                </a:tblGrid>
                <a:tr h="651500">
                  <a:tc>
                    <a:txBody>
                      <a:bodyPr/>
                      <a:lstStyle/>
                      <a:p>
                        <a:pPr marL="0" lvl="0" indent="0" algn="ctr" rtl="0">
                          <a:spcBef>
                            <a:spcPts val="0"/>
                          </a:spcBef>
                          <a:spcAft>
                            <a:spcPts val="0"/>
                          </a:spcAft>
                          <a:buNone/>
                        </a:pPr>
                        <a:r>
                          <a:rPr lang="en-US" sz="1100" b="1" u="sng"/>
                          <a:t>COVID-19 Patient in 20% </a:t>
                        </a:r>
                        <a:r>
                          <a:rPr lang="en-US" sz="1100" b="1" u="sng">
                            <a:solidFill>
                              <a:srgbClr val="169A2F"/>
                            </a:solidFill>
                          </a:rPr>
                          <a:t>Least </a:t>
                        </a:r>
                        <a:r>
                          <a:rPr lang="en-US" sz="1100" b="1" u="sng"/>
                          <a:t>Socially Vulnerable Portion of the Population</a:t>
                        </a:r>
                        <a:r>
                          <a:rPr lang="en-US" sz="1100" baseline="30000"/>
                          <a:t>2</a:t>
                        </a:r>
                        <a:endParaRPr sz="1100" baseline="300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60125">
                  <a:tc>
                    <a:txBody>
                      <a:bodyPr/>
                      <a:lstStyle/>
                      <a:p>
                        <a:pPr marL="0" lvl="0" indent="0" algn="ctr" rtl="0">
                          <a:spcBef>
                            <a:spcPts val="0"/>
                          </a:spcBef>
                          <a:spcAft>
                            <a:spcPts val="0"/>
                          </a:spcAft>
                          <a:buNone/>
                        </a:pPr>
                        <a:r>
                          <a:rPr lang="en-US" sz="1100" b="1">
                            <a:solidFill>
                              <a:srgbClr val="00A049"/>
                            </a:solidFill>
                          </a:rPr>
                          <a:t>40% lower</a:t>
                        </a:r>
                        <a:r>
                          <a:rPr lang="en-US" sz="1100">
                            <a:solidFill>
                              <a:srgbClr val="00A049"/>
                            </a:solidFill>
                          </a:rPr>
                          <a:t> </a:t>
                        </a:r>
                        <a:r>
                          <a:rPr lang="en-US" sz="1100"/>
                          <a:t>risk of infection</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60125">
                  <a:tc>
                    <a:txBody>
                      <a:bodyPr/>
                      <a:lstStyle/>
                      <a:p>
                        <a:pPr marL="0" lvl="0" indent="0" algn="ctr" rtl="0">
                          <a:spcBef>
                            <a:spcPts val="0"/>
                          </a:spcBef>
                          <a:spcAft>
                            <a:spcPts val="0"/>
                          </a:spcAft>
                          <a:buNone/>
                        </a:pPr>
                        <a:r>
                          <a:rPr lang="en-US" sz="1100" b="1">
                            <a:solidFill>
                              <a:srgbClr val="00A049"/>
                            </a:solidFill>
                          </a:rPr>
                          <a:t>38% lower </a:t>
                        </a:r>
                        <a:r>
                          <a:rPr lang="en-US" sz="1100"/>
                          <a:t>risk of hospitalization</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80050">
                  <a:tc>
                    <a:txBody>
                      <a:bodyPr/>
                      <a:lstStyle/>
                      <a:p>
                        <a:pPr marL="0" lvl="0" indent="0" algn="ctr" rtl="0">
                          <a:spcBef>
                            <a:spcPts val="0"/>
                          </a:spcBef>
                          <a:spcAft>
                            <a:spcPts val="0"/>
                          </a:spcAft>
                          <a:buNone/>
                        </a:pPr>
                        <a:r>
                          <a:rPr lang="en-US" sz="1100" b="1">
                            <a:solidFill>
                              <a:srgbClr val="00A049"/>
                            </a:solidFill>
                          </a:rPr>
                          <a:t>35% lower </a:t>
                        </a:r>
                        <a:r>
                          <a:rPr lang="en-US" sz="1100">
                            <a:solidFill>
                              <a:schemeClr val="dk1"/>
                            </a:solidFill>
                          </a:rPr>
                          <a:t>risk </a:t>
                        </a:r>
                        <a:r>
                          <a:rPr lang="en-US" sz="1100"/>
                          <a:t>of inpatient mortality</a:t>
                        </a:r>
                        <a:endParaRPr sz="1100"/>
                      </a:p>
                    </a:txBody>
                    <a:tcPr marL="68575" marR="68575" marT="68575" marB="685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sp>
        <p:nvSpPr>
          <p:cNvPr id="3" name="Google Shape;162;p7">
            <a:extLst>
              <a:ext uri="{FF2B5EF4-FFF2-40B4-BE49-F238E27FC236}">
                <a16:creationId xmlns:a16="http://schemas.microsoft.com/office/drawing/2014/main" id="{C00B9221-0F1C-CF07-FE12-18B78FBF7CA2}"/>
              </a:ext>
            </a:extLst>
          </p:cNvPr>
          <p:cNvSpPr txBox="1"/>
          <p:nvPr/>
        </p:nvSpPr>
        <p:spPr>
          <a:xfrm>
            <a:off x="3500198" y="706864"/>
            <a:ext cx="2073667" cy="161583"/>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a:solidFill>
                  <a:schemeClr val="dk1"/>
                </a:solidFill>
                <a:cs typeface="Times New Roman" panose="02020603050405020304" pitchFamily="18" charset="0"/>
              </a:rPr>
              <a:t>Conventional CEA Focus</a:t>
            </a:r>
            <a:endParaRPr sz="675">
              <a:cs typeface="Times New Roman" panose="02020603050405020304" pitchFamily="18" charset="0"/>
            </a:endParaRPr>
          </a:p>
        </p:txBody>
      </p:sp>
    </p:spTree>
    <p:extLst>
      <p:ext uri="{BB962C8B-B14F-4D97-AF65-F5344CB8AC3E}">
        <p14:creationId xmlns:p14="http://schemas.microsoft.com/office/powerpoint/2010/main" val="7049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NE">
  <a:themeElements>
    <a:clrScheme name="GNE Color Palette">
      <a:dk1>
        <a:srgbClr val="545859"/>
      </a:dk1>
      <a:lt1>
        <a:srgbClr val="FFFFFF"/>
      </a:lt1>
      <a:dk2>
        <a:srgbClr val="004677"/>
      </a:dk2>
      <a:lt2>
        <a:srgbClr val="D0D3D4"/>
      </a:lt2>
      <a:accent1>
        <a:srgbClr val="13294B"/>
      </a:accent1>
      <a:accent2>
        <a:srgbClr val="004677"/>
      </a:accent2>
      <a:accent3>
        <a:srgbClr val="003087"/>
      </a:accent3>
      <a:accent4>
        <a:srgbClr val="0066CC"/>
      </a:accent4>
      <a:accent5>
        <a:srgbClr val="00A3E0"/>
      </a:accent5>
      <a:accent6>
        <a:srgbClr val="8DC8E8"/>
      </a:accent6>
      <a:hlink>
        <a:srgbClr val="00A3E0"/>
      </a:hlink>
      <a:folHlink>
        <a:srgbClr val="9EA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3A0108C2-9D5C-F24D-ACA0-90C0BB15BCE9}" vid="{5D01DBE1-4E38-0541-BD7F-815A5827DB59}"/>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GNE</Template>
  <TotalTime>60</TotalTime>
  <Words>2485</Words>
  <Application>Microsoft Office PowerPoint</Application>
  <PresentationFormat>On-screen Show (16:9)</PresentationFormat>
  <Paragraphs>226</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Roboto</vt:lpstr>
      <vt:lpstr>Arial</vt:lpstr>
      <vt:lpstr>TeleNeo Office</vt:lpstr>
      <vt:lpstr>Times New Roman</vt:lpstr>
      <vt:lpstr>Gene Sans</vt:lpstr>
      <vt:lpstr>Gene Condensed</vt:lpstr>
      <vt:lpstr>Georgia</vt:lpstr>
      <vt:lpstr>GNE</vt:lpstr>
      <vt:lpstr>PowerPoint Presentation</vt:lpstr>
      <vt:lpstr>PowerPoint Presentation</vt:lpstr>
      <vt:lpstr>Quantifying Equity and Efficiency Tradeoffs with D.C.E.A</vt:lpstr>
      <vt:lpstr>High-Level DCEA Process </vt:lpstr>
      <vt:lpstr>Equity/-Efficiency Impact Plane…Now what?</vt:lpstr>
      <vt:lpstr>PowerPoint Presentation</vt:lpstr>
      <vt:lpstr>Assessing Level of Vulnerability from Geography</vt:lpstr>
      <vt:lpstr>Creating DCEA Subgroups for COVID-19 Inpatient Treatment</vt:lpstr>
      <vt:lpstr>Insights from the Equity Staircase in COVID-19</vt:lpstr>
      <vt:lpstr>Overall Findings from COVID-19 DCEA</vt:lpstr>
      <vt:lpstr>DCEA Applications in HTA</vt:lpstr>
      <vt:lpstr>Data from the Equity Staircase Provides Distributional Insights</vt:lpstr>
      <vt:lpstr>How is this useful outside of the DCEA results?</vt:lpstr>
      <vt:lpstr>Many Settings Lack Foundational DCEA Data</vt:lpstr>
      <vt:lpstr>Distributional Information is not Routinely Collected </vt:lpstr>
      <vt:lpstr>Ways to Support Improved Data for Health Equity Research</vt:lpstr>
      <vt:lpstr>Check out the ISPOR Health Equity SIG!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William {MNAB~SOUTH SAN FRANCISCO}</dc:creator>
  <cp:lastModifiedBy>Melanie Whittington</cp:lastModifiedBy>
  <cp:revision>6</cp:revision>
  <dcterms:created xsi:type="dcterms:W3CDTF">2023-04-06T18:50:57Z</dcterms:created>
  <dcterms:modified xsi:type="dcterms:W3CDTF">2023-04-17T17:58:55Z</dcterms:modified>
</cp:coreProperties>
</file>