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8"/>
  </p:notesMasterIdLst>
  <p:handoutMasterIdLst>
    <p:handoutMasterId r:id="rId9"/>
  </p:handoutMasterIdLst>
  <p:sldIdLst>
    <p:sldId id="264" r:id="rId2"/>
    <p:sldId id="8294" r:id="rId3"/>
    <p:sldId id="8303" r:id="rId4"/>
    <p:sldId id="293" r:id="rId5"/>
    <p:sldId id="8308" r:id="rId6"/>
    <p:sldId id="830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6D7E298-D073-1589-D7F0-8BD605E4921B}" name="Naomi van Hest" initials="NvH" userId="S::naomi.vanhest@costellomedical.com::496b9bc3-829b-43e0-a318-ad99f59348b4" providerId="AD"/>
  <p188:author id="{E83E6AE1-5500-74A3-8186-0D714BA202AB}" name="Matt Griffiths" initials="MG" userId="S::matt.griffiths@costellomedical.com::5c5eac07-8d94-4b46-be9d-8728b6a033f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1C9"/>
    <a:srgbClr val="C9E7EC"/>
    <a:srgbClr val="CBE0C8"/>
    <a:srgbClr val="E6E6E6"/>
    <a:srgbClr val="F7C7A3"/>
    <a:srgbClr val="AFD9D3"/>
    <a:srgbClr val="E2E3E4"/>
    <a:srgbClr val="7EB584"/>
    <a:srgbClr val="74C6D0"/>
    <a:srgbClr val="F792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844" autoAdjust="0"/>
  </p:normalViewPr>
  <p:slideViewPr>
    <p:cSldViewPr>
      <p:cViewPr>
        <p:scale>
          <a:sx n="54" d="100"/>
          <a:sy n="54" d="100"/>
        </p:scale>
        <p:origin x="317" y="-802"/>
      </p:cViewPr>
      <p:guideLst/>
    </p:cSldViewPr>
  </p:slideViewPr>
  <p:notesTextViewPr>
    <p:cViewPr>
      <p:scale>
        <a:sx n="3" d="2"/>
        <a:sy n="3" d="2"/>
      </p:scale>
      <p:origin x="0" y="0"/>
    </p:cViewPr>
  </p:notesTextViewPr>
  <p:notesViewPr>
    <p:cSldViewPr>
      <p:cViewPr varScale="1">
        <p:scale>
          <a:sx n="85" d="100"/>
          <a:sy n="85" d="100"/>
        </p:scale>
        <p:origin x="-383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B03C1F6-6013-46BC-BB71-F79E66D205C0}" type="datetimeFigureOut">
              <a:rPr lang="en-GB" smtClean="0"/>
              <a:t>21/04/2023</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AA0647-0D4F-4775-BF2D-B48526DD2D70}" type="slidenum">
              <a:rPr lang="en-GB" smtClean="0"/>
              <a:t>‹#›</a:t>
            </a:fld>
            <a:endParaRPr lang="en-GB"/>
          </a:p>
        </p:txBody>
      </p:sp>
    </p:spTree>
    <p:extLst>
      <p:ext uri="{BB962C8B-B14F-4D97-AF65-F5344CB8AC3E}">
        <p14:creationId xmlns:p14="http://schemas.microsoft.com/office/powerpoint/2010/main" val="26244352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EDBEC6-7B60-467A-B75C-D606D27E4BBD}" type="datetimeFigureOut">
              <a:rPr lang="en-GB" smtClean="0"/>
              <a:t>21/04/2023</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A1D948-BEFC-45A6-8113-380F9C0E3149}" type="slidenum">
              <a:rPr lang="en-GB" smtClean="0"/>
              <a:t>‹#›</a:t>
            </a:fld>
            <a:endParaRPr lang="en-GB"/>
          </a:p>
        </p:txBody>
      </p:sp>
    </p:spTree>
    <p:extLst>
      <p:ext uri="{BB962C8B-B14F-4D97-AF65-F5344CB8AC3E}">
        <p14:creationId xmlns:p14="http://schemas.microsoft.com/office/powerpoint/2010/main" val="2872983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Defining Established Clinical Management in the Era of Managed Access In HTA</a:t>
            </a:r>
            <a:endParaRPr lang="en-GB" dirty="0"/>
          </a:p>
        </p:txBody>
      </p:sp>
      <p:sp>
        <p:nvSpPr>
          <p:cNvPr id="4" name="Slide Number Placeholder 3"/>
          <p:cNvSpPr>
            <a:spLocks noGrp="1"/>
          </p:cNvSpPr>
          <p:nvPr>
            <p:ph type="sldNum" sz="quarter" idx="5"/>
          </p:nvPr>
        </p:nvSpPr>
        <p:spPr/>
        <p:txBody>
          <a:bodyPr/>
          <a:lstStyle/>
          <a:p>
            <a:fld id="{0CA1D948-BEFC-45A6-8113-380F9C0E3149}" type="slidenum">
              <a:rPr lang="en-GB" smtClean="0"/>
              <a:t>2</a:t>
            </a:fld>
            <a:endParaRPr lang="en-GB"/>
          </a:p>
        </p:txBody>
      </p:sp>
    </p:spTree>
    <p:extLst>
      <p:ext uri="{BB962C8B-B14F-4D97-AF65-F5344CB8AC3E}">
        <p14:creationId xmlns:p14="http://schemas.microsoft.com/office/powerpoint/2010/main" val="464012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Choice of comparators is highly influential on the value assessment of health technologies and is understandably, of great interest to HTA bodies when evaluating new treatments.</a:t>
            </a:r>
            <a:br>
              <a:rPr lang="en-GB" dirty="0"/>
            </a:b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Different HTA systems across Europe have different reference cases with respect to which treatments should be considered comparators in economic evaluations. Some take a narrower “exclusive” perspective with what they’re willing to consider a comparator, while some take a more inclusive approach – and today, we will be hearing from both perspectives.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One point of difference in particular, is what treatments are and are not considered “standard of care”, particularly when it comes to treatments that are only reimbursed via managed access agreements. Such treatments are often not considered standard of care given their association with additional uncertainty, whether that relates to longer-term reimbursement, clinical benefit or the price of the treatment itself.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However, MAAs are also increasingly being used a route to market access, and in some indications, standard of care is dominated by treatments that are made available through such arrangements. This poses an important question around the approaches taken when including or excluding these treatments as comparators from economic evaluations. Particularly, as the use of MAAs are expected to increase as prices increase or are associated with more clinical uncertainty.</a:t>
            </a:r>
            <a:br>
              <a:rPr lang="en-GB" dirty="0"/>
            </a:b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US" dirty="0"/>
          </a:p>
        </p:txBody>
      </p:sp>
      <p:sp>
        <p:nvSpPr>
          <p:cNvPr id="4" name="Slide Number Placeholder 3"/>
          <p:cNvSpPr>
            <a:spLocks noGrp="1"/>
          </p:cNvSpPr>
          <p:nvPr>
            <p:ph type="sldNum" sz="quarter" idx="5"/>
          </p:nvPr>
        </p:nvSpPr>
        <p:spPr/>
        <p:txBody>
          <a:bodyPr/>
          <a:lstStyle/>
          <a:p>
            <a:fld id="{0CA1D948-BEFC-45A6-8113-380F9C0E3149}" type="slidenum">
              <a:rPr lang="en-GB" smtClean="0"/>
              <a:t>3</a:t>
            </a:fld>
            <a:endParaRPr lang="en-GB"/>
          </a:p>
        </p:txBody>
      </p:sp>
    </p:spTree>
    <p:extLst>
      <p:ext uri="{BB962C8B-B14F-4D97-AF65-F5344CB8AC3E}">
        <p14:creationId xmlns:p14="http://schemas.microsoft.com/office/powerpoint/2010/main" val="1384229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dirty="0"/>
              <a:t>What do we want to understand from today’s issue panel? </a:t>
            </a:r>
          </a:p>
          <a:p>
            <a:pPr marL="342900" indent="-342900">
              <a:buFont typeface="+mj-lt"/>
              <a:buAutoNum type="arabicPeriod"/>
            </a:pPr>
            <a:r>
              <a:rPr lang="en-GB" dirty="0"/>
              <a:t>Why should healthcare systems routinely consider disinvestment in health technologies?</a:t>
            </a:r>
          </a:p>
          <a:p>
            <a:pPr marL="342900" indent="-342900">
              <a:buFont typeface="+mj-lt"/>
              <a:buAutoNum type="arabicPeriod"/>
            </a:pPr>
            <a:r>
              <a:rPr lang="en-GB" dirty="0"/>
              <a:t>What are the considerations for approaching disinvestment in healthcare systems? How might this differ for developing or established (e.g. with HTA) healthcare systems?</a:t>
            </a:r>
          </a:p>
          <a:p>
            <a:pPr marL="342900" indent="-342900">
              <a:buFont typeface="+mj-lt"/>
              <a:buAutoNum type="arabicPeriod"/>
            </a:pPr>
            <a:r>
              <a:rPr lang="en-GB" dirty="0"/>
              <a:t>What steps should be taken to facilitate the routine consideration of disinvestment?</a:t>
            </a:r>
          </a:p>
        </p:txBody>
      </p:sp>
      <p:sp>
        <p:nvSpPr>
          <p:cNvPr id="4" name="Slide Number Placeholder 3"/>
          <p:cNvSpPr>
            <a:spLocks noGrp="1"/>
          </p:cNvSpPr>
          <p:nvPr>
            <p:ph type="sldNum" sz="quarter" idx="5"/>
          </p:nvPr>
        </p:nvSpPr>
        <p:spPr/>
        <p:txBody>
          <a:bodyPr/>
          <a:lstStyle/>
          <a:p>
            <a:fld id="{0CA1D948-BEFC-45A6-8113-380F9C0E3149}" type="slidenum">
              <a:rPr lang="en-GB" smtClean="0"/>
              <a:t>6</a:t>
            </a:fld>
            <a:endParaRPr lang="en-GB"/>
          </a:p>
        </p:txBody>
      </p:sp>
    </p:spTree>
    <p:extLst>
      <p:ext uri="{BB962C8B-B14F-4D97-AF65-F5344CB8AC3E}">
        <p14:creationId xmlns:p14="http://schemas.microsoft.com/office/powerpoint/2010/main" val="812464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404813"/>
            <a:ext cx="10944225" cy="719931"/>
          </a:xfrm>
        </p:spPr>
        <p:txBody>
          <a:bodyPr/>
          <a:lstStyle>
            <a:lvl1pPr>
              <a:defRPr/>
            </a:lvl1pPr>
          </a:lstStyle>
          <a:p>
            <a:r>
              <a:rPr lang="en-US" dirty="0"/>
              <a:t>Click to edit heading</a:t>
            </a:r>
            <a:endParaRPr lang="en-GB" dirty="0"/>
          </a:p>
        </p:txBody>
      </p:sp>
      <p:sp>
        <p:nvSpPr>
          <p:cNvPr id="5" name="Text Placeholder 4"/>
          <p:cNvSpPr>
            <a:spLocks noGrp="1"/>
          </p:cNvSpPr>
          <p:nvPr>
            <p:ph type="body" sz="quarter" idx="11"/>
          </p:nvPr>
        </p:nvSpPr>
        <p:spPr>
          <a:xfrm>
            <a:off x="623391" y="1484313"/>
            <a:ext cx="10944721" cy="42489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3"/>
          <p:cNvSpPr>
            <a:spLocks noGrp="1"/>
          </p:cNvSpPr>
          <p:nvPr>
            <p:ph type="ftr" sz="quarter" idx="14"/>
          </p:nvPr>
        </p:nvSpPr>
        <p:spPr/>
        <p:txBody>
          <a:bodyPr/>
          <a:lstStyle/>
          <a:p>
            <a:endParaRPr lang="en-GB" dirty="0"/>
          </a:p>
        </p:txBody>
      </p:sp>
    </p:spTree>
    <p:extLst>
      <p:ext uri="{BB962C8B-B14F-4D97-AF65-F5344CB8AC3E}">
        <p14:creationId xmlns:p14="http://schemas.microsoft.com/office/powerpoint/2010/main" val="21368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age 1">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F420BB78-B7D2-4790-B1FE-C31F37F71D38}"/>
              </a:ext>
            </a:extLst>
          </p:cNvPr>
          <p:cNvGrpSpPr>
            <a:grpSpLocks noChangeAspect="1"/>
          </p:cNvGrpSpPr>
          <p:nvPr userDrawn="1"/>
        </p:nvGrpSpPr>
        <p:grpSpPr bwMode="auto">
          <a:xfrm>
            <a:off x="947294" y="-3175"/>
            <a:ext cx="11244706" cy="6861176"/>
            <a:chOff x="612" y="0"/>
            <a:chExt cx="7080" cy="4320"/>
          </a:xfrm>
        </p:grpSpPr>
        <p:sp>
          <p:nvSpPr>
            <p:cNvPr id="14" name="AutoShape 3">
              <a:extLst>
                <a:ext uri="{FF2B5EF4-FFF2-40B4-BE49-F238E27FC236}">
                  <a16:creationId xmlns:a16="http://schemas.microsoft.com/office/drawing/2014/main" id="{FE6A10E2-C5AF-4581-AE2F-EC1EFE26E6F2}"/>
                </a:ext>
              </a:extLst>
            </p:cNvPr>
            <p:cNvSpPr>
              <a:spLocks noChangeAspect="1" noChangeArrowheads="1" noTextEdit="1"/>
            </p:cNvSpPr>
            <p:nvPr userDrawn="1"/>
          </p:nvSpPr>
          <p:spPr bwMode="auto">
            <a:xfrm>
              <a:off x="612" y="2"/>
              <a:ext cx="7080" cy="4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5" name="Freeform 5">
              <a:extLst>
                <a:ext uri="{FF2B5EF4-FFF2-40B4-BE49-F238E27FC236}">
                  <a16:creationId xmlns:a16="http://schemas.microsoft.com/office/drawing/2014/main" id="{84FE8214-9193-43DF-85FD-85B1318D1A75}"/>
                </a:ext>
              </a:extLst>
            </p:cNvPr>
            <p:cNvSpPr>
              <a:spLocks/>
            </p:cNvSpPr>
            <p:nvPr userDrawn="1"/>
          </p:nvSpPr>
          <p:spPr bwMode="auto">
            <a:xfrm>
              <a:off x="1743" y="0"/>
              <a:ext cx="5949" cy="4318"/>
            </a:xfrm>
            <a:custGeom>
              <a:avLst/>
              <a:gdLst>
                <a:gd name="T0" fmla="*/ 2966 w 2966"/>
                <a:gd name="T1" fmla="*/ 0 h 2160"/>
                <a:gd name="T2" fmla="*/ 2966 w 2966"/>
                <a:gd name="T3" fmla="*/ 2160 h 2160"/>
                <a:gd name="T4" fmla="*/ 1213 w 2966"/>
                <a:gd name="T5" fmla="*/ 2160 h 2160"/>
                <a:gd name="T6" fmla="*/ 186 w 2966"/>
                <a:gd name="T7" fmla="*/ 1614 h 2160"/>
                <a:gd name="T8" fmla="*/ 0 w 2966"/>
                <a:gd name="T9" fmla="*/ 700 h 2160"/>
                <a:gd name="T10" fmla="*/ 107 w 2966"/>
                <a:gd name="T11" fmla="*/ 0 h 2160"/>
                <a:gd name="T12" fmla="*/ 2966 w 2966"/>
                <a:gd name="T13" fmla="*/ 0 h 2160"/>
                <a:gd name="connsiteX0" fmla="*/ 10037 w 10037"/>
                <a:gd name="connsiteY0" fmla="*/ 0 h 10000"/>
                <a:gd name="connsiteX1" fmla="*/ 10037 w 10037"/>
                <a:gd name="connsiteY1" fmla="*/ 10000 h 10000"/>
                <a:gd name="connsiteX2" fmla="*/ 4127 w 10037"/>
                <a:gd name="connsiteY2" fmla="*/ 10000 h 10000"/>
                <a:gd name="connsiteX3" fmla="*/ 664 w 10037"/>
                <a:gd name="connsiteY3" fmla="*/ 7472 h 10000"/>
                <a:gd name="connsiteX4" fmla="*/ 0 w 10037"/>
                <a:gd name="connsiteY4" fmla="*/ 3241 h 10000"/>
                <a:gd name="connsiteX5" fmla="*/ 398 w 10037"/>
                <a:gd name="connsiteY5" fmla="*/ 0 h 10000"/>
                <a:gd name="connsiteX6" fmla="*/ 10037 w 10037"/>
                <a:gd name="connsiteY6" fmla="*/ 0 h 10000"/>
                <a:gd name="connsiteX0" fmla="*/ 10037 w 10037"/>
                <a:gd name="connsiteY0" fmla="*/ 0 h 10000"/>
                <a:gd name="connsiteX1" fmla="*/ 10037 w 10037"/>
                <a:gd name="connsiteY1" fmla="*/ 10000 h 10000"/>
                <a:gd name="connsiteX2" fmla="*/ 4127 w 10037"/>
                <a:gd name="connsiteY2" fmla="*/ 10000 h 10000"/>
                <a:gd name="connsiteX3" fmla="*/ 664 w 10037"/>
                <a:gd name="connsiteY3" fmla="*/ 7472 h 10000"/>
                <a:gd name="connsiteX4" fmla="*/ 0 w 10037"/>
                <a:gd name="connsiteY4" fmla="*/ 3241 h 10000"/>
                <a:gd name="connsiteX5" fmla="*/ 398 w 10037"/>
                <a:gd name="connsiteY5" fmla="*/ 0 h 10000"/>
                <a:gd name="connsiteX6" fmla="*/ 10037 w 10037"/>
                <a:gd name="connsiteY6" fmla="*/ 0 h 10000"/>
                <a:gd name="connsiteX0" fmla="*/ 10037 w 10037"/>
                <a:gd name="connsiteY0" fmla="*/ 0 h 10000"/>
                <a:gd name="connsiteX1" fmla="*/ 10037 w 10037"/>
                <a:gd name="connsiteY1" fmla="*/ 10000 h 10000"/>
                <a:gd name="connsiteX2" fmla="*/ 4127 w 10037"/>
                <a:gd name="connsiteY2" fmla="*/ 10000 h 10000"/>
                <a:gd name="connsiteX3" fmla="*/ 664 w 10037"/>
                <a:gd name="connsiteY3" fmla="*/ 7472 h 10000"/>
                <a:gd name="connsiteX4" fmla="*/ 0 w 10037"/>
                <a:gd name="connsiteY4" fmla="*/ 3241 h 10000"/>
                <a:gd name="connsiteX5" fmla="*/ 398 w 10037"/>
                <a:gd name="connsiteY5" fmla="*/ 0 h 10000"/>
                <a:gd name="connsiteX6" fmla="*/ 10037 w 10037"/>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37" h="10000">
                  <a:moveTo>
                    <a:pt x="10037" y="0"/>
                  </a:moveTo>
                  <a:lnTo>
                    <a:pt x="10037" y="10000"/>
                  </a:lnTo>
                  <a:lnTo>
                    <a:pt x="4127" y="10000"/>
                  </a:lnTo>
                  <a:cubicBezTo>
                    <a:pt x="2815" y="9565"/>
                    <a:pt x="1628" y="8681"/>
                    <a:pt x="664" y="7472"/>
                  </a:cubicBezTo>
                  <a:cubicBezTo>
                    <a:pt x="223" y="6330"/>
                    <a:pt x="0" y="4745"/>
                    <a:pt x="0" y="3241"/>
                  </a:cubicBezTo>
                  <a:cubicBezTo>
                    <a:pt x="0" y="2111"/>
                    <a:pt x="125" y="818"/>
                    <a:pt x="398" y="0"/>
                  </a:cubicBezTo>
                  <a:lnTo>
                    <a:pt x="100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6" name="Freeform 6">
              <a:extLst>
                <a:ext uri="{FF2B5EF4-FFF2-40B4-BE49-F238E27FC236}">
                  <a16:creationId xmlns:a16="http://schemas.microsoft.com/office/drawing/2014/main" id="{05ADDFD2-C89E-4DF7-93F0-648691AFFB42}"/>
                </a:ext>
              </a:extLst>
            </p:cNvPr>
            <p:cNvSpPr>
              <a:spLocks/>
            </p:cNvSpPr>
            <p:nvPr userDrawn="1"/>
          </p:nvSpPr>
          <p:spPr bwMode="auto">
            <a:xfrm>
              <a:off x="612" y="2"/>
              <a:ext cx="1527" cy="3227"/>
            </a:xfrm>
            <a:custGeom>
              <a:avLst/>
              <a:gdLst>
                <a:gd name="T0" fmla="*/ 764 w 764"/>
                <a:gd name="T1" fmla="*/ 1614 h 1614"/>
                <a:gd name="T2" fmla="*/ 0 w 764"/>
                <a:gd name="T3" fmla="*/ 0 h 1614"/>
                <a:gd name="T4" fmla="*/ 685 w 764"/>
                <a:gd name="T5" fmla="*/ 0 h 1614"/>
                <a:gd name="T6" fmla="*/ 578 w 764"/>
                <a:gd name="T7" fmla="*/ 700 h 1614"/>
                <a:gd name="T8" fmla="*/ 764 w 764"/>
                <a:gd name="T9" fmla="*/ 1614 h 1614"/>
              </a:gdLst>
              <a:ahLst/>
              <a:cxnLst>
                <a:cxn ang="0">
                  <a:pos x="T0" y="T1"/>
                </a:cxn>
                <a:cxn ang="0">
                  <a:pos x="T2" y="T3"/>
                </a:cxn>
                <a:cxn ang="0">
                  <a:pos x="T4" y="T5"/>
                </a:cxn>
                <a:cxn ang="0">
                  <a:pos x="T6" y="T7"/>
                </a:cxn>
                <a:cxn ang="0">
                  <a:pos x="T8" y="T9"/>
                </a:cxn>
              </a:cxnLst>
              <a:rect l="0" t="0" r="r" b="b"/>
              <a:pathLst>
                <a:path w="764" h="1614">
                  <a:moveTo>
                    <a:pt x="764" y="1614"/>
                  </a:moveTo>
                  <a:cubicBezTo>
                    <a:pt x="320" y="1210"/>
                    <a:pt x="33" y="639"/>
                    <a:pt x="0" y="0"/>
                  </a:cubicBezTo>
                  <a:cubicBezTo>
                    <a:pt x="685" y="0"/>
                    <a:pt x="685" y="0"/>
                    <a:pt x="685" y="0"/>
                  </a:cubicBezTo>
                  <a:cubicBezTo>
                    <a:pt x="615" y="221"/>
                    <a:pt x="578" y="456"/>
                    <a:pt x="578" y="700"/>
                  </a:cubicBezTo>
                  <a:cubicBezTo>
                    <a:pt x="578" y="1025"/>
                    <a:pt x="644" y="1334"/>
                    <a:pt x="764" y="161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7" name="Freeform 7">
              <a:extLst>
                <a:ext uri="{FF2B5EF4-FFF2-40B4-BE49-F238E27FC236}">
                  <a16:creationId xmlns:a16="http://schemas.microsoft.com/office/drawing/2014/main" id="{1F6482C4-94D5-4D0A-94F1-289D8A77DDFF}"/>
                </a:ext>
              </a:extLst>
            </p:cNvPr>
            <p:cNvSpPr>
              <a:spLocks/>
            </p:cNvSpPr>
            <p:nvPr userDrawn="1"/>
          </p:nvSpPr>
          <p:spPr bwMode="auto">
            <a:xfrm>
              <a:off x="2137" y="3227"/>
              <a:ext cx="2052" cy="1091"/>
            </a:xfrm>
            <a:custGeom>
              <a:avLst/>
              <a:gdLst>
                <a:gd name="T0" fmla="*/ 1027 w 1027"/>
                <a:gd name="T1" fmla="*/ 546 h 546"/>
                <a:gd name="T2" fmla="*/ 328 w 1027"/>
                <a:gd name="T3" fmla="*/ 546 h 546"/>
                <a:gd name="T4" fmla="*/ 0 w 1027"/>
                <a:gd name="T5" fmla="*/ 0 h 546"/>
                <a:gd name="T6" fmla="*/ 1027 w 1027"/>
                <a:gd name="T7" fmla="*/ 546 h 546"/>
              </a:gdLst>
              <a:ahLst/>
              <a:cxnLst>
                <a:cxn ang="0">
                  <a:pos x="T0" y="T1"/>
                </a:cxn>
                <a:cxn ang="0">
                  <a:pos x="T2" y="T3"/>
                </a:cxn>
                <a:cxn ang="0">
                  <a:pos x="T4" y="T5"/>
                </a:cxn>
                <a:cxn ang="0">
                  <a:pos x="T6" y="T7"/>
                </a:cxn>
              </a:cxnLst>
              <a:rect l="0" t="0" r="r" b="b"/>
              <a:pathLst>
                <a:path w="1027" h="546">
                  <a:moveTo>
                    <a:pt x="1027" y="546"/>
                  </a:moveTo>
                  <a:cubicBezTo>
                    <a:pt x="328" y="546"/>
                    <a:pt x="328" y="546"/>
                    <a:pt x="328" y="546"/>
                  </a:cubicBezTo>
                  <a:cubicBezTo>
                    <a:pt x="195" y="381"/>
                    <a:pt x="84" y="198"/>
                    <a:pt x="0" y="0"/>
                  </a:cubicBezTo>
                  <a:cubicBezTo>
                    <a:pt x="286" y="261"/>
                    <a:pt x="638" y="452"/>
                    <a:pt x="1027" y="546"/>
                  </a:cubicBez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pic>
        <p:nvPicPr>
          <p:cNvPr id="18" name="Picture 17">
            <a:extLst>
              <a:ext uri="{FF2B5EF4-FFF2-40B4-BE49-F238E27FC236}">
                <a16:creationId xmlns:a16="http://schemas.microsoft.com/office/drawing/2014/main" id="{199E0C6E-07BA-4F26-95AE-30F15D46FE22}"/>
              </a:ext>
            </a:extLst>
          </p:cNvPr>
          <p:cNvPicPr>
            <a:picLocks noChangeAspect="1"/>
          </p:cNvPicPr>
          <p:nvPr userDrawn="1"/>
        </p:nvPicPr>
        <p:blipFill>
          <a:blip r:embed="rId2"/>
          <a:stretch>
            <a:fillRect/>
          </a:stretch>
        </p:blipFill>
        <p:spPr>
          <a:xfrm>
            <a:off x="643847" y="5878996"/>
            <a:ext cx="2041270" cy="645629"/>
          </a:xfrm>
          <a:prstGeom prst="rect">
            <a:avLst/>
          </a:prstGeom>
        </p:spPr>
      </p:pic>
      <p:sp>
        <p:nvSpPr>
          <p:cNvPr id="57" name="Title 8"/>
          <p:cNvSpPr>
            <a:spLocks noGrp="1"/>
          </p:cNvSpPr>
          <p:nvPr>
            <p:ph type="title"/>
          </p:nvPr>
        </p:nvSpPr>
        <p:spPr>
          <a:xfrm>
            <a:off x="4002092" y="1556792"/>
            <a:ext cx="7560345" cy="1728192"/>
          </a:xfrm>
          <a:prstGeom prst="rect">
            <a:avLst/>
          </a:prstGeom>
        </p:spPr>
        <p:txBody>
          <a:bodyPr lIns="0" tIns="0" rIns="0" bIns="0" anchor="b"/>
          <a:lstStyle>
            <a:lvl1pPr algn="r">
              <a:defRPr sz="4000">
                <a:solidFill>
                  <a:srgbClr val="FFFFFF"/>
                </a:solidFill>
              </a:defRPr>
            </a:lvl1pPr>
          </a:lstStyle>
          <a:p>
            <a:r>
              <a:rPr lang="en-US"/>
              <a:t>Click to edit Master title style</a:t>
            </a:r>
            <a:endParaRPr lang="en-GB" dirty="0"/>
          </a:p>
        </p:txBody>
      </p:sp>
      <p:sp>
        <p:nvSpPr>
          <p:cNvPr id="3" name="Text Placeholder 2"/>
          <p:cNvSpPr>
            <a:spLocks noGrp="1"/>
          </p:cNvSpPr>
          <p:nvPr>
            <p:ph type="body" sz="quarter" idx="10"/>
          </p:nvPr>
        </p:nvSpPr>
        <p:spPr>
          <a:xfrm>
            <a:off x="4002092" y="3716387"/>
            <a:ext cx="7560345" cy="720725"/>
          </a:xfrm>
          <a:prstGeom prst="rect">
            <a:avLst/>
          </a:prstGeom>
        </p:spPr>
        <p:txBody>
          <a:bodyPr/>
          <a:lstStyle>
            <a:lvl1pPr marL="0" indent="0" algn="r">
              <a:buNone/>
              <a:defRPr sz="2400">
                <a:solidFill>
                  <a:srgbClr val="FFFFFF"/>
                </a:solidFill>
                <a:latin typeface="ITC Kabel Std Book" panose="020D0402020204020904" pitchFamily="34" charset="0"/>
              </a:defRPr>
            </a:lvl1pPr>
          </a:lstStyle>
          <a:p>
            <a:pPr lvl="0"/>
            <a:r>
              <a:rPr lang="en-US"/>
              <a:t>Click to edit Master text styles</a:t>
            </a:r>
          </a:p>
        </p:txBody>
      </p:sp>
    </p:spTree>
    <p:extLst>
      <p:ext uri="{BB962C8B-B14F-4D97-AF65-F5344CB8AC3E}">
        <p14:creationId xmlns:p14="http://schemas.microsoft.com/office/powerpoint/2010/main" val="492290248"/>
      </p:ext>
    </p:extLst>
  </p:cSld>
  <p:clrMapOvr>
    <a:masterClrMapping/>
  </p:clrMapOvr>
  <p:extLst>
    <p:ext uri="{DCECCB84-F9BA-43D5-87BE-67443E8EF086}">
      <p15:sldGuideLst xmlns:p15="http://schemas.microsoft.com/office/powerpoint/2012/main">
        <p15:guide id="2" orient="horz" pos="3566">
          <p15:clr>
            <a:srgbClr val="FBAE40"/>
          </p15:clr>
        </p15:guide>
        <p15:guide id="3" pos="157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ubtitl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4F356DD-4A40-4708-9AE6-840064FFF377}"/>
              </a:ext>
            </a:extLst>
          </p:cNvPr>
          <p:cNvPicPr>
            <a:picLocks noChangeAspect="1"/>
          </p:cNvPicPr>
          <p:nvPr userDrawn="1"/>
        </p:nvPicPr>
        <p:blipFill>
          <a:blip r:embed="rId2"/>
          <a:stretch>
            <a:fillRect/>
          </a:stretch>
        </p:blipFill>
        <p:spPr>
          <a:xfrm flipV="1">
            <a:off x="0" y="1713"/>
            <a:ext cx="12192000" cy="6854573"/>
          </a:xfrm>
          <a:prstGeom prst="rect">
            <a:avLst/>
          </a:prstGeom>
        </p:spPr>
      </p:pic>
      <p:pic>
        <p:nvPicPr>
          <p:cNvPr id="10" name="Picture 9">
            <a:extLst>
              <a:ext uri="{FF2B5EF4-FFF2-40B4-BE49-F238E27FC236}">
                <a16:creationId xmlns:a16="http://schemas.microsoft.com/office/drawing/2014/main" id="{5CCC6C0C-2639-443B-85C2-0AED57C740E6}"/>
              </a:ext>
            </a:extLst>
          </p:cNvPr>
          <p:cNvPicPr>
            <a:picLocks noChangeAspect="1"/>
          </p:cNvPicPr>
          <p:nvPr userDrawn="1"/>
        </p:nvPicPr>
        <p:blipFill>
          <a:blip r:embed="rId3"/>
          <a:stretch>
            <a:fillRect/>
          </a:stretch>
        </p:blipFill>
        <p:spPr>
          <a:xfrm>
            <a:off x="9971585" y="428206"/>
            <a:ext cx="1596528" cy="504962"/>
          </a:xfrm>
          <a:prstGeom prst="rect">
            <a:avLst/>
          </a:prstGeom>
        </p:spPr>
      </p:pic>
      <p:sp>
        <p:nvSpPr>
          <p:cNvPr id="57" name="Title 8"/>
          <p:cNvSpPr>
            <a:spLocks noGrp="1"/>
          </p:cNvSpPr>
          <p:nvPr>
            <p:ph type="title"/>
          </p:nvPr>
        </p:nvSpPr>
        <p:spPr>
          <a:xfrm>
            <a:off x="3143672" y="2420889"/>
            <a:ext cx="8424441" cy="1368152"/>
          </a:xfrm>
          <a:prstGeom prst="rect">
            <a:avLst/>
          </a:prstGeom>
        </p:spPr>
        <p:txBody>
          <a:bodyPr lIns="0" tIns="0" rIns="0" bIns="0" anchor="b"/>
          <a:lstStyle>
            <a:lvl1pPr algn="l">
              <a:defRPr sz="4000" baseline="0">
                <a:solidFill>
                  <a:schemeClr val="tx2"/>
                </a:solidFill>
              </a:defRPr>
            </a:lvl1pPr>
          </a:lstStyle>
          <a:p>
            <a:r>
              <a:rPr lang="en-US"/>
              <a:t>Click to edit Master title style</a:t>
            </a:r>
            <a:endParaRPr lang="en-GB" dirty="0"/>
          </a:p>
        </p:txBody>
      </p:sp>
      <p:sp>
        <p:nvSpPr>
          <p:cNvPr id="3" name="Text Placeholder 2"/>
          <p:cNvSpPr>
            <a:spLocks noGrp="1"/>
          </p:cNvSpPr>
          <p:nvPr>
            <p:ph type="body" sz="quarter" idx="10"/>
          </p:nvPr>
        </p:nvSpPr>
        <p:spPr>
          <a:xfrm>
            <a:off x="3143672" y="4077072"/>
            <a:ext cx="8424441" cy="720725"/>
          </a:xfrm>
          <a:prstGeom prst="rect">
            <a:avLst/>
          </a:prstGeom>
        </p:spPr>
        <p:txBody>
          <a:bodyPr lIns="0" tIns="0" rIns="0" bIns="0"/>
          <a:lstStyle>
            <a:lvl1pPr marL="0" indent="0">
              <a:buNone/>
              <a:defRPr sz="2400">
                <a:solidFill>
                  <a:schemeClr val="bg2"/>
                </a:solidFill>
                <a:latin typeface="ITC Kabel Std Book" panose="020D0402020204020904" pitchFamily="34" charset="0"/>
              </a:defRPr>
            </a:lvl1pPr>
          </a:lstStyle>
          <a:p>
            <a:pPr lvl="0"/>
            <a:r>
              <a:rPr lang="en-US"/>
              <a:t>Click to edit Master text styles</a:t>
            </a:r>
          </a:p>
        </p:txBody>
      </p:sp>
    </p:spTree>
    <p:extLst>
      <p:ext uri="{BB962C8B-B14F-4D97-AF65-F5344CB8AC3E}">
        <p14:creationId xmlns:p14="http://schemas.microsoft.com/office/powerpoint/2010/main" val="1563024629"/>
      </p:ext>
    </p:extLst>
  </p:cSld>
  <p:clrMapOvr>
    <a:masterClrMapping/>
  </p:clrMapOvr>
  <p:extLst>
    <p:ext uri="{DCECCB84-F9BA-43D5-87BE-67443E8EF086}">
      <p15:sldGuideLst xmlns:p15="http://schemas.microsoft.com/office/powerpoint/2012/main">
        <p15:guide id="2" orient="horz" pos="2115" userDrawn="1">
          <p15:clr>
            <a:srgbClr val="FBAE40"/>
          </p15:clr>
        </p15:guide>
        <p15:guide id="3" orient="horz" pos="2341" userDrawn="1">
          <p15:clr>
            <a:srgbClr val="FBAE40"/>
          </p15:clr>
        </p15:guide>
        <p15:guide id="4" orient="horz" pos="2795" userDrawn="1">
          <p15:clr>
            <a:srgbClr val="FBAE40"/>
          </p15:clr>
        </p15:guide>
        <p15:guide id="5" orient="horz" pos="134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404813"/>
            <a:ext cx="10944225" cy="719931"/>
          </a:xfrm>
        </p:spPr>
        <p:txBody>
          <a:bodyPr/>
          <a:lstStyle>
            <a:lvl1pPr>
              <a:defRPr/>
            </a:lvl1pPr>
          </a:lstStyle>
          <a:p>
            <a:r>
              <a:rPr lang="en-US" dirty="0"/>
              <a:t>Click to edit heading</a:t>
            </a:r>
            <a:endParaRPr lang="en-GB" dirty="0"/>
          </a:p>
        </p:txBody>
      </p:sp>
      <p:sp>
        <p:nvSpPr>
          <p:cNvPr id="5" name="Text Placeholder 4"/>
          <p:cNvSpPr>
            <a:spLocks noGrp="1"/>
          </p:cNvSpPr>
          <p:nvPr>
            <p:ph type="body" sz="quarter" idx="11"/>
          </p:nvPr>
        </p:nvSpPr>
        <p:spPr>
          <a:xfrm>
            <a:off x="623392" y="1484313"/>
            <a:ext cx="5295600" cy="42489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6"/>
          <p:cNvSpPr>
            <a:spLocks noGrp="1"/>
          </p:cNvSpPr>
          <p:nvPr>
            <p:ph type="body" sz="quarter" idx="12"/>
          </p:nvPr>
        </p:nvSpPr>
        <p:spPr>
          <a:xfrm>
            <a:off x="6276112" y="1484313"/>
            <a:ext cx="5292000" cy="42489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Footer Placeholder 3"/>
          <p:cNvSpPr>
            <a:spLocks noGrp="1"/>
          </p:cNvSpPr>
          <p:nvPr>
            <p:ph type="ftr" sz="quarter" idx="14"/>
          </p:nvPr>
        </p:nvSpPr>
        <p:spPr/>
        <p:txBody>
          <a:bodyPr/>
          <a:lstStyle/>
          <a:p>
            <a:endParaRPr lang="en-GB" dirty="0"/>
          </a:p>
        </p:txBody>
      </p:sp>
    </p:spTree>
    <p:extLst>
      <p:ext uri="{BB962C8B-B14F-4D97-AF65-F5344CB8AC3E}">
        <p14:creationId xmlns:p14="http://schemas.microsoft.com/office/powerpoint/2010/main" val="132373550"/>
      </p:ext>
    </p:extLst>
  </p:cSld>
  <p:clrMapOvr>
    <a:masterClrMapping/>
  </p:clrMapOvr>
  <p:extLst>
    <p:ext uri="{DCECCB84-F9BA-43D5-87BE-67443E8EF086}">
      <p15:sldGuideLst xmlns:p15="http://schemas.microsoft.com/office/powerpoint/2012/main">
        <p15:guide id="1" pos="3931" userDrawn="1">
          <p15:clr>
            <a:srgbClr val="FBAE40"/>
          </p15:clr>
        </p15:guide>
        <p15:guide id="2" pos="374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enu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9156" y="620688"/>
            <a:ext cx="10944225" cy="580727"/>
          </a:xfrm>
        </p:spPr>
        <p:txBody>
          <a:bodyPr/>
          <a:lstStyle>
            <a:lvl1pPr>
              <a:defRPr/>
            </a:lvl1pPr>
          </a:lstStyle>
          <a:p>
            <a:r>
              <a:rPr lang="en-US" dirty="0"/>
              <a:t>Adding a Menu</a:t>
            </a:r>
            <a:endParaRPr lang="en-GB" dirty="0"/>
          </a:p>
        </p:txBody>
      </p:sp>
      <p:sp>
        <p:nvSpPr>
          <p:cNvPr id="15" name="Text Placeholder 8">
            <a:extLst>
              <a:ext uri="{FF2B5EF4-FFF2-40B4-BE49-F238E27FC236}">
                <a16:creationId xmlns:a16="http://schemas.microsoft.com/office/drawing/2014/main" id="{94D15CA5-9981-43BD-BA64-A03D077C2372}"/>
              </a:ext>
            </a:extLst>
          </p:cNvPr>
          <p:cNvSpPr>
            <a:spLocks noGrp="1"/>
          </p:cNvSpPr>
          <p:nvPr>
            <p:ph idx="1"/>
          </p:nvPr>
        </p:nvSpPr>
        <p:spPr>
          <a:xfrm>
            <a:off x="623888" y="1484784"/>
            <a:ext cx="10944225" cy="489696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roup 27">
            <a:extLst>
              <a:ext uri="{FF2B5EF4-FFF2-40B4-BE49-F238E27FC236}">
                <a16:creationId xmlns:a16="http://schemas.microsoft.com/office/drawing/2014/main" id="{6261BC6F-723D-48F0-B300-EB1B8123207A}"/>
              </a:ext>
            </a:extLst>
          </p:cNvPr>
          <p:cNvGrpSpPr/>
          <p:nvPr userDrawn="1"/>
        </p:nvGrpSpPr>
        <p:grpSpPr>
          <a:xfrm>
            <a:off x="0" y="-8546"/>
            <a:ext cx="12192001" cy="332656"/>
            <a:chOff x="0" y="-8546"/>
            <a:chExt cx="12192001" cy="332656"/>
          </a:xfrm>
        </p:grpSpPr>
        <p:grpSp>
          <p:nvGrpSpPr>
            <p:cNvPr id="3" name="Group 2">
              <a:extLst>
                <a:ext uri="{FF2B5EF4-FFF2-40B4-BE49-F238E27FC236}">
                  <a16:creationId xmlns:a16="http://schemas.microsoft.com/office/drawing/2014/main" id="{8D858036-28E4-40B7-8390-79108C649D85}"/>
                </a:ext>
              </a:extLst>
            </p:cNvPr>
            <p:cNvGrpSpPr/>
            <p:nvPr userDrawn="1"/>
          </p:nvGrpSpPr>
          <p:grpSpPr>
            <a:xfrm>
              <a:off x="0" y="-8546"/>
              <a:ext cx="12192001" cy="332656"/>
              <a:chOff x="367493" y="0"/>
              <a:chExt cx="11811087" cy="332656"/>
            </a:xfrm>
          </p:grpSpPr>
          <p:sp>
            <p:nvSpPr>
              <p:cNvPr id="14" name="Rectangle 13"/>
              <p:cNvSpPr/>
              <p:nvPr userDrawn="1"/>
            </p:nvSpPr>
            <p:spPr>
              <a:xfrm>
                <a:off x="367493" y="0"/>
                <a:ext cx="1692865" cy="3326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spc="20" baseline="0" dirty="0">
                    <a:solidFill>
                      <a:schemeClr val="bg1"/>
                    </a:solidFill>
                    <a:latin typeface="+mj-lt"/>
                  </a:rPr>
                  <a:t>ITEM 1</a:t>
                </a:r>
              </a:p>
            </p:txBody>
          </p:sp>
          <p:sp>
            <p:nvSpPr>
              <p:cNvPr id="8" name="Rectangle 7"/>
              <p:cNvSpPr/>
              <p:nvPr userDrawn="1"/>
            </p:nvSpPr>
            <p:spPr>
              <a:xfrm>
                <a:off x="2057632" y="0"/>
                <a:ext cx="1690138" cy="332656"/>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u="none" spc="20" baseline="0" dirty="0">
                    <a:solidFill>
                      <a:schemeClr val="bg1"/>
                    </a:solidFill>
                    <a:latin typeface="+mj-lt"/>
                  </a:rPr>
                  <a:t>ITEM 2</a:t>
                </a:r>
              </a:p>
            </p:txBody>
          </p:sp>
          <p:sp>
            <p:nvSpPr>
              <p:cNvPr id="10" name="Rectangle 9"/>
              <p:cNvSpPr/>
              <p:nvPr userDrawn="1"/>
            </p:nvSpPr>
            <p:spPr>
              <a:xfrm>
                <a:off x="5418030" y="0"/>
                <a:ext cx="1690138" cy="3326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spc="20" baseline="0" dirty="0">
                    <a:solidFill>
                      <a:schemeClr val="bg1"/>
                    </a:solidFill>
                    <a:latin typeface="+mj-lt"/>
                  </a:rPr>
                  <a:t>ITEM 4</a:t>
                </a:r>
              </a:p>
            </p:txBody>
          </p:sp>
          <p:sp>
            <p:nvSpPr>
              <p:cNvPr id="12" name="Rectangle 11"/>
              <p:cNvSpPr/>
              <p:nvPr userDrawn="1"/>
            </p:nvSpPr>
            <p:spPr>
              <a:xfrm>
                <a:off x="8798305" y="0"/>
                <a:ext cx="1690138" cy="3326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spc="20" baseline="0" dirty="0">
                    <a:solidFill>
                      <a:schemeClr val="bg1"/>
                    </a:solidFill>
                    <a:latin typeface="+mj-lt"/>
                  </a:rPr>
                  <a:t>ITEM 6</a:t>
                </a:r>
              </a:p>
            </p:txBody>
          </p:sp>
          <p:sp>
            <p:nvSpPr>
              <p:cNvPr id="9" name="Rectangle 8"/>
              <p:cNvSpPr/>
              <p:nvPr userDrawn="1"/>
            </p:nvSpPr>
            <p:spPr>
              <a:xfrm>
                <a:off x="3742735" y="0"/>
                <a:ext cx="1690138" cy="3326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spc="20" baseline="0" dirty="0">
                    <a:solidFill>
                      <a:schemeClr val="bg1"/>
                    </a:solidFill>
                    <a:latin typeface="+mj-lt"/>
                  </a:rPr>
                  <a:t>ITEM 3</a:t>
                </a:r>
              </a:p>
            </p:txBody>
          </p:sp>
          <p:sp>
            <p:nvSpPr>
              <p:cNvPr id="11" name="Rectangle 10"/>
              <p:cNvSpPr/>
              <p:nvPr userDrawn="1"/>
            </p:nvSpPr>
            <p:spPr>
              <a:xfrm>
                <a:off x="7108167" y="0"/>
                <a:ext cx="1690138" cy="3326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spc="20" baseline="0" dirty="0">
                    <a:solidFill>
                      <a:schemeClr val="bg1"/>
                    </a:solidFill>
                    <a:latin typeface="+mj-lt"/>
                  </a:rPr>
                  <a:t>ITEM 5</a:t>
                </a:r>
              </a:p>
            </p:txBody>
          </p:sp>
          <p:sp>
            <p:nvSpPr>
              <p:cNvPr id="13" name="Rectangle 12"/>
              <p:cNvSpPr/>
              <p:nvPr userDrawn="1"/>
            </p:nvSpPr>
            <p:spPr>
              <a:xfrm>
                <a:off x="10488442" y="0"/>
                <a:ext cx="1690138" cy="3326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spc="20" baseline="0" dirty="0">
                    <a:solidFill>
                      <a:schemeClr val="bg1"/>
                    </a:solidFill>
                    <a:latin typeface="+mj-lt"/>
                  </a:rPr>
                  <a:t>ITEM 7</a:t>
                </a:r>
              </a:p>
            </p:txBody>
          </p:sp>
        </p:grpSp>
        <p:cxnSp>
          <p:nvCxnSpPr>
            <p:cNvPr id="27" name="Straight Connector 26">
              <a:extLst>
                <a:ext uri="{FF2B5EF4-FFF2-40B4-BE49-F238E27FC236}">
                  <a16:creationId xmlns:a16="http://schemas.microsoft.com/office/drawing/2014/main" id="{526E80FF-CB88-471B-AA1F-16192D7A271F}"/>
                </a:ext>
              </a:extLst>
            </p:cNvPr>
            <p:cNvCxnSpPr/>
            <p:nvPr userDrawn="1"/>
          </p:nvCxnSpPr>
          <p:spPr>
            <a:xfrm>
              <a:off x="0" y="324110"/>
              <a:ext cx="12192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20479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estions &amp; End Slid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E64CC-D348-45A1-AE60-8FE5ED9158FA}"/>
              </a:ext>
            </a:extLst>
          </p:cNvPr>
          <p:cNvSpPr>
            <a:spLocks noGrp="1"/>
          </p:cNvSpPr>
          <p:nvPr>
            <p:ph type="title"/>
          </p:nvPr>
        </p:nvSpPr>
        <p:spPr>
          <a:xfrm>
            <a:off x="623888" y="2312950"/>
            <a:ext cx="10944225" cy="2232099"/>
          </a:xfrm>
        </p:spPr>
        <p:txBody>
          <a:bodyPr anchor="ctr"/>
          <a:lstStyle>
            <a:lvl1pPr algn="ctr">
              <a:defRPr>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45677992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8" name="Title Placeholder 7"/>
          <p:cNvSpPr>
            <a:spLocks noGrp="1"/>
          </p:cNvSpPr>
          <p:nvPr>
            <p:ph type="title"/>
          </p:nvPr>
        </p:nvSpPr>
        <p:spPr>
          <a:xfrm>
            <a:off x="623888" y="404813"/>
            <a:ext cx="10944225" cy="796602"/>
          </a:xfrm>
          <a:prstGeom prst="rect">
            <a:avLst/>
          </a:prstGeom>
        </p:spPr>
        <p:txBody>
          <a:bodyPr vert="horz" lIns="0" tIns="0" rIns="0" bIns="0" rtlCol="0" anchor="t" anchorCtr="0">
            <a:noAutofit/>
          </a:bodyPr>
          <a:lstStyle/>
          <a:p>
            <a:r>
              <a:rPr lang="en-US" dirty="0"/>
              <a:t>Click to edit heading</a:t>
            </a:r>
            <a:endParaRPr lang="en-GB" dirty="0"/>
          </a:p>
        </p:txBody>
      </p:sp>
      <p:sp>
        <p:nvSpPr>
          <p:cNvPr id="9" name="Text Placeholder 8"/>
          <p:cNvSpPr>
            <a:spLocks noGrp="1"/>
          </p:cNvSpPr>
          <p:nvPr>
            <p:ph type="body" idx="1"/>
          </p:nvPr>
        </p:nvSpPr>
        <p:spPr>
          <a:xfrm>
            <a:off x="623888" y="1484784"/>
            <a:ext cx="10944225" cy="424847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 name="Footer Placeholder 2"/>
          <p:cNvSpPr>
            <a:spLocks noGrp="1"/>
          </p:cNvSpPr>
          <p:nvPr>
            <p:ph type="ftr" sz="quarter" idx="3"/>
          </p:nvPr>
        </p:nvSpPr>
        <p:spPr>
          <a:xfrm>
            <a:off x="623889" y="6016625"/>
            <a:ext cx="10944224" cy="365125"/>
          </a:xfrm>
          <a:prstGeom prst="rect">
            <a:avLst/>
          </a:prstGeom>
        </p:spPr>
        <p:txBody>
          <a:bodyPr vert="horz" lIns="0" tIns="0" rIns="0" bIns="0" rtlCol="0" anchor="b" anchorCtr="0"/>
          <a:lstStyle>
            <a:lvl1pPr algn="l">
              <a:defRPr sz="1000">
                <a:solidFill>
                  <a:schemeClr val="bg2"/>
                </a:solidFill>
              </a:defRPr>
            </a:lvl1pPr>
          </a:lstStyle>
          <a:p>
            <a:endParaRPr lang="en-GB" dirty="0"/>
          </a:p>
        </p:txBody>
      </p:sp>
    </p:spTree>
    <p:extLst>
      <p:ext uri="{BB962C8B-B14F-4D97-AF65-F5344CB8AC3E}">
        <p14:creationId xmlns:p14="http://schemas.microsoft.com/office/powerpoint/2010/main" val="1284986671"/>
      </p:ext>
    </p:extLst>
  </p:cSld>
  <p:clrMap bg1="lt1" tx1="dk1" bg2="lt2" tx2="dk2" accent1="accent1" accent2="accent2" accent3="accent3" accent4="accent4" accent5="accent5" accent6="accent6" hlink="hlink" folHlink="folHlink"/>
  <p:sldLayoutIdLst>
    <p:sldLayoutId id="2147483691" r:id="rId1"/>
    <p:sldLayoutId id="2147483682" r:id="rId2"/>
    <p:sldLayoutId id="2147483672" r:id="rId3"/>
    <p:sldLayoutId id="2147483674" r:id="rId4"/>
    <p:sldLayoutId id="2147483677" r:id="rId5"/>
    <p:sldLayoutId id="2147483692" r:id="rId6"/>
  </p:sldLayoutIdLst>
  <p:hf hdr="0" dt="0"/>
  <p:txStyles>
    <p:titleStyle>
      <a:lvl1pPr algn="l" defTabSz="914400" rtl="0" eaLnBrk="1" latinLnBrk="0" hangingPunct="1">
        <a:spcBef>
          <a:spcPct val="0"/>
        </a:spcBef>
        <a:buNone/>
        <a:defRPr sz="3400" kern="1200">
          <a:solidFill>
            <a:schemeClr val="tx2"/>
          </a:solidFill>
          <a:latin typeface="+mj-lt"/>
          <a:ea typeface="+mj-ea"/>
          <a:cs typeface="+mj-cs"/>
        </a:defRPr>
      </a:lvl1pPr>
    </p:titleStyle>
    <p:bodyStyle>
      <a:lvl1pPr marL="0" indent="0" algn="l" defTabSz="914400" rtl="0" eaLnBrk="1" latinLnBrk="0" hangingPunct="1">
        <a:spcBef>
          <a:spcPts val="600"/>
        </a:spcBef>
        <a:buFont typeface="Arial" pitchFamily="34" charset="0"/>
        <a:buNone/>
        <a:defRPr sz="1600" kern="1200">
          <a:solidFill>
            <a:schemeClr val="tx1"/>
          </a:solidFill>
          <a:latin typeface="+mn-lt"/>
          <a:ea typeface="+mn-ea"/>
          <a:cs typeface="+mn-cs"/>
        </a:defRPr>
      </a:lvl1pPr>
      <a:lvl2pPr marL="0" indent="0" algn="l" defTabSz="914400" rtl="0" eaLnBrk="1" latinLnBrk="0" hangingPunct="1">
        <a:spcBef>
          <a:spcPts val="1200"/>
        </a:spcBef>
        <a:spcAft>
          <a:spcPts val="400"/>
        </a:spcAft>
        <a:buFont typeface="Arial" pitchFamily="34" charset="0"/>
        <a:buNone/>
        <a:defRPr sz="1800" kern="1200">
          <a:solidFill>
            <a:schemeClr val="accent2"/>
          </a:solidFill>
          <a:latin typeface="+mj-lt"/>
          <a:ea typeface="+mn-ea"/>
          <a:cs typeface="+mn-cs"/>
        </a:defRPr>
      </a:lvl2pPr>
      <a:lvl3pPr marL="177800" indent="-177800" algn="l" defTabSz="914400" rtl="0" eaLnBrk="1" latinLnBrk="0" hangingPunct="1">
        <a:spcBef>
          <a:spcPts val="600"/>
        </a:spcBef>
        <a:spcAft>
          <a:spcPts val="400"/>
        </a:spcAft>
        <a:buClr>
          <a:schemeClr val="tx2"/>
        </a:buClr>
        <a:buFont typeface="Arial" pitchFamily="34" charset="0"/>
        <a:buChar char="•"/>
        <a:defRPr sz="1600" kern="1200">
          <a:solidFill>
            <a:schemeClr val="tx1"/>
          </a:solidFill>
          <a:latin typeface="+mn-lt"/>
          <a:ea typeface="+mn-ea"/>
          <a:cs typeface="+mn-cs"/>
        </a:defRPr>
      </a:lvl3pPr>
      <a:lvl4pPr marL="358775" indent="-180975" algn="l" defTabSz="914400" rtl="0" eaLnBrk="1" latinLnBrk="0" hangingPunct="1">
        <a:spcBef>
          <a:spcPts val="600"/>
        </a:spcBef>
        <a:spcAft>
          <a:spcPts val="400"/>
        </a:spcAft>
        <a:buClr>
          <a:schemeClr val="tx2"/>
        </a:buClr>
        <a:buFont typeface="Arial" panose="020B0604020202020204" pitchFamily="34" charset="0"/>
        <a:buChar char="•"/>
        <a:defRPr sz="1600" kern="1200">
          <a:solidFill>
            <a:schemeClr val="tx1"/>
          </a:solidFill>
          <a:latin typeface="+mn-lt"/>
          <a:ea typeface="+mn-ea"/>
          <a:cs typeface="+mn-cs"/>
        </a:defRPr>
      </a:lvl4pPr>
      <a:lvl5pPr marL="536575" indent="-177800" algn="l" defTabSz="914400" rtl="0" eaLnBrk="1" latinLnBrk="0" hangingPunct="1">
        <a:spcBef>
          <a:spcPts val="600"/>
        </a:spcBef>
        <a:spcAft>
          <a:spcPts val="400"/>
        </a:spcAft>
        <a:buClr>
          <a:schemeClr val="accent1"/>
        </a:buClr>
        <a:buFont typeface="Proxima Nova Cond Semibold" panose="020B0706030502060204" pitchFamily="34" charset="0"/>
        <a:buChar char="–"/>
        <a:defRPr sz="1600" kern="1200">
          <a:solidFill>
            <a:schemeClr val="tx1"/>
          </a:solidFill>
          <a:latin typeface="+mn-lt"/>
          <a:ea typeface="+mn-ea"/>
          <a:cs typeface="+mn-cs"/>
        </a:defRPr>
      </a:lvl5pPr>
      <a:lvl6pPr marL="504000" indent="-360000" algn="l" defTabSz="914400" rtl="0" eaLnBrk="1" latinLnBrk="0" hangingPunct="1">
        <a:spcBef>
          <a:spcPts val="600"/>
        </a:spcBef>
        <a:buClr>
          <a:schemeClr val="tx2"/>
        </a:buClr>
        <a:buFont typeface="+mj-lt"/>
        <a:buAutoNum type="arabicPeriod"/>
        <a:defRPr sz="2000" kern="1200">
          <a:solidFill>
            <a:schemeClr val="tx1"/>
          </a:solidFill>
          <a:latin typeface="+mn-lt"/>
          <a:ea typeface="+mn-ea"/>
          <a:cs typeface="+mn-cs"/>
        </a:defRPr>
      </a:lvl6pPr>
      <a:lvl7pPr marL="864000" indent="-288000" algn="l" defTabSz="914400" rtl="0" eaLnBrk="1" latinLnBrk="0" hangingPunct="1">
        <a:spcBef>
          <a:spcPts val="600"/>
        </a:spcBef>
        <a:buClr>
          <a:schemeClr val="accent1"/>
        </a:buClr>
        <a:buFont typeface="+mj-lt"/>
        <a:buAutoNum type="romanLcPeriod"/>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93" userDrawn="1">
          <p15:clr>
            <a:srgbClr val="A4A3A4"/>
          </p15:clr>
        </p15:guide>
        <p15:guide id="2" pos="7287" userDrawn="1">
          <p15:clr>
            <a:srgbClr val="A4A3A4"/>
          </p15:clr>
        </p15:guide>
        <p15:guide id="3" orient="horz" pos="255" userDrawn="1">
          <p15:clr>
            <a:srgbClr val="A4A3A4"/>
          </p15:clr>
        </p15:guide>
        <p15:guide id="7" orient="horz" pos="935" userDrawn="1">
          <p15:clr>
            <a:srgbClr val="A4A3A4"/>
          </p15:clr>
        </p15:guide>
        <p15:guide id="10" orient="horz" pos="4020" userDrawn="1">
          <p15:clr>
            <a:srgbClr val="A4A3A4"/>
          </p15:clr>
        </p15:guide>
        <p15:guide id="11"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2.jpeg"/><Relationship Id="rId4"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3C53A-8DC9-4B25-A0DF-E00A6C5FE85E}"/>
              </a:ext>
            </a:extLst>
          </p:cNvPr>
          <p:cNvSpPr>
            <a:spLocks noGrp="1"/>
          </p:cNvSpPr>
          <p:nvPr>
            <p:ph type="title"/>
          </p:nvPr>
        </p:nvSpPr>
        <p:spPr/>
        <p:txBody>
          <a:bodyPr/>
          <a:lstStyle/>
          <a:p>
            <a:r>
              <a:rPr lang="en-GB" dirty="0"/>
              <a:t>Disinvestment in Healthcare Systems: The Why, What, When and How? </a:t>
            </a:r>
          </a:p>
        </p:txBody>
      </p:sp>
      <p:sp>
        <p:nvSpPr>
          <p:cNvPr id="3" name="Text Placeholder 2">
            <a:extLst>
              <a:ext uri="{FF2B5EF4-FFF2-40B4-BE49-F238E27FC236}">
                <a16:creationId xmlns:a16="http://schemas.microsoft.com/office/drawing/2014/main" id="{5EDA5F73-CF8B-4877-A87C-CED4F0226E2A}"/>
              </a:ext>
            </a:extLst>
          </p:cNvPr>
          <p:cNvSpPr>
            <a:spLocks noGrp="1"/>
          </p:cNvSpPr>
          <p:nvPr>
            <p:ph type="body" sz="quarter" idx="10"/>
          </p:nvPr>
        </p:nvSpPr>
        <p:spPr/>
        <p:txBody>
          <a:bodyPr/>
          <a:lstStyle/>
          <a:p>
            <a:r>
              <a:rPr lang="en-GB" dirty="0"/>
              <a:t>Tuesday May 9</a:t>
            </a:r>
            <a:r>
              <a:rPr lang="en-GB" baseline="30000" dirty="0"/>
              <a:t>th</a:t>
            </a:r>
            <a:r>
              <a:rPr lang="en-GB" dirty="0"/>
              <a:t> 2023, 1:45-2:45pm</a:t>
            </a:r>
          </a:p>
        </p:txBody>
      </p:sp>
      <p:sp>
        <p:nvSpPr>
          <p:cNvPr id="4" name="TextBox 3">
            <a:extLst>
              <a:ext uri="{FF2B5EF4-FFF2-40B4-BE49-F238E27FC236}">
                <a16:creationId xmlns:a16="http://schemas.microsoft.com/office/drawing/2014/main" id="{802DDF29-D3E9-48B5-82BA-E811C832F4EF}"/>
              </a:ext>
            </a:extLst>
          </p:cNvPr>
          <p:cNvSpPr txBox="1"/>
          <p:nvPr/>
        </p:nvSpPr>
        <p:spPr>
          <a:xfrm>
            <a:off x="12432704" y="1608246"/>
            <a:ext cx="2736304" cy="307777"/>
          </a:xfrm>
          <a:prstGeom prst="rect">
            <a:avLst/>
          </a:prstGeom>
          <a:noFill/>
        </p:spPr>
        <p:txBody>
          <a:bodyPr wrap="square" rtlCol="0">
            <a:spAutoFit/>
          </a:bodyPr>
          <a:lstStyle/>
          <a:p>
            <a:r>
              <a:rPr lang="en-GB" sz="1400" dirty="0">
                <a:solidFill>
                  <a:schemeClr val="bg2"/>
                </a:solidFill>
              </a:rPr>
              <a:t>Additional Palettes - Research</a:t>
            </a:r>
          </a:p>
        </p:txBody>
      </p:sp>
      <p:sp>
        <p:nvSpPr>
          <p:cNvPr id="7" name="Rectangle 6">
            <a:extLst>
              <a:ext uri="{FF2B5EF4-FFF2-40B4-BE49-F238E27FC236}">
                <a16:creationId xmlns:a16="http://schemas.microsoft.com/office/drawing/2014/main" id="{72EBAECD-83FE-4BE5-9210-08917ED1041F}"/>
              </a:ext>
            </a:extLst>
          </p:cNvPr>
          <p:cNvSpPr/>
          <p:nvPr/>
        </p:nvSpPr>
        <p:spPr>
          <a:xfrm>
            <a:off x="12504712" y="2043596"/>
            <a:ext cx="307777" cy="3077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0D7A9D29-DFE7-486B-BF12-698578793E78}"/>
              </a:ext>
            </a:extLst>
          </p:cNvPr>
          <p:cNvSpPr/>
          <p:nvPr/>
        </p:nvSpPr>
        <p:spPr>
          <a:xfrm>
            <a:off x="12504712" y="2478946"/>
            <a:ext cx="307777" cy="30777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0DABB6A5-5477-473F-A61C-B7B69324252A}"/>
              </a:ext>
            </a:extLst>
          </p:cNvPr>
          <p:cNvSpPr/>
          <p:nvPr/>
        </p:nvSpPr>
        <p:spPr>
          <a:xfrm>
            <a:off x="12504712" y="3732364"/>
            <a:ext cx="307777" cy="3077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E6DC5F7C-B609-4AA5-8D02-0884809C7CBD}"/>
              </a:ext>
            </a:extLst>
          </p:cNvPr>
          <p:cNvSpPr/>
          <p:nvPr/>
        </p:nvSpPr>
        <p:spPr>
          <a:xfrm>
            <a:off x="12504712" y="2914296"/>
            <a:ext cx="307777" cy="30777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F3170DC2-D10C-410C-97C8-7B3180A6C76D}"/>
              </a:ext>
            </a:extLst>
          </p:cNvPr>
          <p:cNvSpPr/>
          <p:nvPr/>
        </p:nvSpPr>
        <p:spPr>
          <a:xfrm>
            <a:off x="12504711" y="3323330"/>
            <a:ext cx="307777" cy="30777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422769EA-F6E3-4DA2-A540-674121DD22B1}"/>
              </a:ext>
            </a:extLst>
          </p:cNvPr>
          <p:cNvSpPr txBox="1"/>
          <p:nvPr/>
        </p:nvSpPr>
        <p:spPr>
          <a:xfrm>
            <a:off x="12432704" y="4283223"/>
            <a:ext cx="3096344" cy="307777"/>
          </a:xfrm>
          <a:prstGeom prst="rect">
            <a:avLst/>
          </a:prstGeom>
          <a:noFill/>
        </p:spPr>
        <p:txBody>
          <a:bodyPr wrap="square" rtlCol="0">
            <a:spAutoFit/>
          </a:bodyPr>
          <a:lstStyle/>
          <a:p>
            <a:r>
              <a:rPr lang="en-GB" sz="1400" dirty="0">
                <a:solidFill>
                  <a:schemeClr val="bg2"/>
                </a:solidFill>
              </a:rPr>
              <a:t>Additional Palettes – Recruitment</a:t>
            </a:r>
          </a:p>
        </p:txBody>
      </p:sp>
      <p:sp>
        <p:nvSpPr>
          <p:cNvPr id="13" name="TextBox 12">
            <a:extLst>
              <a:ext uri="{FF2B5EF4-FFF2-40B4-BE49-F238E27FC236}">
                <a16:creationId xmlns:a16="http://schemas.microsoft.com/office/drawing/2014/main" id="{BE7A9DCA-84A2-42E2-B72F-17EF0B32EE8D}"/>
              </a:ext>
            </a:extLst>
          </p:cNvPr>
          <p:cNvSpPr txBox="1"/>
          <p:nvPr/>
        </p:nvSpPr>
        <p:spPr>
          <a:xfrm>
            <a:off x="12432704" y="6040783"/>
            <a:ext cx="3096344" cy="307777"/>
          </a:xfrm>
          <a:prstGeom prst="rect">
            <a:avLst/>
          </a:prstGeom>
          <a:noFill/>
        </p:spPr>
        <p:txBody>
          <a:bodyPr wrap="square" rtlCol="0">
            <a:spAutoFit/>
          </a:bodyPr>
          <a:lstStyle/>
          <a:p>
            <a:r>
              <a:rPr lang="en-GB" sz="1400" dirty="0">
                <a:solidFill>
                  <a:schemeClr val="bg2"/>
                </a:solidFill>
              </a:rPr>
              <a:t>Tints</a:t>
            </a:r>
          </a:p>
        </p:txBody>
      </p:sp>
      <p:sp>
        <p:nvSpPr>
          <p:cNvPr id="14" name="Rectangle 13">
            <a:extLst>
              <a:ext uri="{FF2B5EF4-FFF2-40B4-BE49-F238E27FC236}">
                <a16:creationId xmlns:a16="http://schemas.microsoft.com/office/drawing/2014/main" id="{C14CAF12-482B-4FBC-9AA1-0F5FE5588FE9}"/>
              </a:ext>
            </a:extLst>
          </p:cNvPr>
          <p:cNvSpPr/>
          <p:nvPr/>
        </p:nvSpPr>
        <p:spPr>
          <a:xfrm>
            <a:off x="12910384" y="2043596"/>
            <a:ext cx="307777" cy="307777"/>
          </a:xfrm>
          <a:prstGeom prst="rect">
            <a:avLst/>
          </a:prstGeom>
          <a:solidFill>
            <a:srgbClr val="F792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8BE12CB3-4C00-402D-AE98-1FCFE8958769}"/>
              </a:ext>
            </a:extLst>
          </p:cNvPr>
          <p:cNvSpPr/>
          <p:nvPr/>
        </p:nvSpPr>
        <p:spPr>
          <a:xfrm>
            <a:off x="12910384" y="2478946"/>
            <a:ext cx="307777" cy="307777"/>
          </a:xfrm>
          <a:prstGeom prst="rect">
            <a:avLst/>
          </a:prstGeom>
          <a:solidFill>
            <a:srgbClr val="B737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A421D8D6-68BB-45A4-8A6A-6DE80E7C8596}"/>
              </a:ext>
            </a:extLst>
          </p:cNvPr>
          <p:cNvSpPr/>
          <p:nvPr/>
        </p:nvSpPr>
        <p:spPr>
          <a:xfrm>
            <a:off x="12910384" y="3325060"/>
            <a:ext cx="307777" cy="3077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78E75DA7-697D-4438-810C-F9B5FB62E2D8}"/>
              </a:ext>
            </a:extLst>
          </p:cNvPr>
          <p:cNvSpPr/>
          <p:nvPr/>
        </p:nvSpPr>
        <p:spPr>
          <a:xfrm>
            <a:off x="12910384" y="2914296"/>
            <a:ext cx="307777" cy="307777"/>
          </a:xfrm>
          <a:prstGeom prst="rect">
            <a:avLst/>
          </a:prstGeom>
          <a:solidFill>
            <a:srgbClr val="E27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7E48DF27-708C-4502-AF1D-3FA4CA2192EB}"/>
              </a:ext>
            </a:extLst>
          </p:cNvPr>
          <p:cNvSpPr/>
          <p:nvPr/>
        </p:nvSpPr>
        <p:spPr>
          <a:xfrm>
            <a:off x="12910383" y="3735824"/>
            <a:ext cx="307777" cy="30777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F2A89EE3-C8F4-4301-AA7C-D6972970CEDB}"/>
              </a:ext>
            </a:extLst>
          </p:cNvPr>
          <p:cNvSpPr/>
          <p:nvPr/>
        </p:nvSpPr>
        <p:spPr>
          <a:xfrm>
            <a:off x="12504711" y="4681465"/>
            <a:ext cx="307777" cy="3077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FC2A462A-F183-4B39-80D5-5E07AE403F1F}"/>
              </a:ext>
            </a:extLst>
          </p:cNvPr>
          <p:cNvSpPr/>
          <p:nvPr/>
        </p:nvSpPr>
        <p:spPr>
          <a:xfrm>
            <a:off x="12504711" y="5116815"/>
            <a:ext cx="307777" cy="30777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2CCE3FEE-D401-43BC-8A35-2451E5B31265}"/>
              </a:ext>
            </a:extLst>
          </p:cNvPr>
          <p:cNvSpPr/>
          <p:nvPr/>
        </p:nvSpPr>
        <p:spPr>
          <a:xfrm>
            <a:off x="12910383" y="5552164"/>
            <a:ext cx="307777" cy="30777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7E6C72CB-648F-43B8-A061-47852D5CC2A7}"/>
              </a:ext>
            </a:extLst>
          </p:cNvPr>
          <p:cNvSpPr/>
          <p:nvPr/>
        </p:nvSpPr>
        <p:spPr>
          <a:xfrm>
            <a:off x="12504711" y="5552165"/>
            <a:ext cx="307777" cy="30777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52A96709-A4E8-497E-B403-8D4A5059DB77}"/>
              </a:ext>
            </a:extLst>
          </p:cNvPr>
          <p:cNvSpPr/>
          <p:nvPr/>
        </p:nvSpPr>
        <p:spPr>
          <a:xfrm>
            <a:off x="12910383" y="4681465"/>
            <a:ext cx="307777" cy="307777"/>
          </a:xfrm>
          <a:prstGeom prst="rect">
            <a:avLst/>
          </a:prstGeom>
          <a:solidFill>
            <a:srgbClr val="F792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02E6FB1E-2532-4BDF-A862-AF95BC5EC843}"/>
              </a:ext>
            </a:extLst>
          </p:cNvPr>
          <p:cNvSpPr/>
          <p:nvPr/>
        </p:nvSpPr>
        <p:spPr>
          <a:xfrm>
            <a:off x="12910383" y="5116815"/>
            <a:ext cx="307777" cy="307777"/>
          </a:xfrm>
          <a:prstGeom prst="rect">
            <a:avLst/>
          </a:prstGeom>
          <a:solidFill>
            <a:srgbClr val="74C6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0AE12D24-1EBC-491B-B350-DDBFCD485C2B}"/>
              </a:ext>
            </a:extLst>
          </p:cNvPr>
          <p:cNvSpPr/>
          <p:nvPr/>
        </p:nvSpPr>
        <p:spPr>
          <a:xfrm>
            <a:off x="13316056" y="2043450"/>
            <a:ext cx="307777" cy="307777"/>
          </a:xfrm>
          <a:prstGeom prst="rect">
            <a:avLst/>
          </a:prstGeom>
          <a:solidFill>
            <a:srgbClr val="7EB5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B60DAA49-B1EF-40D5-9191-E65066219596}"/>
              </a:ext>
            </a:extLst>
          </p:cNvPr>
          <p:cNvSpPr/>
          <p:nvPr/>
        </p:nvSpPr>
        <p:spPr>
          <a:xfrm>
            <a:off x="12504711" y="6396405"/>
            <a:ext cx="307777" cy="307777"/>
          </a:xfrm>
          <a:prstGeom prst="rect">
            <a:avLst/>
          </a:prstGeom>
          <a:solidFill>
            <a:srgbClr val="E2E3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D5F21889-7361-4122-971B-20010FEDD8C0}"/>
              </a:ext>
            </a:extLst>
          </p:cNvPr>
          <p:cNvSpPr/>
          <p:nvPr/>
        </p:nvSpPr>
        <p:spPr>
          <a:xfrm>
            <a:off x="12504711" y="6831755"/>
            <a:ext cx="307777" cy="307777"/>
          </a:xfrm>
          <a:prstGeom prst="rect">
            <a:avLst/>
          </a:prstGeom>
          <a:solidFill>
            <a:srgbClr val="AFD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0AD3C14F-2017-45FA-A9BF-E9AF98F15BF4}"/>
              </a:ext>
            </a:extLst>
          </p:cNvPr>
          <p:cNvSpPr/>
          <p:nvPr/>
        </p:nvSpPr>
        <p:spPr>
          <a:xfrm>
            <a:off x="12910383" y="7408262"/>
            <a:ext cx="307777" cy="307777"/>
          </a:xfrm>
          <a:prstGeom prst="rect">
            <a:avLst/>
          </a:prstGeom>
          <a:solidFill>
            <a:srgbClr val="C9E7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ED251233-51D7-47CC-B82B-DD1C528FF430}"/>
              </a:ext>
            </a:extLst>
          </p:cNvPr>
          <p:cNvSpPr/>
          <p:nvPr/>
        </p:nvSpPr>
        <p:spPr>
          <a:xfrm>
            <a:off x="12504711" y="7408263"/>
            <a:ext cx="307777" cy="307777"/>
          </a:xfrm>
          <a:prstGeom prst="rect">
            <a:avLst/>
          </a:prstGeom>
          <a:solidFill>
            <a:srgbClr val="CBE0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9D9C16A7-CA84-4DB3-A466-CD6F28DF05A1}"/>
              </a:ext>
            </a:extLst>
          </p:cNvPr>
          <p:cNvSpPr/>
          <p:nvPr/>
        </p:nvSpPr>
        <p:spPr>
          <a:xfrm>
            <a:off x="12910383" y="6396405"/>
            <a:ext cx="307777" cy="307777"/>
          </a:xfrm>
          <a:prstGeom prst="rect">
            <a:avLst/>
          </a:prstGeom>
          <a:solidFill>
            <a:srgbClr val="E9E1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5352243D-D706-4691-A7C0-4C648F839971}"/>
              </a:ext>
            </a:extLst>
          </p:cNvPr>
          <p:cNvSpPr/>
          <p:nvPr/>
        </p:nvSpPr>
        <p:spPr>
          <a:xfrm>
            <a:off x="12910383" y="6831755"/>
            <a:ext cx="307777" cy="307777"/>
          </a:xfrm>
          <a:prstGeom prst="rect">
            <a:avLst/>
          </a:prstGeom>
          <a:solidFill>
            <a:srgbClr val="F7C7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451760D3-36F8-42C4-90F1-A1547EBF2F8E}"/>
              </a:ext>
            </a:extLst>
          </p:cNvPr>
          <p:cNvSpPr txBox="1"/>
          <p:nvPr/>
        </p:nvSpPr>
        <p:spPr>
          <a:xfrm>
            <a:off x="12432704" y="-102834"/>
            <a:ext cx="3024336" cy="1600438"/>
          </a:xfrm>
          <a:prstGeom prst="rect">
            <a:avLst/>
          </a:prstGeom>
          <a:noFill/>
        </p:spPr>
        <p:txBody>
          <a:bodyPr wrap="square" rtlCol="0">
            <a:spAutoFit/>
          </a:bodyPr>
          <a:lstStyle/>
          <a:p>
            <a:r>
              <a:rPr lang="en-GB" sz="1400" dirty="0">
                <a:solidFill>
                  <a:schemeClr val="bg2"/>
                </a:solidFill>
              </a:rPr>
              <a:t>If you need additional colours in your presentation please find the full Costello palette below. The ‘research’ and ‘recruitment’ palettes are there as a guide and it is not compulsory you stick with these. Please delete this section as needed</a:t>
            </a:r>
          </a:p>
        </p:txBody>
      </p:sp>
    </p:spTree>
    <p:extLst>
      <p:ext uri="{BB962C8B-B14F-4D97-AF65-F5344CB8AC3E}">
        <p14:creationId xmlns:p14="http://schemas.microsoft.com/office/powerpoint/2010/main" val="48370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B473B-2139-4E69-A270-0792366610AD}"/>
              </a:ext>
            </a:extLst>
          </p:cNvPr>
          <p:cNvSpPr>
            <a:spLocks noGrp="1"/>
          </p:cNvSpPr>
          <p:nvPr>
            <p:ph type="title"/>
          </p:nvPr>
        </p:nvSpPr>
        <p:spPr/>
        <p:txBody>
          <a:bodyPr/>
          <a:lstStyle/>
          <a:p>
            <a:r>
              <a:rPr lang="en-US" dirty="0"/>
              <a:t>Introduction</a:t>
            </a:r>
          </a:p>
        </p:txBody>
      </p:sp>
      <p:sp>
        <p:nvSpPr>
          <p:cNvPr id="3" name="Text Placeholder 2">
            <a:extLst>
              <a:ext uri="{FF2B5EF4-FFF2-40B4-BE49-F238E27FC236}">
                <a16:creationId xmlns:a16="http://schemas.microsoft.com/office/drawing/2014/main" id="{C978AFB8-BCBF-4B31-B72D-E9C85018A6A2}"/>
              </a:ext>
            </a:extLst>
          </p:cNvPr>
          <p:cNvSpPr>
            <a:spLocks noGrp="1"/>
          </p:cNvSpPr>
          <p:nvPr>
            <p:ph type="body" sz="quarter" idx="10"/>
          </p:nvPr>
        </p:nvSpPr>
        <p:spPr/>
        <p:txBody>
          <a:bodyPr/>
          <a:lstStyle/>
          <a:p>
            <a:r>
              <a:rPr lang="en-US" sz="3200" dirty="0"/>
              <a:t>Naomi van Hest</a:t>
            </a:r>
          </a:p>
          <a:p>
            <a:r>
              <a:rPr lang="en-US" dirty="0"/>
              <a:t>UK Head Health Economics &amp; Statistics, Costello Medical</a:t>
            </a:r>
          </a:p>
        </p:txBody>
      </p:sp>
    </p:spTree>
    <p:extLst>
      <p:ext uri="{BB962C8B-B14F-4D97-AF65-F5344CB8AC3E}">
        <p14:creationId xmlns:p14="http://schemas.microsoft.com/office/powerpoint/2010/main" val="1416215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837F7A9-A32D-4A16-9775-B8828C042433}"/>
              </a:ext>
            </a:extLst>
          </p:cNvPr>
          <p:cNvSpPr/>
          <p:nvPr/>
        </p:nvSpPr>
        <p:spPr>
          <a:xfrm>
            <a:off x="1427038" y="3284983"/>
            <a:ext cx="10188885" cy="1208381"/>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14" name="Text Placeholder 13">
            <a:extLst>
              <a:ext uri="{FF2B5EF4-FFF2-40B4-BE49-F238E27FC236}">
                <a16:creationId xmlns:a16="http://schemas.microsoft.com/office/drawing/2014/main" id="{200832F7-BD11-4AC5-A936-05B19B928F38}"/>
              </a:ext>
            </a:extLst>
          </p:cNvPr>
          <p:cNvSpPr>
            <a:spLocks noGrp="1"/>
          </p:cNvSpPr>
          <p:nvPr>
            <p:ph type="body" sz="quarter" idx="11"/>
          </p:nvPr>
        </p:nvSpPr>
        <p:spPr>
          <a:xfrm>
            <a:off x="1427039" y="1412776"/>
            <a:ext cx="10141074" cy="4248943"/>
          </a:xfrm>
        </p:spPr>
        <p:txBody>
          <a:bodyPr/>
          <a:lstStyle/>
          <a:p>
            <a:r>
              <a:rPr lang="en-GB" dirty="0"/>
              <a:t>Healthcare systems operate in a </a:t>
            </a:r>
            <a:r>
              <a:rPr lang="en-GB" b="1" dirty="0">
                <a:solidFill>
                  <a:schemeClr val="accent1"/>
                </a:solidFill>
              </a:rPr>
              <a:t>resource-constrained environment</a:t>
            </a:r>
            <a:r>
              <a:rPr lang="en-GB" dirty="0"/>
              <a:t>. As such, there is an </a:t>
            </a:r>
            <a:r>
              <a:rPr lang="en-GB" b="1" dirty="0">
                <a:solidFill>
                  <a:schemeClr val="accent1"/>
                </a:solidFill>
              </a:rPr>
              <a:t>inherent need </a:t>
            </a:r>
            <a:r>
              <a:rPr lang="en-GB" dirty="0"/>
              <a:t>to efficiently allocate resources that maximise population health</a:t>
            </a:r>
          </a:p>
          <a:p>
            <a:endParaRPr lang="en-GB" dirty="0"/>
          </a:p>
          <a:p>
            <a:r>
              <a:rPr lang="en-GB" dirty="0"/>
              <a:t>In many systems, consideration for the </a:t>
            </a:r>
            <a:r>
              <a:rPr lang="en-GB" b="1" dirty="0">
                <a:solidFill>
                  <a:schemeClr val="accent1"/>
                </a:solidFill>
              </a:rPr>
              <a:t>efficient allocation of resources </a:t>
            </a:r>
            <a:r>
              <a:rPr lang="en-GB" dirty="0"/>
              <a:t>for </a:t>
            </a:r>
            <a:r>
              <a:rPr lang="en-GB" b="1" dirty="0">
                <a:solidFill>
                  <a:schemeClr val="accent1"/>
                </a:solidFill>
              </a:rPr>
              <a:t>new technologies </a:t>
            </a:r>
            <a:r>
              <a:rPr lang="en-GB" dirty="0"/>
              <a:t>is routine. In contrast, ‘</a:t>
            </a:r>
            <a:r>
              <a:rPr lang="en-GB" b="1" dirty="0">
                <a:solidFill>
                  <a:schemeClr val="accent2"/>
                </a:solidFill>
              </a:rPr>
              <a:t>disinvestment</a:t>
            </a:r>
            <a:r>
              <a:rPr lang="en-GB" dirty="0"/>
              <a:t>’ remains a process that is not conducted to the same degree. However, there is increasing interest in the practice</a:t>
            </a:r>
            <a:r>
              <a:rPr lang="en-GB" baseline="30000" dirty="0"/>
              <a:t>1</a:t>
            </a:r>
            <a:endParaRPr lang="en-GB" dirty="0"/>
          </a:p>
          <a:p>
            <a:endParaRPr lang="en-GB" dirty="0"/>
          </a:p>
          <a:p>
            <a:pPr marL="177800" lvl="1"/>
            <a:r>
              <a:rPr lang="en-GB" dirty="0"/>
              <a:t>Disinvestment is the processes of withdrawing resources from any existing healthcare practices, procedures or technologies that are deemed to deliver little or no health gain for their cost, and therefore, are not an efficient allocation of healthcare resources</a:t>
            </a:r>
            <a:r>
              <a:rPr lang="en-GB" baseline="30000" dirty="0"/>
              <a:t>2</a:t>
            </a:r>
          </a:p>
          <a:p>
            <a:endParaRPr lang="en-GB" baseline="30000" dirty="0"/>
          </a:p>
          <a:p>
            <a:r>
              <a:rPr lang="en-GB" dirty="0"/>
              <a:t>Given that disinvestment often relates to </a:t>
            </a:r>
            <a:r>
              <a:rPr lang="en-GB" b="1" dirty="0">
                <a:solidFill>
                  <a:schemeClr val="accent1"/>
                </a:solidFill>
              </a:rPr>
              <a:t>removing or reducing access </a:t>
            </a:r>
            <a:r>
              <a:rPr lang="en-GB" dirty="0"/>
              <a:t>to technologies, it can be associated with more caution and resistance from a range of stakeholders</a:t>
            </a:r>
          </a:p>
          <a:p>
            <a:endParaRPr lang="en-GB" dirty="0"/>
          </a:p>
        </p:txBody>
      </p:sp>
      <p:sp>
        <p:nvSpPr>
          <p:cNvPr id="2" name="Title 1">
            <a:extLst>
              <a:ext uri="{FF2B5EF4-FFF2-40B4-BE49-F238E27FC236}">
                <a16:creationId xmlns:a16="http://schemas.microsoft.com/office/drawing/2014/main" id="{22D23252-B7CE-4ED3-A5C0-7ADCAB28F483}"/>
              </a:ext>
            </a:extLst>
          </p:cNvPr>
          <p:cNvSpPr>
            <a:spLocks noGrp="1"/>
          </p:cNvSpPr>
          <p:nvPr>
            <p:ph type="title"/>
          </p:nvPr>
        </p:nvSpPr>
        <p:spPr/>
        <p:txBody>
          <a:bodyPr/>
          <a:lstStyle/>
          <a:p>
            <a:r>
              <a:rPr lang="en-US" dirty="0"/>
              <a:t>Setting the Scene </a:t>
            </a:r>
          </a:p>
        </p:txBody>
      </p:sp>
      <p:sp>
        <p:nvSpPr>
          <p:cNvPr id="13" name="Oval 12">
            <a:extLst>
              <a:ext uri="{FF2B5EF4-FFF2-40B4-BE49-F238E27FC236}">
                <a16:creationId xmlns:a16="http://schemas.microsoft.com/office/drawing/2014/main" id="{08FFA6EC-67FC-E942-88C0-19526B822A12}"/>
              </a:ext>
            </a:extLst>
          </p:cNvPr>
          <p:cNvSpPr/>
          <p:nvPr/>
        </p:nvSpPr>
        <p:spPr>
          <a:xfrm>
            <a:off x="557164" y="1329034"/>
            <a:ext cx="648072" cy="648072"/>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28B8771D-4D75-3944-ADA5-A87B2251C854}"/>
              </a:ext>
            </a:extLst>
          </p:cNvPr>
          <p:cNvSpPr/>
          <p:nvPr/>
        </p:nvSpPr>
        <p:spPr>
          <a:xfrm>
            <a:off x="557164" y="2299940"/>
            <a:ext cx="648072" cy="648072"/>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AFBF3D10-E2DC-F546-A4D9-6353CD44F6F0}"/>
              </a:ext>
            </a:extLst>
          </p:cNvPr>
          <p:cNvSpPr/>
          <p:nvPr/>
        </p:nvSpPr>
        <p:spPr>
          <a:xfrm>
            <a:off x="557164" y="4614829"/>
            <a:ext cx="648072" cy="648072"/>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F89D56C-F69B-4D69-A97E-168B76F8EE4D}"/>
              </a:ext>
            </a:extLst>
          </p:cNvPr>
          <p:cNvSpPr txBox="1"/>
          <p:nvPr/>
        </p:nvSpPr>
        <p:spPr>
          <a:xfrm>
            <a:off x="-6846" y="6484217"/>
            <a:ext cx="12188105" cy="338554"/>
          </a:xfrm>
          <a:prstGeom prst="rect">
            <a:avLst/>
          </a:prstGeom>
          <a:noFill/>
        </p:spPr>
        <p:txBody>
          <a:bodyPr wrap="square" rtlCol="0">
            <a:spAutoFit/>
          </a:bodyPr>
          <a:lstStyle/>
          <a:p>
            <a:pPr marL="228600" indent="-228600">
              <a:buAutoNum type="arabicPeriod"/>
            </a:pPr>
            <a:r>
              <a:rPr lang="en-GB" sz="800" b="0" i="0" dirty="0">
                <a:solidFill>
                  <a:srgbClr val="212121"/>
                </a:solidFill>
                <a:effectLst/>
                <a:latin typeface="BlinkMacSystemFont"/>
              </a:rPr>
              <a:t>Kamaruzaman, Hanin Farhana et al. “Disinvestment in healthcare: a scoping review of systematic reviews.” </a:t>
            </a:r>
            <a:r>
              <a:rPr lang="en-GB" sz="800" b="0" i="1" dirty="0">
                <a:solidFill>
                  <a:srgbClr val="212121"/>
                </a:solidFill>
                <a:effectLst/>
                <a:latin typeface="BlinkMacSystemFont"/>
              </a:rPr>
              <a:t>International journal of technology assessment in health care</a:t>
            </a:r>
            <a:r>
              <a:rPr lang="en-GB" sz="800" b="0" i="0" dirty="0">
                <a:solidFill>
                  <a:srgbClr val="212121"/>
                </a:solidFill>
                <a:effectLst/>
                <a:latin typeface="BlinkMacSystemFont"/>
              </a:rPr>
              <a:t> vol. 38,1 e69.</a:t>
            </a:r>
          </a:p>
          <a:p>
            <a:pPr marL="228600" indent="-228600">
              <a:buAutoNum type="arabicPeriod"/>
            </a:pPr>
            <a:r>
              <a:rPr lang="en-GB" sz="800" b="0" i="0" dirty="0" err="1">
                <a:solidFill>
                  <a:srgbClr val="212121"/>
                </a:solidFill>
                <a:effectLst/>
                <a:latin typeface="BlinkMacSystemFont"/>
              </a:rPr>
              <a:t>Elshaug</a:t>
            </a:r>
            <a:r>
              <a:rPr lang="en-GB" sz="800" b="0" i="0" dirty="0">
                <a:solidFill>
                  <a:srgbClr val="212121"/>
                </a:solidFill>
                <a:effectLst/>
                <a:latin typeface="BlinkMacSystemFont"/>
              </a:rPr>
              <a:t>, Adam G et al. “Exploring policy-makers' perspectives on disinvestment from ineffective healthcare practices.” </a:t>
            </a:r>
            <a:r>
              <a:rPr lang="en-GB" sz="800" b="0" i="1" dirty="0">
                <a:solidFill>
                  <a:srgbClr val="212121"/>
                </a:solidFill>
                <a:effectLst/>
                <a:latin typeface="BlinkMacSystemFont"/>
              </a:rPr>
              <a:t>International journal of technology assessment in health care</a:t>
            </a:r>
            <a:r>
              <a:rPr lang="en-GB" sz="800" b="0" i="0" dirty="0">
                <a:solidFill>
                  <a:srgbClr val="212121"/>
                </a:solidFill>
                <a:effectLst/>
                <a:latin typeface="BlinkMacSystemFont"/>
              </a:rPr>
              <a:t> vol. 24,1 (2008): 1-9.</a:t>
            </a:r>
          </a:p>
        </p:txBody>
      </p:sp>
      <p:pic>
        <p:nvPicPr>
          <p:cNvPr id="4" name="Graphic 3">
            <a:extLst>
              <a:ext uri="{FF2B5EF4-FFF2-40B4-BE49-F238E27FC236}">
                <a16:creationId xmlns:a16="http://schemas.microsoft.com/office/drawing/2014/main" id="{669FB724-F541-E419-EDDF-28B3E3A18A8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36587" y="1372822"/>
            <a:ext cx="504000" cy="504000"/>
          </a:xfrm>
          <a:prstGeom prst="rect">
            <a:avLst/>
          </a:prstGeom>
        </p:spPr>
      </p:pic>
      <p:pic>
        <p:nvPicPr>
          <p:cNvPr id="6" name="Graphic 5">
            <a:extLst>
              <a:ext uri="{FF2B5EF4-FFF2-40B4-BE49-F238E27FC236}">
                <a16:creationId xmlns:a16="http://schemas.microsoft.com/office/drawing/2014/main" id="{12F073C7-8B35-7014-1E48-7A313CBF113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1037" y="2368760"/>
            <a:ext cx="495300" cy="495300"/>
          </a:xfrm>
          <a:prstGeom prst="rect">
            <a:avLst/>
          </a:prstGeom>
        </p:spPr>
      </p:pic>
      <p:pic>
        <p:nvPicPr>
          <p:cNvPr id="8" name="Graphic 7">
            <a:extLst>
              <a:ext uri="{FF2B5EF4-FFF2-40B4-BE49-F238E27FC236}">
                <a16:creationId xmlns:a16="http://schemas.microsoft.com/office/drawing/2014/main" id="{FAF91E3A-9B43-1707-34FA-F70C0706852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29200" y="4686865"/>
            <a:ext cx="504000" cy="504000"/>
          </a:xfrm>
          <a:prstGeom prst="rect">
            <a:avLst/>
          </a:prstGeom>
        </p:spPr>
      </p:pic>
    </p:spTree>
    <p:extLst>
      <p:ext uri="{BB962C8B-B14F-4D97-AF65-F5344CB8AC3E}">
        <p14:creationId xmlns:p14="http://schemas.microsoft.com/office/powerpoint/2010/main" val="340823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1">
            <a:extLst>
              <a:ext uri="{FF2B5EF4-FFF2-40B4-BE49-F238E27FC236}">
                <a16:creationId xmlns:a16="http://schemas.microsoft.com/office/drawing/2014/main" id="{39966851-FB47-8040-B11B-3E51F123E264}"/>
              </a:ext>
            </a:extLst>
          </p:cNvPr>
          <p:cNvSpPr>
            <a:spLocks noGrp="1"/>
          </p:cNvSpPr>
          <p:nvPr>
            <p:ph type="title"/>
          </p:nvPr>
        </p:nvSpPr>
        <p:spPr>
          <a:xfrm>
            <a:off x="623888" y="404813"/>
            <a:ext cx="10944225" cy="719931"/>
          </a:xfrm>
        </p:spPr>
        <p:txBody>
          <a:bodyPr/>
          <a:lstStyle/>
          <a:p>
            <a:r>
              <a:rPr lang="en-GB" dirty="0"/>
              <a:t>Who Cares?</a:t>
            </a:r>
          </a:p>
        </p:txBody>
      </p:sp>
      <p:pic>
        <p:nvPicPr>
          <p:cNvPr id="11" name="Graphic 10">
            <a:extLst>
              <a:ext uri="{FF2B5EF4-FFF2-40B4-BE49-F238E27FC236}">
                <a16:creationId xmlns:a16="http://schemas.microsoft.com/office/drawing/2014/main" id="{BE031F0D-9F26-6778-6FF1-B673D89BCC0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8121" y="4590737"/>
            <a:ext cx="476250" cy="419100"/>
          </a:xfrm>
          <a:prstGeom prst="rect">
            <a:avLst/>
          </a:prstGeom>
        </p:spPr>
      </p:pic>
      <p:pic>
        <p:nvPicPr>
          <p:cNvPr id="12" name="Graphic 11">
            <a:extLst>
              <a:ext uri="{FF2B5EF4-FFF2-40B4-BE49-F238E27FC236}">
                <a16:creationId xmlns:a16="http://schemas.microsoft.com/office/drawing/2014/main" id="{D30E40BA-FF24-F7FB-15FE-24E6E105A09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8908" y="3481175"/>
            <a:ext cx="476250" cy="419100"/>
          </a:xfrm>
          <a:prstGeom prst="rect">
            <a:avLst/>
          </a:prstGeom>
        </p:spPr>
      </p:pic>
      <p:grpSp>
        <p:nvGrpSpPr>
          <p:cNvPr id="17" name="Group 16">
            <a:extLst>
              <a:ext uri="{FF2B5EF4-FFF2-40B4-BE49-F238E27FC236}">
                <a16:creationId xmlns:a16="http://schemas.microsoft.com/office/drawing/2014/main" id="{8A9C750D-7DE8-8487-A588-1D97F0A20E44}"/>
              </a:ext>
            </a:extLst>
          </p:cNvPr>
          <p:cNvGrpSpPr/>
          <p:nvPr/>
        </p:nvGrpSpPr>
        <p:grpSpPr>
          <a:xfrm>
            <a:off x="1229023" y="1988840"/>
            <a:ext cx="9733954" cy="3296430"/>
            <a:chOff x="1229023" y="1291159"/>
            <a:chExt cx="9733954" cy="3296430"/>
          </a:xfrm>
        </p:grpSpPr>
        <p:grpSp>
          <p:nvGrpSpPr>
            <p:cNvPr id="6" name="Group 5">
              <a:extLst>
                <a:ext uri="{FF2B5EF4-FFF2-40B4-BE49-F238E27FC236}">
                  <a16:creationId xmlns:a16="http://schemas.microsoft.com/office/drawing/2014/main" id="{A6618023-73B9-0C4F-A9EE-BA6C7290EE0C}"/>
                </a:ext>
              </a:extLst>
            </p:cNvPr>
            <p:cNvGrpSpPr/>
            <p:nvPr/>
          </p:nvGrpSpPr>
          <p:grpSpPr>
            <a:xfrm>
              <a:off x="1229023" y="1291159"/>
              <a:ext cx="9733954" cy="3296430"/>
              <a:chOff x="1389732" y="1988840"/>
              <a:chExt cx="9733954" cy="3296430"/>
            </a:xfrm>
          </p:grpSpPr>
          <p:cxnSp>
            <p:nvCxnSpPr>
              <p:cNvPr id="49" name="Straight Connector 48">
                <a:extLst>
                  <a:ext uri="{FF2B5EF4-FFF2-40B4-BE49-F238E27FC236}">
                    <a16:creationId xmlns:a16="http://schemas.microsoft.com/office/drawing/2014/main" id="{1DE28D1C-9E48-C94D-978F-907036C2E7B0}"/>
                  </a:ext>
                </a:extLst>
              </p:cNvPr>
              <p:cNvCxnSpPr>
                <a:cxnSpLocks/>
              </p:cNvCxnSpPr>
              <p:nvPr/>
            </p:nvCxnSpPr>
            <p:spPr>
              <a:xfrm>
                <a:off x="4537147" y="1988840"/>
                <a:ext cx="0" cy="3108093"/>
              </a:xfrm>
              <a:prstGeom prst="line">
                <a:avLst/>
              </a:prstGeom>
              <a:ln w="28575" cap="rnd">
                <a:solidFill>
                  <a:schemeClr val="accent3"/>
                </a:solidFill>
                <a:prstDash val="sysDot"/>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542BD9D2-AC5B-1E48-9B49-6793DDE6431E}"/>
                  </a:ext>
                </a:extLst>
              </p:cNvPr>
              <p:cNvSpPr txBox="1"/>
              <p:nvPr/>
            </p:nvSpPr>
            <p:spPr>
              <a:xfrm>
                <a:off x="1389732" y="2930409"/>
                <a:ext cx="2931391" cy="2339102"/>
              </a:xfrm>
              <a:prstGeom prst="rect">
                <a:avLst/>
              </a:prstGeom>
              <a:noFill/>
            </p:spPr>
            <p:txBody>
              <a:bodyPr wrap="square" lIns="144000" rIns="144000" rtlCol="0">
                <a:spAutoFit/>
              </a:bodyPr>
              <a:lstStyle/>
              <a:p>
                <a:pPr>
                  <a:spcAft>
                    <a:spcPts val="1200"/>
                  </a:spcAft>
                </a:pPr>
                <a:r>
                  <a:rPr lang="en-GB" dirty="0">
                    <a:solidFill>
                      <a:schemeClr val="accent4"/>
                    </a:solidFill>
                    <a:latin typeface="+mj-lt"/>
                  </a:rPr>
                  <a:t>Public (incl. Patients)</a:t>
                </a:r>
                <a:r>
                  <a:rPr lang="en-GB" baseline="30000" dirty="0">
                    <a:solidFill>
                      <a:schemeClr val="accent4"/>
                    </a:solidFill>
                    <a:latin typeface="+mj-lt"/>
                  </a:rPr>
                  <a:t>1</a:t>
                </a:r>
                <a:endParaRPr lang="en-GB" dirty="0">
                  <a:solidFill>
                    <a:schemeClr val="accent4"/>
                  </a:solidFill>
                  <a:latin typeface="+mj-lt"/>
                </a:endParaRPr>
              </a:p>
              <a:p>
                <a:pPr marL="285750" indent="-285750">
                  <a:spcAft>
                    <a:spcPts val="1200"/>
                  </a:spcAft>
                  <a:buFont typeface="Arial" panose="020B0604020202020204" pitchFamily="34" charset="0"/>
                  <a:buChar char="•"/>
                </a:pPr>
                <a:r>
                  <a:rPr lang="en-GB" sz="1400" dirty="0">
                    <a:solidFill>
                      <a:schemeClr val="accent4"/>
                    </a:solidFill>
                  </a:rPr>
                  <a:t>Restriction of access that might provide clinical benefit</a:t>
                </a:r>
              </a:p>
              <a:p>
                <a:pPr marL="285750" indent="-285750">
                  <a:spcAft>
                    <a:spcPts val="1200"/>
                  </a:spcAft>
                  <a:buFont typeface="Arial" panose="020B0604020202020204" pitchFamily="34" charset="0"/>
                  <a:buChar char="•"/>
                </a:pPr>
                <a:r>
                  <a:rPr lang="en-GB" sz="1400" dirty="0">
                    <a:solidFill>
                      <a:schemeClr val="accent4"/>
                    </a:solidFill>
                  </a:rPr>
                  <a:t>Lack of public understanding on the rationale</a:t>
                </a:r>
              </a:p>
              <a:p>
                <a:pPr marL="285750" indent="-285750">
                  <a:spcAft>
                    <a:spcPts val="1200"/>
                  </a:spcAft>
                  <a:buFont typeface="Arial" panose="020B0604020202020204" pitchFamily="34" charset="0"/>
                  <a:buChar char="•"/>
                </a:pPr>
                <a:r>
                  <a:rPr lang="en-GB" sz="1400" dirty="0">
                    <a:solidFill>
                      <a:schemeClr val="accent4"/>
                    </a:solidFill>
                  </a:rPr>
                  <a:t>Freeing resources for other technologies, improving overall population health</a:t>
                </a:r>
              </a:p>
            </p:txBody>
          </p:sp>
          <p:cxnSp>
            <p:nvCxnSpPr>
              <p:cNvPr id="28" name="Straight Connector 27">
                <a:extLst>
                  <a:ext uri="{FF2B5EF4-FFF2-40B4-BE49-F238E27FC236}">
                    <a16:creationId xmlns:a16="http://schemas.microsoft.com/office/drawing/2014/main" id="{650A5270-AB1A-8B43-91F6-739AE502E097}"/>
                  </a:ext>
                </a:extLst>
              </p:cNvPr>
              <p:cNvCxnSpPr>
                <a:cxnSpLocks/>
              </p:cNvCxnSpPr>
              <p:nvPr/>
            </p:nvCxnSpPr>
            <p:spPr>
              <a:xfrm>
                <a:off x="7955334" y="2004599"/>
                <a:ext cx="0" cy="3108093"/>
              </a:xfrm>
              <a:prstGeom prst="line">
                <a:avLst/>
              </a:prstGeom>
              <a:ln w="28575" cap="rnd">
                <a:solidFill>
                  <a:schemeClr val="accent3"/>
                </a:solidFill>
                <a:prstDash val="sysDot"/>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7D15F45-E808-984D-9A8F-3A0A62587C33}"/>
                  </a:ext>
                </a:extLst>
              </p:cNvPr>
              <p:cNvSpPr txBox="1"/>
              <p:nvPr/>
            </p:nvSpPr>
            <p:spPr>
              <a:xfrm>
                <a:off x="4807919" y="2946168"/>
                <a:ext cx="2931391" cy="2339102"/>
              </a:xfrm>
              <a:prstGeom prst="rect">
                <a:avLst/>
              </a:prstGeom>
              <a:noFill/>
            </p:spPr>
            <p:txBody>
              <a:bodyPr wrap="square" lIns="144000" rIns="144000" rtlCol="0">
                <a:spAutoFit/>
              </a:bodyPr>
              <a:lstStyle/>
              <a:p>
                <a:pPr>
                  <a:spcAft>
                    <a:spcPts val="1200"/>
                  </a:spcAft>
                </a:pPr>
                <a:r>
                  <a:rPr lang="en-GB" dirty="0">
                    <a:solidFill>
                      <a:schemeClr val="accent2"/>
                    </a:solidFill>
                    <a:latin typeface="+mj-lt"/>
                  </a:rPr>
                  <a:t>Healthcare Providers</a:t>
                </a:r>
                <a:r>
                  <a:rPr lang="en-GB" baseline="30000" dirty="0">
                    <a:solidFill>
                      <a:schemeClr val="accent2"/>
                    </a:solidFill>
                    <a:latin typeface="+mj-lt"/>
                  </a:rPr>
                  <a:t>1</a:t>
                </a:r>
                <a:endParaRPr lang="en-GB" dirty="0">
                  <a:solidFill>
                    <a:schemeClr val="accent2"/>
                  </a:solidFill>
                  <a:latin typeface="+mj-lt"/>
                </a:endParaRP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schemeClr val="accent2"/>
                    </a:solidFill>
                    <a:effectLst/>
                    <a:uLnTx/>
                    <a:uFillTx/>
                    <a:latin typeface="Tahoma"/>
                    <a:ea typeface="+mn-ea"/>
                    <a:cs typeface="+mn-cs"/>
                  </a:rPr>
                  <a:t>Reluctance from physician's to restrict patient access</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GB" sz="1400" dirty="0">
                    <a:solidFill>
                      <a:schemeClr val="accent2"/>
                    </a:solidFill>
                    <a:latin typeface="Tahoma"/>
                  </a:rPr>
                  <a:t>Lack of incentive to drive change</a:t>
                </a:r>
                <a:endParaRPr kumimoji="0" lang="en-GB" sz="1400" b="0" i="0" u="none" strike="noStrike" kern="1200" cap="none" spc="0" normalizeH="0" baseline="0" noProof="0" dirty="0">
                  <a:ln>
                    <a:noFill/>
                  </a:ln>
                  <a:solidFill>
                    <a:schemeClr val="accent2"/>
                  </a:solidFill>
                  <a:effectLst/>
                  <a:uLnTx/>
                  <a:uFillTx/>
                  <a:latin typeface="Tahoma"/>
                  <a:ea typeface="+mn-ea"/>
                  <a:cs typeface="+mn-cs"/>
                </a:endParaRP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schemeClr val="accent2"/>
                    </a:solidFill>
                    <a:effectLst/>
                    <a:uLnTx/>
                    <a:uFillTx/>
                    <a:latin typeface="Tahoma"/>
                    <a:ea typeface="+mn-ea"/>
                    <a:cs typeface="+mn-cs"/>
                  </a:rPr>
                  <a:t>Optimisation of hospital resources and efficient management</a:t>
                </a:r>
              </a:p>
            </p:txBody>
          </p:sp>
          <p:sp>
            <p:nvSpPr>
              <p:cNvPr id="34" name="TextBox 33">
                <a:extLst>
                  <a:ext uri="{FF2B5EF4-FFF2-40B4-BE49-F238E27FC236}">
                    <a16:creationId xmlns:a16="http://schemas.microsoft.com/office/drawing/2014/main" id="{2CFD4B09-2350-3040-B5C3-15A63841C489}"/>
                  </a:ext>
                </a:extLst>
              </p:cNvPr>
              <p:cNvSpPr txBox="1"/>
              <p:nvPr/>
            </p:nvSpPr>
            <p:spPr>
              <a:xfrm>
                <a:off x="8192295" y="2946168"/>
                <a:ext cx="2931391" cy="2339102"/>
              </a:xfrm>
              <a:prstGeom prst="rect">
                <a:avLst/>
              </a:prstGeom>
              <a:noFill/>
            </p:spPr>
            <p:txBody>
              <a:bodyPr wrap="square" lIns="144000" rIns="144000" rtlCol="0">
                <a:spAutoFit/>
              </a:bodyPr>
              <a:lstStyle/>
              <a:p>
                <a:pPr>
                  <a:spcAft>
                    <a:spcPts val="1200"/>
                  </a:spcAft>
                </a:pPr>
                <a:r>
                  <a:rPr lang="en-GB" dirty="0">
                    <a:solidFill>
                      <a:schemeClr val="accent1"/>
                    </a:solidFill>
                    <a:latin typeface="+mj-lt"/>
                  </a:rPr>
                  <a:t>Payers and Policy Makers</a:t>
                </a:r>
                <a:r>
                  <a:rPr lang="en-GB" baseline="30000" dirty="0">
                    <a:solidFill>
                      <a:schemeClr val="accent1"/>
                    </a:solidFill>
                    <a:latin typeface="+mj-lt"/>
                  </a:rPr>
                  <a:t>1</a:t>
                </a:r>
              </a:p>
              <a:p>
                <a:pPr marL="285750" indent="-285750">
                  <a:spcAft>
                    <a:spcPts val="1200"/>
                  </a:spcAft>
                  <a:buFont typeface="Arial" panose="020B0604020202020204" pitchFamily="34" charset="0"/>
                  <a:buChar char="•"/>
                </a:pPr>
                <a:r>
                  <a:rPr lang="en-GB" sz="1400" dirty="0">
                    <a:solidFill>
                      <a:schemeClr val="accent1"/>
                    </a:solidFill>
                  </a:rPr>
                  <a:t>Assessment burden coupled with lack of resources</a:t>
                </a:r>
              </a:p>
              <a:p>
                <a:pPr marL="285750" indent="-285750">
                  <a:spcAft>
                    <a:spcPts val="1200"/>
                  </a:spcAft>
                  <a:buFont typeface="Arial" panose="020B0604020202020204" pitchFamily="34" charset="0"/>
                  <a:buChar char="•"/>
                </a:pPr>
                <a:r>
                  <a:rPr lang="en-GB" sz="1400" dirty="0">
                    <a:solidFill>
                      <a:schemeClr val="accent1"/>
                    </a:solidFill>
                  </a:rPr>
                  <a:t>Lack of public support</a:t>
                </a:r>
                <a:br>
                  <a:rPr lang="en-GB" sz="1400" dirty="0">
                    <a:solidFill>
                      <a:schemeClr val="accent1"/>
                    </a:solidFill>
                  </a:rPr>
                </a:br>
                <a:endParaRPr lang="en-GB" sz="1400" dirty="0">
                  <a:solidFill>
                    <a:schemeClr val="accent1"/>
                  </a:solidFill>
                </a:endParaRPr>
              </a:p>
              <a:p>
                <a:pPr marL="285750" indent="-285750">
                  <a:spcAft>
                    <a:spcPts val="1200"/>
                  </a:spcAft>
                  <a:buFont typeface="Arial" panose="020B0604020202020204" pitchFamily="34" charset="0"/>
                  <a:buChar char="•"/>
                </a:pPr>
                <a:r>
                  <a:rPr lang="en-GB" sz="1400" dirty="0">
                    <a:solidFill>
                      <a:schemeClr val="accent1"/>
                    </a:solidFill>
                  </a:rPr>
                  <a:t>Improve the efficient allocation of resources – past and emerging</a:t>
                </a:r>
              </a:p>
            </p:txBody>
          </p:sp>
        </p:grpSp>
        <p:cxnSp>
          <p:nvCxnSpPr>
            <p:cNvPr id="8" name="Straight Connector 7">
              <a:extLst>
                <a:ext uri="{FF2B5EF4-FFF2-40B4-BE49-F238E27FC236}">
                  <a16:creationId xmlns:a16="http://schemas.microsoft.com/office/drawing/2014/main" id="{47E84A5C-6A0A-4939-C4A4-2B13647AFB6C}"/>
                </a:ext>
              </a:extLst>
            </p:cNvPr>
            <p:cNvCxnSpPr/>
            <p:nvPr/>
          </p:nvCxnSpPr>
          <p:spPr>
            <a:xfrm>
              <a:off x="1229023" y="3811439"/>
              <a:ext cx="2931391" cy="0"/>
            </a:xfrm>
            <a:prstGeom prst="line">
              <a:avLst/>
            </a:prstGeom>
          </p:spPr>
          <p:style>
            <a:lnRef idx="1">
              <a:schemeClr val="accent4"/>
            </a:lnRef>
            <a:fillRef idx="0">
              <a:schemeClr val="accent4"/>
            </a:fillRef>
            <a:effectRef idx="0">
              <a:schemeClr val="accent4"/>
            </a:effectRef>
            <a:fontRef idx="minor">
              <a:schemeClr val="tx1"/>
            </a:fontRef>
          </p:style>
        </p:cxnSp>
        <p:cxnSp>
          <p:nvCxnSpPr>
            <p:cNvPr id="9" name="Straight Connector 8">
              <a:extLst>
                <a:ext uri="{FF2B5EF4-FFF2-40B4-BE49-F238E27FC236}">
                  <a16:creationId xmlns:a16="http://schemas.microsoft.com/office/drawing/2014/main" id="{9EAFBF6C-B5DE-B577-3826-B4866992A8B3}"/>
                </a:ext>
              </a:extLst>
            </p:cNvPr>
            <p:cNvCxnSpPr/>
            <p:nvPr/>
          </p:nvCxnSpPr>
          <p:spPr>
            <a:xfrm>
              <a:off x="4630304" y="3811439"/>
              <a:ext cx="2931391" cy="0"/>
            </a:xfrm>
            <a:prstGeom prst="line">
              <a:avLst/>
            </a:prstGeom>
            <a:ln>
              <a:solidFill>
                <a:schemeClr val="accent2"/>
              </a:solidFill>
            </a:ln>
          </p:spPr>
          <p:style>
            <a:lnRef idx="1">
              <a:schemeClr val="accent4"/>
            </a:lnRef>
            <a:fillRef idx="0">
              <a:schemeClr val="accent4"/>
            </a:fillRef>
            <a:effectRef idx="0">
              <a:schemeClr val="accent4"/>
            </a:effectRef>
            <a:fontRef idx="minor">
              <a:schemeClr val="tx1"/>
            </a:fontRef>
          </p:style>
        </p:cxnSp>
        <p:cxnSp>
          <p:nvCxnSpPr>
            <p:cNvPr id="10" name="Straight Connector 9">
              <a:extLst>
                <a:ext uri="{FF2B5EF4-FFF2-40B4-BE49-F238E27FC236}">
                  <a16:creationId xmlns:a16="http://schemas.microsoft.com/office/drawing/2014/main" id="{0129DD83-2EC3-3B9C-7B4D-09DBF4F57845}"/>
                </a:ext>
              </a:extLst>
            </p:cNvPr>
            <p:cNvCxnSpPr/>
            <p:nvPr/>
          </p:nvCxnSpPr>
          <p:spPr>
            <a:xfrm>
              <a:off x="7968208" y="3811439"/>
              <a:ext cx="2931391" cy="0"/>
            </a:xfrm>
            <a:prstGeom prst="line">
              <a:avLst/>
            </a:prstGeom>
            <a:ln>
              <a:solidFill>
                <a:schemeClr val="accent1"/>
              </a:solidFill>
            </a:ln>
          </p:spPr>
          <p:style>
            <a:lnRef idx="1">
              <a:schemeClr val="accent4"/>
            </a:lnRef>
            <a:fillRef idx="0">
              <a:schemeClr val="accent4"/>
            </a:fillRef>
            <a:effectRef idx="0">
              <a:schemeClr val="accent4"/>
            </a:effectRef>
            <a:fontRef idx="minor">
              <a:schemeClr val="tx1"/>
            </a:fontRef>
          </p:style>
        </p:cxnSp>
        <p:pic>
          <p:nvPicPr>
            <p:cNvPr id="13" name="Graphic 12">
              <a:extLst>
                <a:ext uri="{FF2B5EF4-FFF2-40B4-BE49-F238E27FC236}">
                  <a16:creationId xmlns:a16="http://schemas.microsoft.com/office/drawing/2014/main" id="{87DE26F6-3371-7735-D1C7-F8961C44926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152177" y="1415832"/>
              <a:ext cx="698342" cy="759600"/>
            </a:xfrm>
            <a:prstGeom prst="rect">
              <a:avLst/>
            </a:prstGeom>
          </p:spPr>
        </p:pic>
        <p:pic>
          <p:nvPicPr>
            <p:cNvPr id="15" name="Graphic 14">
              <a:extLst>
                <a:ext uri="{FF2B5EF4-FFF2-40B4-BE49-F238E27FC236}">
                  <a16:creationId xmlns:a16="http://schemas.microsoft.com/office/drawing/2014/main" id="{CD2511D4-0C65-E82C-8D60-9F95D249F59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766444" y="1415832"/>
              <a:ext cx="862597" cy="759600"/>
            </a:xfrm>
            <a:prstGeom prst="rect">
              <a:avLst/>
            </a:prstGeom>
          </p:spPr>
        </p:pic>
        <p:pic>
          <p:nvPicPr>
            <p:cNvPr id="16" name="Graphic 15">
              <a:extLst>
                <a:ext uri="{FF2B5EF4-FFF2-40B4-BE49-F238E27FC236}">
                  <a16:creationId xmlns:a16="http://schemas.microsoft.com/office/drawing/2014/main" id="{A4C7AE66-EAFB-B07C-6B65-29750D18BEC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9117481" y="1468265"/>
              <a:ext cx="759600" cy="759600"/>
            </a:xfrm>
            <a:prstGeom prst="rect">
              <a:avLst/>
            </a:prstGeom>
          </p:spPr>
        </p:pic>
      </p:grpSp>
      <p:sp>
        <p:nvSpPr>
          <p:cNvPr id="19" name="TextBox 18">
            <a:extLst>
              <a:ext uri="{FF2B5EF4-FFF2-40B4-BE49-F238E27FC236}">
                <a16:creationId xmlns:a16="http://schemas.microsoft.com/office/drawing/2014/main" id="{5DF1F80B-6E78-EE61-B35E-1EB69B299D09}"/>
              </a:ext>
            </a:extLst>
          </p:cNvPr>
          <p:cNvSpPr txBox="1"/>
          <p:nvPr/>
        </p:nvSpPr>
        <p:spPr>
          <a:xfrm>
            <a:off x="-6846" y="6642556"/>
            <a:ext cx="12188105" cy="215444"/>
          </a:xfrm>
          <a:prstGeom prst="rect">
            <a:avLst/>
          </a:prstGeom>
          <a:noFill/>
        </p:spPr>
        <p:txBody>
          <a:bodyPr wrap="square" rtlCol="0">
            <a:spAutoFit/>
          </a:bodyPr>
          <a:lstStyle/>
          <a:p>
            <a:pPr marL="228600" indent="-228600">
              <a:buAutoNum type="arabicPeriod"/>
            </a:pPr>
            <a:r>
              <a:rPr lang="en-GB" sz="800" dirty="0"/>
              <a:t>Esmail, R., Hanson, H., Holroyd-Leduc, J. et al. Knowledge translation and health technology reassessment: identifying synergy. BMC Health </a:t>
            </a:r>
            <a:r>
              <a:rPr lang="en-GB" sz="800" dirty="0" err="1"/>
              <a:t>Serv</a:t>
            </a:r>
            <a:r>
              <a:rPr lang="en-GB" sz="800" dirty="0"/>
              <a:t> Res 18, 674 (2018).</a:t>
            </a:r>
          </a:p>
        </p:txBody>
      </p:sp>
    </p:spTree>
    <p:extLst>
      <p:ext uri="{BB962C8B-B14F-4D97-AF65-F5344CB8AC3E}">
        <p14:creationId xmlns:p14="http://schemas.microsoft.com/office/powerpoint/2010/main" val="2706660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7A32CE-63E4-82A4-7A95-DB75E5DBB3D2}"/>
              </a:ext>
            </a:extLst>
          </p:cNvPr>
          <p:cNvSpPr>
            <a:spLocks noGrp="1"/>
          </p:cNvSpPr>
          <p:nvPr>
            <p:ph type="title"/>
          </p:nvPr>
        </p:nvSpPr>
        <p:spPr>
          <a:xfrm>
            <a:off x="3143672" y="1700808"/>
            <a:ext cx="8424441" cy="1368152"/>
          </a:xfrm>
        </p:spPr>
        <p:txBody>
          <a:bodyPr/>
          <a:lstStyle/>
          <a:p>
            <a:r>
              <a:rPr lang="en-GB" dirty="0"/>
              <a:t>Poll</a:t>
            </a:r>
          </a:p>
        </p:txBody>
      </p:sp>
      <p:sp>
        <p:nvSpPr>
          <p:cNvPr id="5" name="Text Placeholder 4">
            <a:extLst>
              <a:ext uri="{FF2B5EF4-FFF2-40B4-BE49-F238E27FC236}">
                <a16:creationId xmlns:a16="http://schemas.microsoft.com/office/drawing/2014/main" id="{40037C92-61C4-048F-D337-A21B4AC18A67}"/>
              </a:ext>
            </a:extLst>
          </p:cNvPr>
          <p:cNvSpPr>
            <a:spLocks noGrp="1"/>
          </p:cNvSpPr>
          <p:nvPr>
            <p:ph type="body" sz="quarter" idx="10"/>
          </p:nvPr>
        </p:nvSpPr>
        <p:spPr>
          <a:xfrm>
            <a:off x="3143672" y="3356991"/>
            <a:ext cx="8424441" cy="720725"/>
          </a:xfrm>
        </p:spPr>
        <p:txBody>
          <a:bodyPr/>
          <a:lstStyle/>
          <a:p>
            <a:pPr marL="457200" indent="-457200">
              <a:buFont typeface="+mj-lt"/>
              <a:buAutoNum type="arabicPeriod"/>
            </a:pPr>
            <a:r>
              <a:rPr lang="en-GB" dirty="0"/>
              <a:t>Should disinvestment be routinely integrated into our healthcare systems? </a:t>
            </a:r>
            <a:r>
              <a:rPr lang="en-GB" sz="1800" dirty="0">
                <a:solidFill>
                  <a:schemeClr val="accent2"/>
                </a:solidFill>
              </a:rPr>
              <a:t>(MCQ: Yes, No, I Don’t Know)</a:t>
            </a:r>
          </a:p>
          <a:p>
            <a:pPr marL="457200" indent="-457200">
              <a:buFont typeface="+mj-lt"/>
              <a:buAutoNum type="arabicPeriod"/>
            </a:pPr>
            <a:r>
              <a:rPr lang="en-GB" dirty="0"/>
              <a:t>Who is </a:t>
            </a:r>
            <a:r>
              <a:rPr lang="en-GB" u="sng" dirty="0"/>
              <a:t>most negatively </a:t>
            </a:r>
            <a:r>
              <a:rPr lang="en-GB" dirty="0"/>
              <a:t>impacted by disinvestment of healthcare? </a:t>
            </a:r>
            <a:r>
              <a:rPr lang="en-GB" sz="1800" dirty="0">
                <a:solidFill>
                  <a:schemeClr val="accent2"/>
                </a:solidFill>
              </a:rPr>
              <a:t>(MCQ: Patients, HCPs, Industry, Government/Payer, Tax Payers, All Equally)</a:t>
            </a:r>
            <a:endParaRPr lang="en-GB" dirty="0">
              <a:solidFill>
                <a:schemeClr val="accent2"/>
              </a:solidFill>
            </a:endParaRPr>
          </a:p>
          <a:p>
            <a:pPr marL="457200" indent="-457200">
              <a:buFont typeface="+mj-lt"/>
              <a:buAutoNum type="arabicPeriod"/>
            </a:pPr>
            <a:r>
              <a:rPr lang="en-GB" dirty="0"/>
              <a:t>Who is </a:t>
            </a:r>
            <a:r>
              <a:rPr lang="en-GB" u="sng" dirty="0"/>
              <a:t>most positively </a:t>
            </a:r>
            <a:r>
              <a:rPr lang="en-GB" dirty="0"/>
              <a:t>impacted by disinvestment of healthcare? </a:t>
            </a:r>
            <a:r>
              <a:rPr lang="en-GB" sz="1800" dirty="0">
                <a:solidFill>
                  <a:schemeClr val="accent2"/>
                </a:solidFill>
              </a:rPr>
              <a:t>(MCQ: Patients, HCPs, Industry, Government/Payer, Tax Payers, All Equally)</a:t>
            </a:r>
            <a:endParaRPr lang="en-GB" dirty="0">
              <a:solidFill>
                <a:schemeClr val="accent2"/>
              </a:solidFill>
            </a:endParaRPr>
          </a:p>
          <a:p>
            <a:pPr marL="457200" indent="-457200">
              <a:buFont typeface="+mj-lt"/>
              <a:buAutoNum type="arabicPeriod"/>
            </a:pPr>
            <a:endParaRPr lang="en-GB" dirty="0"/>
          </a:p>
        </p:txBody>
      </p:sp>
    </p:spTree>
    <p:extLst>
      <p:ext uri="{BB962C8B-B14F-4D97-AF65-F5344CB8AC3E}">
        <p14:creationId xmlns:p14="http://schemas.microsoft.com/office/powerpoint/2010/main" val="1034240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6" descr="André Luís AZEREDO-DA-SILVA | MD, MSc, PhD | Hospital de Clínicas de Porto  Alegre, Porto Alegre | HCPA | Hospital de Clínicas de Porto Alegre (HCPA) |  Research profile">
            <a:extLst>
              <a:ext uri="{FF2B5EF4-FFF2-40B4-BE49-F238E27FC236}">
                <a16:creationId xmlns:a16="http://schemas.microsoft.com/office/drawing/2014/main" id="{2825F041-E8F2-126E-3114-06318B7E30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093" y="1319697"/>
            <a:ext cx="2728800" cy="2728800"/>
          </a:xfrm>
          <a:prstGeom prst="ellipse">
            <a:avLst/>
          </a:prstGeom>
          <a:noFill/>
          <a:ln w="19050">
            <a:solidFill>
              <a:schemeClr val="tx2"/>
            </a:solidFill>
          </a:ln>
          <a:extLst>
            <a:ext uri="{909E8E84-426E-40DD-AFC4-6F175D3DCCD1}">
              <a14:hiddenFill xmlns:a14="http://schemas.microsoft.com/office/drawing/2010/main">
                <a:solidFill>
                  <a:srgbClr val="FFFFFF"/>
                </a:solidFill>
              </a14:hiddenFill>
            </a:ext>
          </a:extLst>
        </p:spPr>
      </p:pic>
      <p:pic>
        <p:nvPicPr>
          <p:cNvPr id="17" name="Picture 4" descr="Class of 2021: Let the knowledge translation countdown begin | News |  University of Calgary">
            <a:extLst>
              <a:ext uri="{FF2B5EF4-FFF2-40B4-BE49-F238E27FC236}">
                <a16:creationId xmlns:a16="http://schemas.microsoft.com/office/drawing/2014/main" id="{B6215078-59AB-7A5F-B676-B0B1A8DA2E8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22001"/>
          <a:stretch/>
        </p:blipFill>
        <p:spPr bwMode="auto">
          <a:xfrm>
            <a:off x="4465698" y="1304522"/>
            <a:ext cx="2728800" cy="2728800"/>
          </a:xfrm>
          <a:prstGeom prst="ellipse">
            <a:avLst/>
          </a:prstGeom>
          <a:noFill/>
          <a:ln w="19050">
            <a:solidFill>
              <a:schemeClr val="accent1"/>
            </a:solidFill>
          </a:ln>
          <a:extLst>
            <a:ext uri="{909E8E84-426E-40DD-AFC4-6F175D3DCCD1}">
              <a14:hiddenFill xmlns:a14="http://schemas.microsoft.com/office/drawing/2010/main">
                <a:solidFill>
                  <a:srgbClr val="FFFFFF"/>
                </a:solidFill>
              </a14:hiddenFill>
            </a:ext>
          </a:extLst>
        </p:spPr>
      </p:pic>
      <p:pic>
        <p:nvPicPr>
          <p:cNvPr id="13" name="Picture 2" descr="Sergio TorresRueda | LSHTM">
            <a:extLst>
              <a:ext uri="{FF2B5EF4-FFF2-40B4-BE49-F238E27FC236}">
                <a16:creationId xmlns:a16="http://schemas.microsoft.com/office/drawing/2014/main" id="{991B1399-7DC3-F898-7EAC-73EFD94A54D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28248" y="1319697"/>
            <a:ext cx="2728800" cy="2728800"/>
          </a:xfrm>
          <a:prstGeom prst="ellipse">
            <a:avLst/>
          </a:prstGeom>
          <a:noFill/>
          <a:ln w="19050">
            <a:solidFill>
              <a:schemeClr val="accent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E840788-DFFC-4072-9CFC-092A259BFDA0}"/>
              </a:ext>
            </a:extLst>
          </p:cNvPr>
          <p:cNvSpPr>
            <a:spLocks noGrp="1"/>
          </p:cNvSpPr>
          <p:nvPr>
            <p:ph type="title"/>
          </p:nvPr>
        </p:nvSpPr>
        <p:spPr/>
        <p:txBody>
          <a:bodyPr/>
          <a:lstStyle/>
          <a:p>
            <a:r>
              <a:rPr lang="en-US" dirty="0"/>
              <a:t>The Panel</a:t>
            </a:r>
          </a:p>
        </p:txBody>
      </p:sp>
      <p:sp>
        <p:nvSpPr>
          <p:cNvPr id="16" name="Oval 15">
            <a:extLst>
              <a:ext uri="{FF2B5EF4-FFF2-40B4-BE49-F238E27FC236}">
                <a16:creationId xmlns:a16="http://schemas.microsoft.com/office/drawing/2014/main" id="{08DE8464-529D-4CFD-91DB-DC1BFA0BD959}"/>
              </a:ext>
            </a:extLst>
          </p:cNvPr>
          <p:cNvSpPr/>
          <p:nvPr/>
        </p:nvSpPr>
        <p:spPr>
          <a:xfrm>
            <a:off x="9703945" y="3400018"/>
            <a:ext cx="1788244" cy="178824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Oval 14">
            <a:extLst>
              <a:ext uri="{FF2B5EF4-FFF2-40B4-BE49-F238E27FC236}">
                <a16:creationId xmlns:a16="http://schemas.microsoft.com/office/drawing/2014/main" id="{FA20AB83-5371-4BEE-B257-24956C410E72}"/>
              </a:ext>
            </a:extLst>
          </p:cNvPr>
          <p:cNvSpPr/>
          <p:nvPr/>
        </p:nvSpPr>
        <p:spPr>
          <a:xfrm>
            <a:off x="5849636" y="3400018"/>
            <a:ext cx="1788244" cy="178824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65549344-2526-448F-9DEB-5405A76DE97C}"/>
              </a:ext>
            </a:extLst>
          </p:cNvPr>
          <p:cNvSpPr txBox="1"/>
          <p:nvPr/>
        </p:nvSpPr>
        <p:spPr>
          <a:xfrm>
            <a:off x="5933511" y="3718604"/>
            <a:ext cx="1620494" cy="1146468"/>
          </a:xfrm>
          <a:prstGeom prst="rect">
            <a:avLst/>
          </a:prstGeom>
          <a:noFill/>
        </p:spPr>
        <p:txBody>
          <a:bodyPr wrap="square" rtlCol="0">
            <a:spAutoFit/>
          </a:bodyPr>
          <a:lstStyle/>
          <a:p>
            <a:pPr algn="ctr">
              <a:spcAft>
                <a:spcPts val="600"/>
              </a:spcAft>
            </a:pPr>
            <a:r>
              <a:rPr lang="en-GB" sz="1600" dirty="0">
                <a:solidFill>
                  <a:schemeClr val="bg1"/>
                </a:solidFill>
                <a:latin typeface="+mj-lt"/>
              </a:rPr>
              <a:t>Dr Rosmin Esmail</a:t>
            </a:r>
          </a:p>
          <a:p>
            <a:pPr algn="ctr">
              <a:spcAft>
                <a:spcPts val="600"/>
              </a:spcAft>
            </a:pPr>
            <a:r>
              <a:rPr lang="en-US" sz="1050" dirty="0">
                <a:solidFill>
                  <a:schemeClr val="bg1"/>
                </a:solidFill>
              </a:rPr>
              <a:t>Assistant Scientific Director, Alberta Health Services</a:t>
            </a:r>
            <a:endParaRPr lang="en-GB" sz="1050" i="1" dirty="0">
              <a:solidFill>
                <a:schemeClr val="bg1"/>
              </a:solidFill>
            </a:endParaRPr>
          </a:p>
        </p:txBody>
      </p:sp>
      <p:sp>
        <p:nvSpPr>
          <p:cNvPr id="14" name="TextBox 13">
            <a:extLst>
              <a:ext uri="{FF2B5EF4-FFF2-40B4-BE49-F238E27FC236}">
                <a16:creationId xmlns:a16="http://schemas.microsoft.com/office/drawing/2014/main" id="{7B415847-05FB-408E-B8BA-762C233E8402}"/>
              </a:ext>
            </a:extLst>
          </p:cNvPr>
          <p:cNvSpPr txBox="1"/>
          <p:nvPr/>
        </p:nvSpPr>
        <p:spPr>
          <a:xfrm>
            <a:off x="9853847" y="3718604"/>
            <a:ext cx="1488441" cy="1308050"/>
          </a:xfrm>
          <a:prstGeom prst="rect">
            <a:avLst/>
          </a:prstGeom>
          <a:noFill/>
        </p:spPr>
        <p:txBody>
          <a:bodyPr wrap="square" rtlCol="0">
            <a:spAutoFit/>
          </a:bodyPr>
          <a:lstStyle/>
          <a:p>
            <a:pPr algn="ctr">
              <a:spcAft>
                <a:spcPts val="600"/>
              </a:spcAft>
            </a:pPr>
            <a:r>
              <a:rPr lang="en-GB" sz="1600" dirty="0">
                <a:solidFill>
                  <a:schemeClr val="bg1"/>
                </a:solidFill>
                <a:latin typeface="+mj-lt"/>
              </a:rPr>
              <a:t>Dr Sergio Torres</a:t>
            </a:r>
          </a:p>
          <a:p>
            <a:pPr algn="ctr">
              <a:spcAft>
                <a:spcPts val="600"/>
              </a:spcAft>
            </a:pPr>
            <a:r>
              <a:rPr lang="en-US" sz="1050" dirty="0">
                <a:solidFill>
                  <a:schemeClr val="bg1"/>
                </a:solidFill>
              </a:rPr>
              <a:t>Assistant Professor, London School of Hygiene and Tropical Medicine (LSHTM)</a:t>
            </a:r>
            <a:endParaRPr lang="en-US" sz="1050" i="1" dirty="0">
              <a:solidFill>
                <a:schemeClr val="bg1"/>
              </a:solidFill>
            </a:endParaRPr>
          </a:p>
        </p:txBody>
      </p:sp>
      <p:sp>
        <p:nvSpPr>
          <p:cNvPr id="5" name="Rectangle 4">
            <a:extLst>
              <a:ext uri="{FF2B5EF4-FFF2-40B4-BE49-F238E27FC236}">
                <a16:creationId xmlns:a16="http://schemas.microsoft.com/office/drawing/2014/main" id="{6C68A4D9-7360-457A-904F-F7CED992A3A5}"/>
              </a:ext>
            </a:extLst>
          </p:cNvPr>
          <p:cNvSpPr/>
          <p:nvPr/>
        </p:nvSpPr>
        <p:spPr>
          <a:xfrm>
            <a:off x="993910" y="5611995"/>
            <a:ext cx="2592000" cy="540000"/>
          </a:xfrm>
          <a:prstGeom prst="rect">
            <a:avLst/>
          </a:prstGeom>
          <a:solidFill>
            <a:schemeClr val="tx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latin typeface="+mj-lt"/>
              </a:rPr>
              <a:t>Reflections on Disinvestment in Brazil</a:t>
            </a:r>
          </a:p>
        </p:txBody>
      </p:sp>
      <p:sp>
        <p:nvSpPr>
          <p:cNvPr id="18" name="Rectangle 17">
            <a:extLst>
              <a:ext uri="{FF2B5EF4-FFF2-40B4-BE49-F238E27FC236}">
                <a16:creationId xmlns:a16="http://schemas.microsoft.com/office/drawing/2014/main" id="{A80F561E-7FCD-4ACD-8257-78D9EA840834}"/>
              </a:ext>
            </a:extLst>
          </p:cNvPr>
          <p:cNvSpPr/>
          <p:nvPr/>
        </p:nvSpPr>
        <p:spPr>
          <a:xfrm>
            <a:off x="4971908" y="5611995"/>
            <a:ext cx="2592000" cy="540000"/>
          </a:xfrm>
          <a:prstGeom prst="rect">
            <a:avLst/>
          </a:prstGeom>
          <a:solidFill>
            <a:schemeClr val="tx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latin typeface="+mj-lt"/>
              </a:rPr>
              <a:t>Disinvestment Implementation</a:t>
            </a:r>
          </a:p>
        </p:txBody>
      </p:sp>
      <p:sp>
        <p:nvSpPr>
          <p:cNvPr id="19" name="Rectangle 18">
            <a:extLst>
              <a:ext uri="{FF2B5EF4-FFF2-40B4-BE49-F238E27FC236}">
                <a16:creationId xmlns:a16="http://schemas.microsoft.com/office/drawing/2014/main" id="{0ABBE98E-7ADA-495A-B6B0-A9B669B01A46}"/>
              </a:ext>
            </a:extLst>
          </p:cNvPr>
          <p:cNvSpPr/>
          <p:nvPr/>
        </p:nvSpPr>
        <p:spPr>
          <a:xfrm>
            <a:off x="8839848" y="5611995"/>
            <a:ext cx="2592000" cy="540000"/>
          </a:xfrm>
          <a:prstGeom prst="rect">
            <a:avLst/>
          </a:prstGeom>
          <a:solidFill>
            <a:schemeClr val="tx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latin typeface="+mj-lt"/>
              </a:rPr>
              <a:t>Disinvestment for Developing Countries</a:t>
            </a:r>
          </a:p>
        </p:txBody>
      </p:sp>
      <p:sp>
        <p:nvSpPr>
          <p:cNvPr id="4" name="Oval 3">
            <a:extLst>
              <a:ext uri="{FF2B5EF4-FFF2-40B4-BE49-F238E27FC236}">
                <a16:creationId xmlns:a16="http://schemas.microsoft.com/office/drawing/2014/main" id="{67B30992-EDFD-4907-A926-FFFD4E464297}"/>
              </a:ext>
            </a:extLst>
          </p:cNvPr>
          <p:cNvSpPr/>
          <p:nvPr/>
        </p:nvSpPr>
        <p:spPr>
          <a:xfrm>
            <a:off x="1968066" y="3400018"/>
            <a:ext cx="1788244" cy="178824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B48E4E75-72C8-4565-B99D-9D1B615C74F1}"/>
              </a:ext>
            </a:extLst>
          </p:cNvPr>
          <p:cNvSpPr txBox="1"/>
          <p:nvPr/>
        </p:nvSpPr>
        <p:spPr>
          <a:xfrm>
            <a:off x="2120700" y="3880703"/>
            <a:ext cx="1482977" cy="984885"/>
          </a:xfrm>
          <a:prstGeom prst="rect">
            <a:avLst/>
          </a:prstGeom>
          <a:noFill/>
        </p:spPr>
        <p:txBody>
          <a:bodyPr wrap="square" rtlCol="0">
            <a:spAutoFit/>
          </a:bodyPr>
          <a:lstStyle/>
          <a:p>
            <a:pPr algn="ctr">
              <a:spcAft>
                <a:spcPts val="600"/>
              </a:spcAft>
            </a:pPr>
            <a:r>
              <a:rPr lang="en-GB" sz="1600" dirty="0">
                <a:solidFill>
                  <a:schemeClr val="bg1"/>
                </a:solidFill>
                <a:latin typeface="+mj-lt"/>
              </a:rPr>
              <a:t>Dr Andre Azeredo</a:t>
            </a:r>
          </a:p>
          <a:p>
            <a:pPr algn="ctr">
              <a:spcAft>
                <a:spcPts val="600"/>
              </a:spcAft>
            </a:pPr>
            <a:r>
              <a:rPr lang="en-US" sz="1050" dirty="0">
                <a:solidFill>
                  <a:schemeClr val="bg1"/>
                </a:solidFill>
              </a:rPr>
              <a:t>Managing Partner, </a:t>
            </a:r>
            <a:r>
              <a:rPr lang="en-US" sz="1050" dirty="0" err="1">
                <a:solidFill>
                  <a:schemeClr val="bg1"/>
                </a:solidFill>
              </a:rPr>
              <a:t>HTAnalyze</a:t>
            </a:r>
            <a:endParaRPr lang="en-US" sz="1050" i="1" dirty="0">
              <a:solidFill>
                <a:schemeClr val="bg1"/>
              </a:solidFill>
            </a:endParaRPr>
          </a:p>
        </p:txBody>
      </p:sp>
      <p:sp>
        <p:nvSpPr>
          <p:cNvPr id="20" name="TextBox 19">
            <a:extLst>
              <a:ext uri="{FF2B5EF4-FFF2-40B4-BE49-F238E27FC236}">
                <a16:creationId xmlns:a16="http://schemas.microsoft.com/office/drawing/2014/main" id="{0CE74F76-02ED-4653-8729-1F80A445E2BB}"/>
              </a:ext>
            </a:extLst>
          </p:cNvPr>
          <p:cNvSpPr txBox="1"/>
          <p:nvPr/>
        </p:nvSpPr>
        <p:spPr>
          <a:xfrm>
            <a:off x="3895" y="6642556"/>
            <a:ext cx="3555782" cy="215444"/>
          </a:xfrm>
          <a:prstGeom prst="rect">
            <a:avLst/>
          </a:prstGeom>
          <a:noFill/>
        </p:spPr>
        <p:txBody>
          <a:bodyPr wrap="none" rtlCol="0">
            <a:spAutoFit/>
          </a:bodyPr>
          <a:lstStyle/>
          <a:p>
            <a:r>
              <a:rPr lang="en-GB" sz="800" b="1" dirty="0"/>
              <a:t>Abbreviations: </a:t>
            </a:r>
            <a:r>
              <a:rPr lang="en-GB" sz="800" dirty="0"/>
              <a:t>LSHTM: London School of Hygiene and Tropical Medicine</a:t>
            </a:r>
            <a:endParaRPr lang="en-GB" sz="800" b="1" dirty="0"/>
          </a:p>
        </p:txBody>
      </p:sp>
      <p:sp>
        <p:nvSpPr>
          <p:cNvPr id="10" name="Oval 9">
            <a:extLst>
              <a:ext uri="{FF2B5EF4-FFF2-40B4-BE49-F238E27FC236}">
                <a16:creationId xmlns:a16="http://schemas.microsoft.com/office/drawing/2014/main" id="{A1BAD424-3560-B143-C84B-1602C371C4AF}"/>
              </a:ext>
            </a:extLst>
          </p:cNvPr>
          <p:cNvSpPr/>
          <p:nvPr/>
        </p:nvSpPr>
        <p:spPr>
          <a:xfrm>
            <a:off x="797741" y="550684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1</a:t>
            </a:r>
          </a:p>
        </p:txBody>
      </p:sp>
      <p:sp>
        <p:nvSpPr>
          <p:cNvPr id="11" name="Oval 10">
            <a:extLst>
              <a:ext uri="{FF2B5EF4-FFF2-40B4-BE49-F238E27FC236}">
                <a16:creationId xmlns:a16="http://schemas.microsoft.com/office/drawing/2014/main" id="{C66EBD78-66B8-815B-6E70-50B7A549D777}"/>
              </a:ext>
            </a:extLst>
          </p:cNvPr>
          <p:cNvSpPr/>
          <p:nvPr/>
        </p:nvSpPr>
        <p:spPr>
          <a:xfrm>
            <a:off x="4846173" y="550684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2</a:t>
            </a:r>
          </a:p>
        </p:txBody>
      </p:sp>
      <p:sp>
        <p:nvSpPr>
          <p:cNvPr id="12" name="Oval 11">
            <a:extLst>
              <a:ext uri="{FF2B5EF4-FFF2-40B4-BE49-F238E27FC236}">
                <a16:creationId xmlns:a16="http://schemas.microsoft.com/office/drawing/2014/main" id="{135A3329-4C0D-494E-B66C-BCB9EA3D00C2}"/>
              </a:ext>
            </a:extLst>
          </p:cNvPr>
          <p:cNvSpPr/>
          <p:nvPr/>
        </p:nvSpPr>
        <p:spPr>
          <a:xfrm>
            <a:off x="8677584" y="550684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3</a:t>
            </a:r>
          </a:p>
        </p:txBody>
      </p:sp>
    </p:spTree>
    <p:extLst>
      <p:ext uri="{BB962C8B-B14F-4D97-AF65-F5344CB8AC3E}">
        <p14:creationId xmlns:p14="http://schemas.microsoft.com/office/powerpoint/2010/main" val="800155310"/>
      </p:ext>
    </p:extLst>
  </p:cSld>
  <p:clrMapOvr>
    <a:masterClrMapping/>
  </p:clrMapOvr>
</p:sld>
</file>

<file path=ppt/theme/theme1.xml><?xml version="1.0" encoding="utf-8"?>
<a:theme xmlns:a="http://schemas.openxmlformats.org/drawingml/2006/main" name="Standard">
  <a:themeElements>
    <a:clrScheme name="Custom 1">
      <a:dk1>
        <a:srgbClr val="4D4D4F"/>
      </a:dk1>
      <a:lt1>
        <a:srgbClr val="FFFFFF"/>
      </a:lt1>
      <a:dk2>
        <a:srgbClr val="840B55"/>
      </a:dk2>
      <a:lt2>
        <a:srgbClr val="787B81"/>
      </a:lt2>
      <a:accent1>
        <a:srgbClr val="A1206A"/>
      </a:accent1>
      <a:accent2>
        <a:srgbClr val="174A5B"/>
      </a:accent2>
      <a:accent3>
        <a:srgbClr val="C6B583"/>
      </a:accent3>
      <a:accent4>
        <a:srgbClr val="40B1A1"/>
      </a:accent4>
      <a:accent5>
        <a:srgbClr val="CDDFDB"/>
      </a:accent5>
      <a:accent6>
        <a:srgbClr val="E9E1C9"/>
      </a:accent6>
      <a:hlink>
        <a:srgbClr val="A1206A"/>
      </a:hlink>
      <a:folHlink>
        <a:srgbClr val="174A5B"/>
      </a:folHlink>
    </a:clrScheme>
    <a:fontScheme name="CMC">
      <a:majorFont>
        <a:latin typeface="ITC Kabel Std Medium"/>
        <a:ea typeface=""/>
        <a:cs typeface=""/>
      </a:majorFont>
      <a:minorFont>
        <a:latin typeface="Tahoma"/>
        <a:ea typeface=""/>
        <a:cs typeface=""/>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tandard_PPT_Template_New" id="{1A1E7AD8-84E9-4000-84FB-C9A0A3F8BDAB}" vid="{BE508500-A4AE-44DB-B828-9F30016CC1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Standard_PPT_Template_New</Template>
  <TotalTime>21</TotalTime>
  <Words>865</Words>
  <Application>Microsoft Office PowerPoint</Application>
  <PresentationFormat>Widescreen</PresentationFormat>
  <Paragraphs>65</Paragraphs>
  <Slides>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BlinkMacSystemFont</vt:lpstr>
      <vt:lpstr>Calibri</vt:lpstr>
      <vt:lpstr>ITC Kabel Std Book</vt:lpstr>
      <vt:lpstr>ITC Kabel Std Medium</vt:lpstr>
      <vt:lpstr>Proxima Nova Cond Semibold</vt:lpstr>
      <vt:lpstr>Tahoma</vt:lpstr>
      <vt:lpstr>Standard</vt:lpstr>
      <vt:lpstr>Disinvestment in Healthcare Systems: The Why, What, When and How? </vt:lpstr>
      <vt:lpstr>Introduction</vt:lpstr>
      <vt:lpstr>Setting the Scene </vt:lpstr>
      <vt:lpstr>Who Cares?</vt:lpstr>
      <vt:lpstr>Poll</vt:lpstr>
      <vt:lpstr>The Panel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Disinvestment in Healthcare Systems: The Why, What, When and How? </dc:title>
  <dc:creator>Naomi van Hest</dc:creator>
  <cp:lastModifiedBy>Naomi van Hest</cp:lastModifiedBy>
  <cp:revision>9</cp:revision>
  <dcterms:created xsi:type="dcterms:W3CDTF">2023-04-13T13:59:00Z</dcterms:created>
  <dcterms:modified xsi:type="dcterms:W3CDTF">2023-04-21T07:15:40Z</dcterms:modified>
</cp:coreProperties>
</file>