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4465" r:id="rId2"/>
    <p:sldMasterId id="2147484477" r:id="rId3"/>
    <p:sldMasterId id="2147484486" r:id="rId4"/>
    <p:sldMasterId id="2147484498" r:id="rId5"/>
    <p:sldMasterId id="2147484516" r:id="rId6"/>
  </p:sldMasterIdLst>
  <p:notesMasterIdLst>
    <p:notesMasterId r:id="rId42"/>
  </p:notesMasterIdLst>
  <p:sldIdLst>
    <p:sldId id="329" r:id="rId7"/>
    <p:sldId id="5900" r:id="rId8"/>
    <p:sldId id="323" r:id="rId9"/>
    <p:sldId id="324" r:id="rId10"/>
    <p:sldId id="751" r:id="rId11"/>
    <p:sldId id="750" r:id="rId12"/>
    <p:sldId id="734" r:id="rId13"/>
    <p:sldId id="740" r:id="rId14"/>
    <p:sldId id="726" r:id="rId15"/>
    <p:sldId id="325" r:id="rId16"/>
    <p:sldId id="735" r:id="rId17"/>
    <p:sldId id="5901" r:id="rId18"/>
    <p:sldId id="737" r:id="rId19"/>
    <p:sldId id="752" r:id="rId20"/>
    <p:sldId id="722" r:id="rId21"/>
    <p:sldId id="490" r:id="rId22"/>
    <p:sldId id="5902" r:id="rId23"/>
    <p:sldId id="748" r:id="rId24"/>
    <p:sldId id="295" r:id="rId25"/>
    <p:sldId id="562" r:id="rId26"/>
    <p:sldId id="563" r:id="rId27"/>
    <p:sldId id="5903" r:id="rId28"/>
    <p:sldId id="256" r:id="rId29"/>
    <p:sldId id="257" r:id="rId30"/>
    <p:sldId id="258" r:id="rId31"/>
    <p:sldId id="261" r:id="rId32"/>
    <p:sldId id="260" r:id="rId33"/>
    <p:sldId id="259" r:id="rId34"/>
    <p:sldId id="5904" r:id="rId35"/>
    <p:sldId id="271" r:id="rId36"/>
    <p:sldId id="753" r:id="rId37"/>
    <p:sldId id="754" r:id="rId38"/>
    <p:sldId id="5899" r:id="rId39"/>
    <p:sldId id="5905" r:id="rId40"/>
    <p:sldId id="275" r:id="rId41"/>
  </p:sldIdLst>
  <p:sldSz cx="12192000" cy="6858000"/>
  <p:notesSz cx="6781800"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5">
          <p15:clr>
            <a:srgbClr val="A4A3A4"/>
          </p15:clr>
        </p15:guide>
        <p15:guide id="2" pos="21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Cookson" initials="RC" lastIdx="1" clrIdx="0">
    <p:extLst>
      <p:ext uri="{19B8F6BF-5375-455C-9EA6-DF929625EA0E}">
        <p15:presenceInfo xmlns:p15="http://schemas.microsoft.com/office/powerpoint/2012/main" userId="Richard Cook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4635C"/>
    <a:srgbClr val="F193DF"/>
    <a:srgbClr val="92C5C4"/>
    <a:srgbClr val="549C9C"/>
    <a:srgbClr val="000000"/>
    <a:srgbClr val="FF6600"/>
    <a:srgbClr val="CC0000"/>
    <a:srgbClr val="E11F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43" autoAdjust="0"/>
    <p:restoredTop sz="97059" autoAdjust="0"/>
  </p:normalViewPr>
  <p:slideViewPr>
    <p:cSldViewPr>
      <p:cViewPr varScale="1">
        <p:scale>
          <a:sx n="86" d="100"/>
          <a:sy n="86" d="100"/>
        </p:scale>
        <p:origin x="922" y="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2" d="100"/>
          <a:sy n="52" d="100"/>
        </p:scale>
        <p:origin x="-1914" y="-96"/>
      </p:cViewPr>
      <p:guideLst>
        <p:guide orient="horz" pos="3125"/>
        <p:guide pos="21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463" cy="496888"/>
          </a:xfrm>
          <a:prstGeom prst="rect">
            <a:avLst/>
          </a:prstGeom>
        </p:spPr>
        <p:txBody>
          <a:bodyPr vert="horz" lIns="92693" tIns="46346" rIns="92693" bIns="46346"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41750" y="0"/>
            <a:ext cx="2938463" cy="496888"/>
          </a:xfrm>
          <a:prstGeom prst="rect">
            <a:avLst/>
          </a:prstGeom>
        </p:spPr>
        <p:txBody>
          <a:bodyPr vert="horz" lIns="92693" tIns="46346" rIns="92693" bIns="46346" rtlCol="0"/>
          <a:lstStyle>
            <a:lvl1pPr algn="r" eaLnBrk="1" fontAlgn="auto" hangingPunct="1">
              <a:spcBef>
                <a:spcPts val="0"/>
              </a:spcBef>
              <a:spcAft>
                <a:spcPts val="0"/>
              </a:spcAft>
              <a:defRPr sz="1200">
                <a:latin typeface="+mn-lt"/>
                <a:cs typeface="+mn-cs"/>
              </a:defRPr>
            </a:lvl1pPr>
          </a:lstStyle>
          <a:p>
            <a:pPr>
              <a:defRPr/>
            </a:pPr>
            <a:fld id="{E6B6851A-0516-40D4-927E-51AF363A0A29}" type="datetimeFigureOut">
              <a:rPr lang="en-GB"/>
              <a:pPr>
                <a:defRPr/>
              </a:pPr>
              <a:t>17/03/2023</a:t>
            </a:fld>
            <a:endParaRPr lang="en-GB"/>
          </a:p>
        </p:txBody>
      </p:sp>
      <p:sp>
        <p:nvSpPr>
          <p:cNvPr id="4" name="Slide Image Placeholder 3"/>
          <p:cNvSpPr>
            <a:spLocks noGrp="1" noRot="1" noChangeAspect="1"/>
          </p:cNvSpPr>
          <p:nvPr>
            <p:ph type="sldImg" idx="2"/>
          </p:nvPr>
        </p:nvSpPr>
        <p:spPr>
          <a:xfrm>
            <a:off x="80963" y="744538"/>
            <a:ext cx="6619875" cy="3724275"/>
          </a:xfrm>
          <a:prstGeom prst="rect">
            <a:avLst/>
          </a:prstGeom>
          <a:noFill/>
          <a:ln w="12700">
            <a:solidFill>
              <a:prstClr val="black"/>
            </a:solidFill>
          </a:ln>
        </p:spPr>
        <p:txBody>
          <a:bodyPr vert="horz" lIns="92693" tIns="46346" rIns="92693" bIns="46346" rtlCol="0" anchor="ctr"/>
          <a:lstStyle/>
          <a:p>
            <a:pPr lvl="0"/>
            <a:endParaRPr lang="en-GB" noProof="0"/>
          </a:p>
        </p:txBody>
      </p:sp>
      <p:sp>
        <p:nvSpPr>
          <p:cNvPr id="5" name="Notes Placeholder 4"/>
          <p:cNvSpPr>
            <a:spLocks noGrp="1"/>
          </p:cNvSpPr>
          <p:nvPr>
            <p:ph type="body" sz="quarter" idx="3"/>
          </p:nvPr>
        </p:nvSpPr>
        <p:spPr>
          <a:xfrm>
            <a:off x="677863" y="4714875"/>
            <a:ext cx="5426075" cy="4467225"/>
          </a:xfrm>
          <a:prstGeom prst="rect">
            <a:avLst/>
          </a:prstGeom>
        </p:spPr>
        <p:txBody>
          <a:bodyPr vert="horz" lIns="92693" tIns="46346" rIns="92693" bIns="4634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163"/>
            <a:ext cx="2938463" cy="496887"/>
          </a:xfrm>
          <a:prstGeom prst="rect">
            <a:avLst/>
          </a:prstGeom>
        </p:spPr>
        <p:txBody>
          <a:bodyPr vert="horz" lIns="92693" tIns="46346" rIns="92693" bIns="46346"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41750" y="9428163"/>
            <a:ext cx="2938463" cy="496887"/>
          </a:xfrm>
          <a:prstGeom prst="rect">
            <a:avLst/>
          </a:prstGeom>
        </p:spPr>
        <p:txBody>
          <a:bodyPr vert="horz" wrap="square" lIns="92693" tIns="46346" rIns="92693" bIns="46346"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1CF967E0-85B1-4CE8-9331-57D5EFF073ED}" type="slidenum">
              <a:rPr lang="en-GB" altLang="en-US"/>
              <a:pPr>
                <a:defRPr/>
              </a:pPr>
              <a:t>‹#›</a:t>
            </a:fld>
            <a:endParaRPr lang="en-GB" altLang="en-US"/>
          </a:p>
        </p:txBody>
      </p:sp>
    </p:spTree>
    <p:extLst>
      <p:ext uri="{BB962C8B-B14F-4D97-AF65-F5344CB8AC3E}">
        <p14:creationId xmlns:p14="http://schemas.microsoft.com/office/powerpoint/2010/main" val="31164889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FAF0DEC-9FCC-433A-BDAC-BFA24BF5B119}" type="slidenum">
              <a:rPr kumimoji="0" lang="en-GB"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Covid</a:t>
            </a:r>
            <a:r>
              <a:rPr lang="en-US" dirty="0"/>
              <a:t> has spurred new national drives to reduce health inequality + new methods for DCEA (to work in collaboration with Uni of York)</a:t>
            </a:r>
          </a:p>
          <a:p>
            <a:r>
              <a:rPr lang="en-US" dirty="0"/>
              <a:t>Start with Thailand which has the most experience in HTA in the region and where data is available using Hep C example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SG" sz="1200" b="0" kern="1200" dirty="0">
                <a:solidFill>
                  <a:schemeClr val="tx1"/>
                </a:solidFill>
                <a:effectLst/>
                <a:latin typeface="+mn-lt"/>
                <a:ea typeface="+mn-ea"/>
                <a:cs typeface="+mn-cs"/>
              </a:rPr>
              <a:t>Equity issues are always political concerns in LMICs (given the gap we all have) and equity or inequity issues have been used in HTA topic selection and assessment though there are standardised way to incorporate this evidence in CEA. DCEA has good potential and is worthwhile to be tested in policy decision making in LMICs. Our only concern about DCEA is whether it is feasible in research and understandable by decision makers and the public.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4149C2-B5DF-4630-96A9-99185809A485}" type="slidenum">
              <a:rPr kumimoji="0" lang="en-P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P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3143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f77acf829a_0_227:notes"/>
          <p:cNvSpPr>
            <a:spLocks noGrp="1" noRot="1" noChangeAspect="1"/>
          </p:cNvSpPr>
          <p:nvPr>
            <p:ph type="sldImg" idx="2"/>
          </p:nvPr>
        </p:nvSpPr>
        <p:spPr>
          <a:xfrm>
            <a:off x="379413" y="850900"/>
            <a:ext cx="6099175" cy="3432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87" name="Google Shape;87;gf77acf829a_0_227:notes"/>
          <p:cNvSpPr txBox="1">
            <a:spLocks noGrp="1"/>
          </p:cNvSpPr>
          <p:nvPr>
            <p:ph type="body" idx="1"/>
          </p:nvPr>
        </p:nvSpPr>
        <p:spPr>
          <a:xfrm>
            <a:off x="914400" y="4641850"/>
            <a:ext cx="5029200" cy="4516500"/>
          </a:xfrm>
          <a:prstGeom prst="rect">
            <a:avLst/>
          </a:prstGeom>
          <a:noFill/>
          <a:ln>
            <a:noFill/>
          </a:ln>
        </p:spPr>
        <p:txBody>
          <a:bodyPr spcFirstLastPara="1" wrap="square" lIns="90475" tIns="44450" rIns="90475" bIns="44450" anchor="t" anchorCtr="0">
            <a:noAutofit/>
          </a:bodyPr>
          <a:lstStyle/>
          <a:p>
            <a:pPr marL="0" lvl="0" indent="0" algn="l" rtl="0">
              <a:lnSpc>
                <a:spcPct val="150000"/>
              </a:lnSpc>
              <a:spcBef>
                <a:spcPts val="0"/>
              </a:spcBef>
              <a:spcAft>
                <a:spcPts val="0"/>
              </a:spcAft>
              <a:buSzPts val="1100"/>
              <a:buNone/>
            </a:pPr>
            <a:r>
              <a:rPr lang="en-US" i="1" dirty="0">
                <a:solidFill>
                  <a:srgbClr val="2B0F4F"/>
                </a:solidFill>
              </a:rPr>
              <a:t>From ICER:</a:t>
            </a:r>
          </a:p>
          <a:p>
            <a:pPr marL="0" lvl="0" indent="0" algn="l" rtl="0">
              <a:lnSpc>
                <a:spcPct val="150000"/>
              </a:lnSpc>
              <a:spcBef>
                <a:spcPts val="0"/>
              </a:spcBef>
              <a:spcAft>
                <a:spcPts val="0"/>
              </a:spcAft>
              <a:buSzPts val="1100"/>
              <a:buNone/>
            </a:pPr>
            <a:endParaRPr lang="en-US" i="1" dirty="0">
              <a:solidFill>
                <a:srgbClr val="2B0F4F"/>
              </a:solidFill>
            </a:endParaRPr>
          </a:p>
          <a:p>
            <a:r>
              <a:rPr lang="en-US" dirty="0"/>
              <a:t>Raising awareness around the representativeness (or lack thereof) of trial populations versus clinical practice surrounding disadvantaged populations</a:t>
            </a:r>
          </a:p>
          <a:p>
            <a:pPr lvl="1"/>
            <a:r>
              <a:rPr lang="en-US" dirty="0"/>
              <a:t>This often comes up in ICER’s policy recommendations</a:t>
            </a:r>
          </a:p>
          <a:p>
            <a:r>
              <a:rPr lang="en-US" dirty="0"/>
              <a:t>Piloting the Health Improvement Distribution Index (asthma draft report, diabetes draft report – available next week, and other future assessments)</a:t>
            </a:r>
          </a:p>
          <a:p>
            <a:r>
              <a:rPr lang="en-US" dirty="0"/>
              <a:t>Equity-related voting questions</a:t>
            </a:r>
          </a:p>
          <a:p>
            <a:pPr marL="0" lvl="0" indent="0" algn="l" rtl="0">
              <a:lnSpc>
                <a:spcPct val="15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B3A42"/>
              </a:solidFill>
              <a:effectLst/>
              <a:uLnTx/>
              <a:uFillTx/>
              <a:latin typeface="Arial"/>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61E296-9532-40C3-9174-581AD2B7748B}" type="slidenum">
              <a:rPr kumimoji="0" lang="en-US" sz="1000" b="0" i="0" u="none" strike="noStrike" kern="1200" cap="none" spc="0" normalizeH="0" baseline="0" noProof="0" smtClean="0">
                <a:ln>
                  <a:noFill/>
                </a:ln>
                <a:solidFill>
                  <a:srgbClr val="2B3A42"/>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a:ln>
                <a:noFill/>
              </a:ln>
              <a:solidFill>
                <a:srgbClr val="2B3A42"/>
              </a:solidFill>
              <a:effectLst/>
              <a:uLnTx/>
              <a:uFillTx/>
              <a:latin typeface="Arial"/>
              <a:ea typeface="+mn-ea"/>
              <a:cs typeface="+mn-cs"/>
            </a:endParaRPr>
          </a:p>
        </p:txBody>
      </p:sp>
    </p:spTree>
    <p:extLst>
      <p:ext uri="{BB962C8B-B14F-4D97-AF65-F5344CB8AC3E}">
        <p14:creationId xmlns:p14="http://schemas.microsoft.com/office/powerpoint/2010/main" val="1363468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B3A42"/>
              </a:solidFill>
              <a:effectLst/>
              <a:uLnTx/>
              <a:uFillTx/>
              <a:latin typeface="Arial"/>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61E296-9532-40C3-9174-581AD2B7748B}" type="slidenum">
              <a:rPr kumimoji="0" lang="en-US" sz="1000" b="0" i="0" u="none" strike="noStrike" kern="1200" cap="none" spc="0" normalizeH="0" baseline="0" noProof="0" smtClean="0">
                <a:ln>
                  <a:noFill/>
                </a:ln>
                <a:solidFill>
                  <a:srgbClr val="2B3A42"/>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a:ln>
                <a:noFill/>
              </a:ln>
              <a:solidFill>
                <a:srgbClr val="2B3A42"/>
              </a:solidFill>
              <a:effectLst/>
              <a:uLnTx/>
              <a:uFillTx/>
              <a:latin typeface="Arial"/>
              <a:ea typeface="+mn-ea"/>
              <a:cs typeface="+mn-cs"/>
            </a:endParaRPr>
          </a:p>
        </p:txBody>
      </p:sp>
    </p:spTree>
    <p:extLst>
      <p:ext uri="{BB962C8B-B14F-4D97-AF65-F5344CB8AC3E}">
        <p14:creationId xmlns:p14="http://schemas.microsoft.com/office/powerpoint/2010/main" val="1039640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d743c90651_0_200:notes"/>
          <p:cNvSpPr txBox="1">
            <a:spLocks noGrp="1"/>
          </p:cNvSpPr>
          <p:nvPr>
            <p:ph type="body" idx="1"/>
          </p:nvPr>
        </p:nvSpPr>
        <p:spPr>
          <a:xfrm>
            <a:off x="412903" y="1356170"/>
            <a:ext cx="6489300" cy="5424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400"/>
              </a:spcBef>
              <a:spcAft>
                <a:spcPts val="0"/>
              </a:spcAft>
              <a:buSzPts val="1200"/>
              <a:buNone/>
            </a:pPr>
            <a:endParaRPr dirty="0">
              <a:solidFill>
                <a:srgbClr val="222222"/>
              </a:solidFill>
              <a:latin typeface="Times New Roman"/>
              <a:ea typeface="Times New Roman"/>
              <a:cs typeface="Times New Roman"/>
              <a:sym typeface="Times New Roman"/>
            </a:endParaRPr>
          </a:p>
        </p:txBody>
      </p:sp>
      <p:sp>
        <p:nvSpPr>
          <p:cNvPr id="270" name="Google Shape;270;gd743c90651_0_200:notes"/>
          <p:cNvSpPr>
            <a:spLocks noGrp="1" noRot="1" noChangeAspect="1"/>
          </p:cNvSpPr>
          <p:nvPr>
            <p:ph type="sldImg" idx="2"/>
          </p:nvPr>
        </p:nvSpPr>
        <p:spPr>
          <a:xfrm>
            <a:off x="4087813" y="7283450"/>
            <a:ext cx="2771775" cy="1558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86882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CF967E0-85B1-4CE8-9331-57D5EFF073ED}" type="slidenum">
              <a:rPr lang="en-GB" altLang="en-US" smtClean="0"/>
              <a:pPr>
                <a:defRPr/>
              </a:pPr>
              <a:t>18</a:t>
            </a:fld>
            <a:endParaRPr lang="en-GB" altLang="en-US"/>
          </a:p>
        </p:txBody>
      </p:sp>
    </p:spTree>
    <p:extLst>
      <p:ext uri="{BB962C8B-B14F-4D97-AF65-F5344CB8AC3E}">
        <p14:creationId xmlns:p14="http://schemas.microsoft.com/office/powerpoint/2010/main" val="1041208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987A33-24F6-46BB-A7FB-5FD09F45E0E0}" type="slidenum">
              <a:rPr kumimoji="0" lang="es-C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s-C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1210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err="1"/>
              <a:t>Even</a:t>
            </a:r>
            <a:r>
              <a:rPr lang="es-CL" dirty="0"/>
              <a:t> in </a:t>
            </a:r>
            <a:r>
              <a:rPr lang="es-CL" dirty="0" err="1"/>
              <a:t>countries</a:t>
            </a:r>
            <a:r>
              <a:rPr lang="es-CL" dirty="0"/>
              <a:t> </a:t>
            </a:r>
            <a:r>
              <a:rPr lang="es-CL" dirty="0" err="1"/>
              <a:t>where</a:t>
            </a:r>
            <a:r>
              <a:rPr lang="es-CL" dirty="0"/>
              <a:t> </a:t>
            </a:r>
            <a:r>
              <a:rPr lang="es-CL" dirty="0" err="1"/>
              <a:t>there</a:t>
            </a:r>
            <a:r>
              <a:rPr lang="es-CL" dirty="0"/>
              <a:t> are </a:t>
            </a:r>
            <a:r>
              <a:rPr lang="es-CL" dirty="0" err="1"/>
              <a:t>technical</a:t>
            </a:r>
            <a:r>
              <a:rPr lang="es-CL" dirty="0"/>
              <a:t> </a:t>
            </a:r>
            <a:r>
              <a:rPr lang="es-CL" dirty="0" err="1"/>
              <a:t>capacities</a:t>
            </a:r>
            <a:r>
              <a:rPr lang="es-CL" dirty="0"/>
              <a:t> in decisión </a:t>
            </a:r>
            <a:r>
              <a:rPr lang="es-CL" dirty="0" err="1"/>
              <a:t>making</a:t>
            </a:r>
            <a:r>
              <a:rPr lang="es-CL" dirty="0"/>
              <a:t> </a:t>
            </a:r>
            <a:r>
              <a:rPr lang="es-CL" dirty="0" err="1"/>
              <a:t>bodies</a:t>
            </a:r>
            <a:r>
              <a:rPr lang="es-CL" dirty="0"/>
              <a:t>, </a:t>
            </a:r>
            <a:r>
              <a:rPr lang="es-CL" dirty="0" err="1"/>
              <a:t>the</a:t>
            </a:r>
            <a:r>
              <a:rPr lang="es-CL" dirty="0"/>
              <a:t> </a:t>
            </a:r>
            <a:r>
              <a:rPr lang="es-CL" dirty="0" err="1"/>
              <a:t>institutional</a:t>
            </a:r>
            <a:r>
              <a:rPr lang="es-CL" dirty="0"/>
              <a:t> </a:t>
            </a:r>
            <a:r>
              <a:rPr lang="es-CL" dirty="0" err="1"/>
              <a:t>arrangement</a:t>
            </a:r>
            <a:r>
              <a:rPr lang="es-CL" dirty="0"/>
              <a:t> </a:t>
            </a:r>
            <a:r>
              <a:rPr lang="es-CL" dirty="0" err="1"/>
              <a:t>is</a:t>
            </a:r>
            <a:r>
              <a:rPr lang="es-CL" dirty="0"/>
              <a:t> </a:t>
            </a:r>
            <a:r>
              <a:rPr lang="es-CL" dirty="0" err="1"/>
              <a:t>highly</a:t>
            </a:r>
            <a:r>
              <a:rPr lang="es-CL" dirty="0"/>
              <a:t> </a:t>
            </a:r>
            <a:r>
              <a:rPr lang="es-CL" dirty="0" err="1"/>
              <a:t>dependent</a:t>
            </a:r>
            <a:r>
              <a:rPr lang="es-CL" dirty="0"/>
              <a:t> </a:t>
            </a:r>
            <a:r>
              <a:rPr lang="es-CL" dirty="0" err="1"/>
              <a:t>on</a:t>
            </a:r>
            <a:r>
              <a:rPr lang="es-CL" dirty="0"/>
              <a:t> </a:t>
            </a:r>
            <a:r>
              <a:rPr lang="es-CL" dirty="0" err="1"/>
              <a:t>political</a:t>
            </a:r>
            <a:r>
              <a:rPr lang="es-CL" dirty="0"/>
              <a:t> </a:t>
            </a:r>
            <a:r>
              <a:rPr lang="es-CL" dirty="0" err="1"/>
              <a:t>power</a:t>
            </a:r>
            <a:r>
              <a:rPr lang="es-CL" dirty="0"/>
              <a:t> and </a:t>
            </a:r>
            <a:r>
              <a:rPr lang="es-CL" dirty="0" err="1"/>
              <a:t>this</a:t>
            </a:r>
            <a:r>
              <a:rPr lang="es-CL" dirty="0"/>
              <a:t> </a:t>
            </a:r>
            <a:r>
              <a:rPr lang="es-CL" dirty="0" err="1"/>
              <a:t>evidence</a:t>
            </a:r>
            <a:r>
              <a:rPr lang="es-CL" dirty="0"/>
              <a:t> </a:t>
            </a:r>
            <a:r>
              <a:rPr lang="es-CL" dirty="0" err="1"/>
              <a:t>may</a:t>
            </a:r>
            <a:r>
              <a:rPr lang="es-CL" dirty="0"/>
              <a:t> </a:t>
            </a:r>
            <a:r>
              <a:rPr lang="es-CL" dirty="0" err="1"/>
              <a:t>not</a:t>
            </a:r>
            <a:r>
              <a:rPr lang="es-CL" dirty="0"/>
              <a:t> be </a:t>
            </a:r>
            <a:r>
              <a:rPr lang="es-CL" dirty="0" err="1"/>
              <a:t>relevant</a:t>
            </a:r>
            <a:r>
              <a:rPr lang="es-CL" dirty="0"/>
              <a:t> </a:t>
            </a:r>
            <a:r>
              <a:rPr lang="es-CL" dirty="0" err="1"/>
              <a:t>if</a:t>
            </a:r>
            <a:r>
              <a:rPr lang="es-CL" dirty="0"/>
              <a:t> </a:t>
            </a:r>
            <a:r>
              <a:rPr lang="es-CL" dirty="0" err="1"/>
              <a:t>is</a:t>
            </a:r>
            <a:r>
              <a:rPr lang="es-CL" dirty="0"/>
              <a:t> </a:t>
            </a:r>
            <a:r>
              <a:rPr lang="es-CL" dirty="0" err="1"/>
              <a:t>not</a:t>
            </a:r>
            <a:r>
              <a:rPr lang="es-CL" dirty="0"/>
              <a:t> </a:t>
            </a:r>
            <a:r>
              <a:rPr lang="es-CL" dirty="0" err="1"/>
              <a:t>aligned</a:t>
            </a:r>
            <a:r>
              <a:rPr lang="es-CL" dirty="0"/>
              <a:t> </a:t>
            </a:r>
            <a:r>
              <a:rPr lang="es-CL" dirty="0" err="1"/>
              <a:t>with</a:t>
            </a:r>
            <a:r>
              <a:rPr lang="es-CL" dirty="0"/>
              <a:t> </a:t>
            </a:r>
            <a:r>
              <a:rPr lang="es-CL" dirty="0" err="1"/>
              <a:t>the</a:t>
            </a:r>
            <a:r>
              <a:rPr lang="es-CL" dirty="0"/>
              <a:t> </a:t>
            </a:r>
            <a:r>
              <a:rPr lang="es-CL" dirty="0" err="1"/>
              <a:t>political</a:t>
            </a:r>
            <a:r>
              <a:rPr lang="es-CL" dirty="0"/>
              <a:t> </a:t>
            </a:r>
            <a:r>
              <a:rPr lang="es-CL" dirty="0" err="1"/>
              <a:t>will</a:t>
            </a:r>
            <a:r>
              <a:rPr lang="es-CL" dirty="0"/>
              <a:t>.</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987A33-24F6-46BB-A7FB-5FD09F45E0E0}" type="slidenum">
              <a:rPr kumimoji="0" lang="es-C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s-C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2594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Describing problems or evaluating solutions</a:t>
            </a:r>
          </a:p>
          <a:p>
            <a:endParaRPr lang="en-PH" dirty="0"/>
          </a:p>
          <a:p>
            <a:r>
              <a:rPr lang="en-PH" dirty="0"/>
              <a:t>Subgroup trials and report difference in trials and uptake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4149C2-B5DF-4630-96A9-99185809A485}" type="slidenum">
              <a:rPr kumimoji="0" lang="en-P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P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4016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Blank slide – not much has been done in terms of actual research.</a:t>
            </a:r>
          </a:p>
          <a:p>
            <a:r>
              <a:rPr lang="en-US" dirty="0"/>
              <a:t>HTA experience in the region is quite varied. Some countries have just started while some have been successfully implementing HTA for decision-making for over 10 years.</a:t>
            </a:r>
          </a:p>
          <a:p>
            <a:endParaRPr lang="en-US" dirty="0"/>
          </a:p>
          <a:p>
            <a:r>
              <a:rPr lang="en-US" dirty="0"/>
              <a:t>Do we quantitively evaluate intervention impact on health inequalities? Direction and magnitude of effects based on differences in population, uptake, health effects, health opportunity costs? Look at equity-efficiency trade-offs? So far, no, not yet. Right now, focus is on describing the health inequities, although some have tried to address the inequity on case by case basis (not in an explicit process like HTA).</a:t>
            </a:r>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4149C2-B5DF-4630-96A9-99185809A485}" type="slidenum">
              <a:rPr kumimoji="0" lang="en-P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P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2703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evidence base: absorbent products for disabled </a:t>
            </a:r>
            <a:r>
              <a:rPr lang="en-US" dirty="0">
                <a:sym typeface="Wingdings" panose="05000000000000000000" pitchFamily="2" charset="2"/>
              </a:rPr>
              <a:t> considerable increase in QoL for most vulnerable group</a:t>
            </a:r>
          </a:p>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4149C2-B5DF-4630-96A9-99185809A485}" type="slidenum">
              <a:rPr kumimoji="0" lang="en-P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P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1948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Equity considerations in the HTA process, but not so much in the technology appraisal methods. </a:t>
            </a:r>
            <a:r>
              <a:rPr lang="en-US" sz="1200" b="0" i="0" u="none" strike="noStrike" kern="1200" baseline="0" dirty="0">
                <a:solidFill>
                  <a:schemeClr val="tx1"/>
                </a:solidFill>
                <a:latin typeface="+mn-lt"/>
                <a:ea typeface="+mn-ea"/>
                <a:cs typeface="+mn-cs"/>
              </a:rPr>
              <a:t>Ethics arguments among policymakers and stakeholders could be observed in every stage of the benefit package development; however, the deliberations were not assessed systematically, and the influence of these arguments on policymaking relied on subjective analysis.</a:t>
            </a:r>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4149C2-B5DF-4630-96A9-99185809A485}" type="slidenum">
              <a:rPr kumimoji="0" lang="en-P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P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7083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Qualitative methods suggested: participant observation, in-depth interviews, FGDs, online ethnography</a:t>
            </a:r>
          </a:p>
          <a:p>
            <a:endParaRPr lang="en-US" dirty="0"/>
          </a:p>
          <a:p>
            <a:r>
              <a:rPr lang="en-US" dirty="0"/>
              <a:t>PROGRESS-Plus: place of residence, race, occupation, gender, religion, education, socioeconomic status, social capital, Plus </a:t>
            </a:r>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4149C2-B5DF-4630-96A9-99185809A485}" type="slidenum">
              <a:rPr kumimoji="0" lang="en-P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P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6441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60769C1E-5105-4BEA-A905-F0D6940FEC58}" type="datetime2">
              <a:rPr lang="en-GB"/>
              <a:pPr>
                <a:defRPr/>
              </a:pPr>
              <a:t>Friday, 17 March 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5F1415B-ED8B-41CE-B6ED-27FAE81BBF44}" type="slidenum">
              <a:rPr lang="en-GB" altLang="en-US"/>
              <a:pPr>
                <a:defRPr/>
              </a:pPr>
              <a:t>‹#›</a:t>
            </a:fld>
            <a:endParaRPr lang="en-GB" altLang="en-US"/>
          </a:p>
        </p:txBody>
      </p:sp>
    </p:spTree>
    <p:extLst>
      <p:ext uri="{BB962C8B-B14F-4D97-AF65-F5344CB8AC3E}">
        <p14:creationId xmlns:p14="http://schemas.microsoft.com/office/powerpoint/2010/main" val="3100967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5B45154-2A6D-4196-B78E-F61740F8639C}" type="datetime2">
              <a:rPr lang="en-GB"/>
              <a:pPr>
                <a:defRPr/>
              </a:pPr>
              <a:t>Friday, 17 March 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7F5D4B7-1D2C-4580-84BD-09B3BA71A525}" type="slidenum">
              <a:rPr lang="en-GB" altLang="en-US"/>
              <a:pPr>
                <a:defRPr/>
              </a:pPr>
              <a:t>‹#›</a:t>
            </a:fld>
            <a:endParaRPr lang="en-GB" altLang="en-US"/>
          </a:p>
        </p:txBody>
      </p:sp>
    </p:spTree>
    <p:extLst>
      <p:ext uri="{BB962C8B-B14F-4D97-AF65-F5344CB8AC3E}">
        <p14:creationId xmlns:p14="http://schemas.microsoft.com/office/powerpoint/2010/main" val="3762074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F7B7A15C-5875-4F52-A8A3-A4585185B810}" type="datetime2">
              <a:rPr lang="en-GB"/>
              <a:pPr>
                <a:defRPr/>
              </a:pPr>
              <a:t>Friday, 17 March 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610A3A1-F9B5-4D2C-B925-01E6F211C4A0}" type="slidenum">
              <a:rPr lang="en-GB" altLang="en-US"/>
              <a:pPr>
                <a:defRPr/>
              </a:pPr>
              <a:t>‹#›</a:t>
            </a:fld>
            <a:endParaRPr lang="en-GB" altLang="en-US"/>
          </a:p>
        </p:txBody>
      </p:sp>
    </p:spTree>
    <p:extLst>
      <p:ext uri="{BB962C8B-B14F-4D97-AF65-F5344CB8AC3E}">
        <p14:creationId xmlns:p14="http://schemas.microsoft.com/office/powerpoint/2010/main" val="3057323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4" name="Rectangle 42"/>
          <p:cNvSpPr>
            <a:spLocks noChangeArrowheads="1"/>
          </p:cNvSpPr>
          <p:nvPr/>
        </p:nvSpPr>
        <p:spPr bwMode="white">
          <a:xfrm>
            <a:off x="0" y="0"/>
            <a:ext cx="12192000" cy="908050"/>
          </a:xfrm>
          <a:prstGeom prst="rect">
            <a:avLst/>
          </a:prstGeom>
          <a:solidFill>
            <a:srgbClr val="00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Clr>
                <a:srgbClr val="18453B"/>
              </a:buClr>
              <a:buSzPct val="65000"/>
              <a:buFont typeface="Wingdings" panose="05000000000000000000" pitchFamily="2" charset="2"/>
              <a:buChar char="n"/>
              <a:defRPr/>
            </a:pPr>
            <a:endParaRPr lang="en-GB" altLang="en-US" sz="2000">
              <a:solidFill>
                <a:srgbClr val="000000"/>
              </a:solidFill>
            </a:endParaRPr>
          </a:p>
        </p:txBody>
      </p:sp>
      <p:pic>
        <p:nvPicPr>
          <p:cNvPr id="5" name="Picture 64" descr="uoyo_alph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black">
          <a:xfrm>
            <a:off x="2927351" y="111126"/>
            <a:ext cx="63373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1" name="Rectangle 39"/>
          <p:cNvSpPr>
            <a:spLocks noGrp="1" noChangeArrowheads="1"/>
          </p:cNvSpPr>
          <p:nvPr>
            <p:ph type="subTitle" idx="1"/>
          </p:nvPr>
        </p:nvSpPr>
        <p:spPr>
          <a:xfrm>
            <a:off x="334434" y="4221163"/>
            <a:ext cx="11523133" cy="1752600"/>
          </a:xfrm>
        </p:spPr>
        <p:txBody>
          <a:bodyPr anchorCtr="1"/>
          <a:lstStyle>
            <a:lvl1pPr marL="0" indent="0">
              <a:buFont typeface="Wingdings" pitchFamily="2" charset="2"/>
              <a:buNone/>
              <a:defRPr sz="4000"/>
            </a:lvl1pPr>
          </a:lstStyle>
          <a:p>
            <a:r>
              <a:rPr lang="en-US"/>
              <a:t>Click to edit Master subtitle style</a:t>
            </a:r>
            <a:endParaRPr lang="en-GB"/>
          </a:p>
        </p:txBody>
      </p:sp>
      <p:sp>
        <p:nvSpPr>
          <p:cNvPr id="18472" name="Rectangle 40"/>
          <p:cNvSpPr>
            <a:spLocks noGrp="1" noChangeArrowheads="1"/>
          </p:cNvSpPr>
          <p:nvPr>
            <p:ph type="ctrTitle"/>
          </p:nvPr>
        </p:nvSpPr>
        <p:spPr>
          <a:xfrm>
            <a:off x="334434" y="1125538"/>
            <a:ext cx="11425767" cy="2590800"/>
          </a:xfrm>
        </p:spPr>
        <p:txBody>
          <a:bodyPr anchor="b" anchorCtr="1"/>
          <a:lstStyle>
            <a:lvl1pPr algn="l">
              <a:defRPr sz="4400" b="1">
                <a:solidFill>
                  <a:srgbClr val="000000"/>
                </a:solidFill>
              </a:defRPr>
            </a:lvl1pPr>
          </a:lstStyle>
          <a:p>
            <a:r>
              <a:rPr lang="en-US"/>
              <a:t>Click to edit Master title style</a:t>
            </a:r>
            <a:endParaRPr lang="en-GB"/>
          </a:p>
        </p:txBody>
      </p:sp>
      <p:sp>
        <p:nvSpPr>
          <p:cNvPr id="6" name="Rectangle 37"/>
          <p:cNvSpPr>
            <a:spLocks noGrp="1" noChangeArrowheads="1"/>
          </p:cNvSpPr>
          <p:nvPr>
            <p:ph type="dt" sz="half" idx="10"/>
          </p:nvPr>
        </p:nvSpPr>
        <p:spPr>
          <a:xfrm>
            <a:off x="334434" y="6284913"/>
            <a:ext cx="3841751" cy="457200"/>
          </a:xfrm>
        </p:spPr>
        <p:txBody>
          <a:bodyPr/>
          <a:lstStyle>
            <a:lvl1pPr fontAlgn="auto">
              <a:spcAft>
                <a:spcPts val="0"/>
              </a:spcAft>
              <a:defRPr>
                <a:solidFill>
                  <a:srgbClr val="FFFFFF"/>
                </a:solidFill>
              </a:defRPr>
            </a:lvl1pPr>
          </a:lstStyle>
          <a:p>
            <a:pPr>
              <a:defRPr/>
            </a:pPr>
            <a:fld id="{7A982E7A-BA93-46FB-A1BB-D6D9C4C5A173}" type="datetime2">
              <a:rPr lang="en-GB"/>
              <a:pPr>
                <a:defRPr/>
              </a:pPr>
              <a:t>Friday, 17 March 2023</a:t>
            </a:fld>
            <a:endParaRPr lang="en-GB"/>
          </a:p>
        </p:txBody>
      </p:sp>
      <p:sp>
        <p:nvSpPr>
          <p:cNvPr id="7" name="Rectangle 38"/>
          <p:cNvSpPr>
            <a:spLocks noGrp="1" noChangeArrowheads="1"/>
          </p:cNvSpPr>
          <p:nvPr>
            <p:ph type="ftr" sz="quarter" idx="11"/>
          </p:nvPr>
        </p:nvSpPr>
        <p:spPr>
          <a:xfrm>
            <a:off x="4368801" y="6284913"/>
            <a:ext cx="5278967" cy="457200"/>
          </a:xfrm>
        </p:spPr>
        <p:txBody>
          <a:bodyPr/>
          <a:lstStyle>
            <a:lvl1pPr fontAlgn="auto">
              <a:spcAft>
                <a:spcPts val="0"/>
              </a:spcAft>
              <a:defRPr>
                <a:solidFill>
                  <a:srgbClr val="FFFFFF"/>
                </a:solidFill>
              </a:defRPr>
            </a:lvl1pPr>
          </a:lstStyle>
          <a:p>
            <a:pPr>
              <a:defRPr/>
            </a:pPr>
            <a:endParaRPr lang="en-GB"/>
          </a:p>
        </p:txBody>
      </p:sp>
      <p:sp>
        <p:nvSpPr>
          <p:cNvPr id="8" name="Rectangle 41"/>
          <p:cNvSpPr>
            <a:spLocks noGrp="1" noChangeArrowheads="1"/>
          </p:cNvSpPr>
          <p:nvPr>
            <p:ph type="sldNum" sz="quarter" idx="12"/>
          </p:nvPr>
        </p:nvSpPr>
        <p:spPr/>
        <p:txBody>
          <a:bodyPr/>
          <a:lstStyle>
            <a:lvl1pPr>
              <a:defRPr smtClean="0">
                <a:solidFill>
                  <a:srgbClr val="FFFFFF"/>
                </a:solidFill>
              </a:defRPr>
            </a:lvl1pPr>
          </a:lstStyle>
          <a:p>
            <a:pPr>
              <a:defRPr/>
            </a:pPr>
            <a:fld id="{D0241FDD-F395-4627-BA07-1231D7E444C1}" type="slidenum">
              <a:rPr lang="en-GB" altLang="en-US"/>
              <a:pPr>
                <a:defRPr/>
              </a:pPr>
              <a:t>‹#›</a:t>
            </a:fld>
            <a:endParaRPr lang="en-GB" altLang="en-US"/>
          </a:p>
        </p:txBody>
      </p:sp>
    </p:spTree>
    <p:extLst>
      <p:ext uri="{BB962C8B-B14F-4D97-AF65-F5344CB8AC3E}">
        <p14:creationId xmlns:p14="http://schemas.microsoft.com/office/powerpoint/2010/main" val="327332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auto">
              <a:spcAft>
                <a:spcPts val="0"/>
              </a:spcAft>
              <a:defRPr>
                <a:solidFill>
                  <a:srgbClr val="FFFFFF"/>
                </a:solidFill>
              </a:defRPr>
            </a:lvl1pPr>
          </a:lstStyle>
          <a:p>
            <a:pPr>
              <a:defRPr/>
            </a:pPr>
            <a:fld id="{D0325ECA-0400-41DD-8916-C5E51A886004}" type="datetime2">
              <a:rPr lang="en-GB"/>
              <a:pPr>
                <a:defRPr/>
              </a:pPr>
              <a:t>Friday, 17 March 2023</a:t>
            </a:fld>
            <a:endParaRPr lang="en-GB"/>
          </a:p>
        </p:txBody>
      </p:sp>
      <p:sp>
        <p:nvSpPr>
          <p:cNvPr id="5" name="Footer Placeholder 4"/>
          <p:cNvSpPr>
            <a:spLocks noGrp="1"/>
          </p:cNvSpPr>
          <p:nvPr>
            <p:ph type="ftr" sz="quarter" idx="11"/>
          </p:nvPr>
        </p:nvSpPr>
        <p:spPr/>
        <p:txBody>
          <a:bodyPr/>
          <a:lstStyle>
            <a:lvl1pPr fontAlgn="auto">
              <a:spcAft>
                <a:spcPts val="0"/>
              </a:spcAft>
              <a:defRPr>
                <a:solidFill>
                  <a:srgbClr val="FFFFFF"/>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smtClean="0">
                <a:solidFill>
                  <a:srgbClr val="FFFFFF"/>
                </a:solidFill>
              </a:defRPr>
            </a:lvl1pPr>
          </a:lstStyle>
          <a:p>
            <a:pPr>
              <a:defRPr/>
            </a:pPr>
            <a:fld id="{F73102CE-AF76-4535-8017-799FCD172741}" type="slidenum">
              <a:rPr lang="en-GB" altLang="en-US"/>
              <a:pPr>
                <a:defRPr/>
              </a:pPr>
              <a:t>‹#›</a:t>
            </a:fld>
            <a:endParaRPr lang="en-GB" altLang="en-US"/>
          </a:p>
        </p:txBody>
      </p:sp>
    </p:spTree>
    <p:extLst>
      <p:ext uri="{BB962C8B-B14F-4D97-AF65-F5344CB8AC3E}">
        <p14:creationId xmlns:p14="http://schemas.microsoft.com/office/powerpoint/2010/main" val="2061351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fontAlgn="auto">
              <a:spcAft>
                <a:spcPts val="0"/>
              </a:spcAft>
              <a:defRPr>
                <a:solidFill>
                  <a:srgbClr val="FFFFFF"/>
                </a:solidFill>
              </a:defRPr>
            </a:lvl1pPr>
          </a:lstStyle>
          <a:p>
            <a:pPr>
              <a:defRPr/>
            </a:pPr>
            <a:fld id="{C25EF90A-B0F7-48EB-8C71-463524F5BD2B}" type="datetime2">
              <a:rPr lang="en-GB"/>
              <a:pPr>
                <a:defRPr/>
              </a:pPr>
              <a:t>Friday, 17 March 2023</a:t>
            </a:fld>
            <a:endParaRPr lang="en-GB"/>
          </a:p>
        </p:txBody>
      </p:sp>
      <p:sp>
        <p:nvSpPr>
          <p:cNvPr id="5" name="Footer Placeholder 4"/>
          <p:cNvSpPr>
            <a:spLocks noGrp="1"/>
          </p:cNvSpPr>
          <p:nvPr>
            <p:ph type="ftr" sz="quarter" idx="11"/>
          </p:nvPr>
        </p:nvSpPr>
        <p:spPr/>
        <p:txBody>
          <a:bodyPr/>
          <a:lstStyle>
            <a:lvl1pPr fontAlgn="auto">
              <a:spcAft>
                <a:spcPts val="0"/>
              </a:spcAft>
              <a:defRPr>
                <a:solidFill>
                  <a:srgbClr val="FFFFFF"/>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smtClean="0">
                <a:solidFill>
                  <a:srgbClr val="FFFFFF"/>
                </a:solidFill>
              </a:defRPr>
            </a:lvl1pPr>
          </a:lstStyle>
          <a:p>
            <a:pPr>
              <a:defRPr/>
            </a:pPr>
            <a:fld id="{348E1DEA-B542-429C-B92C-AA7E09990B32}" type="slidenum">
              <a:rPr lang="en-GB" altLang="en-US"/>
              <a:pPr>
                <a:defRPr/>
              </a:pPr>
              <a:t>‹#›</a:t>
            </a:fld>
            <a:endParaRPr lang="en-GB" altLang="en-US"/>
          </a:p>
        </p:txBody>
      </p:sp>
    </p:spTree>
    <p:extLst>
      <p:ext uri="{BB962C8B-B14F-4D97-AF65-F5344CB8AC3E}">
        <p14:creationId xmlns:p14="http://schemas.microsoft.com/office/powerpoint/2010/main" val="861108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4434" y="1125538"/>
            <a:ext cx="5513917"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051552" y="1125538"/>
            <a:ext cx="5516033"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fontAlgn="auto">
              <a:spcAft>
                <a:spcPts val="0"/>
              </a:spcAft>
              <a:defRPr>
                <a:solidFill>
                  <a:srgbClr val="FFFFFF"/>
                </a:solidFill>
              </a:defRPr>
            </a:lvl1pPr>
          </a:lstStyle>
          <a:p>
            <a:pPr>
              <a:defRPr/>
            </a:pPr>
            <a:fld id="{11419800-B340-4D40-B502-0310816EFDA4}" type="datetime2">
              <a:rPr lang="en-GB"/>
              <a:pPr>
                <a:defRPr/>
              </a:pPr>
              <a:t>Friday, 17 March 2023</a:t>
            </a:fld>
            <a:endParaRPr lang="en-GB"/>
          </a:p>
        </p:txBody>
      </p:sp>
      <p:sp>
        <p:nvSpPr>
          <p:cNvPr id="6" name="Footer Placeholder 5"/>
          <p:cNvSpPr>
            <a:spLocks noGrp="1"/>
          </p:cNvSpPr>
          <p:nvPr>
            <p:ph type="ftr" sz="quarter" idx="11"/>
          </p:nvPr>
        </p:nvSpPr>
        <p:spPr/>
        <p:txBody>
          <a:bodyPr/>
          <a:lstStyle>
            <a:lvl1pPr fontAlgn="auto">
              <a:spcAft>
                <a:spcPts val="0"/>
              </a:spcAft>
              <a:defRPr>
                <a:solidFill>
                  <a:srgbClr val="FFFFFF"/>
                </a:solidFill>
              </a:defRPr>
            </a:lvl1pPr>
          </a:lstStyle>
          <a:p>
            <a:pPr>
              <a:defRPr/>
            </a:pPr>
            <a:endParaRPr lang="en-GB"/>
          </a:p>
        </p:txBody>
      </p:sp>
      <p:sp>
        <p:nvSpPr>
          <p:cNvPr id="7" name="Slide Number Placeholder 6"/>
          <p:cNvSpPr>
            <a:spLocks noGrp="1"/>
          </p:cNvSpPr>
          <p:nvPr>
            <p:ph type="sldNum" sz="quarter" idx="12"/>
          </p:nvPr>
        </p:nvSpPr>
        <p:spPr/>
        <p:txBody>
          <a:bodyPr/>
          <a:lstStyle>
            <a:lvl1pPr>
              <a:defRPr smtClean="0">
                <a:solidFill>
                  <a:srgbClr val="FFFFFF"/>
                </a:solidFill>
              </a:defRPr>
            </a:lvl1pPr>
          </a:lstStyle>
          <a:p>
            <a:pPr>
              <a:defRPr/>
            </a:pPr>
            <a:fld id="{48671B0B-A47D-4954-8A62-740E25F672CF}" type="slidenum">
              <a:rPr lang="en-GB" altLang="en-US"/>
              <a:pPr>
                <a:defRPr/>
              </a:pPr>
              <a:t>‹#›</a:t>
            </a:fld>
            <a:endParaRPr lang="en-GB" altLang="en-US"/>
          </a:p>
        </p:txBody>
      </p:sp>
    </p:spTree>
    <p:extLst>
      <p:ext uri="{BB962C8B-B14F-4D97-AF65-F5344CB8AC3E}">
        <p14:creationId xmlns:p14="http://schemas.microsoft.com/office/powerpoint/2010/main" val="623942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fontAlgn="auto">
              <a:spcAft>
                <a:spcPts val="0"/>
              </a:spcAft>
              <a:defRPr>
                <a:solidFill>
                  <a:srgbClr val="FFFFFF"/>
                </a:solidFill>
              </a:defRPr>
            </a:lvl1pPr>
          </a:lstStyle>
          <a:p>
            <a:pPr>
              <a:defRPr/>
            </a:pPr>
            <a:fld id="{4253D5B8-950D-4577-A8FF-B3FBE1451C3F}" type="datetime2">
              <a:rPr lang="en-GB"/>
              <a:pPr>
                <a:defRPr/>
              </a:pPr>
              <a:t>Friday, 17 March 2023</a:t>
            </a:fld>
            <a:endParaRPr lang="en-GB"/>
          </a:p>
        </p:txBody>
      </p:sp>
      <p:sp>
        <p:nvSpPr>
          <p:cNvPr id="8" name="Footer Placeholder 7"/>
          <p:cNvSpPr>
            <a:spLocks noGrp="1"/>
          </p:cNvSpPr>
          <p:nvPr>
            <p:ph type="ftr" sz="quarter" idx="11"/>
          </p:nvPr>
        </p:nvSpPr>
        <p:spPr/>
        <p:txBody>
          <a:bodyPr/>
          <a:lstStyle>
            <a:lvl1pPr fontAlgn="auto">
              <a:spcAft>
                <a:spcPts val="0"/>
              </a:spcAft>
              <a:defRPr>
                <a:solidFill>
                  <a:srgbClr val="FFFFFF"/>
                </a:solidFill>
              </a:defRPr>
            </a:lvl1pPr>
          </a:lstStyle>
          <a:p>
            <a:pPr>
              <a:defRPr/>
            </a:pPr>
            <a:endParaRPr lang="en-GB"/>
          </a:p>
        </p:txBody>
      </p:sp>
      <p:sp>
        <p:nvSpPr>
          <p:cNvPr id="9" name="Slide Number Placeholder 8"/>
          <p:cNvSpPr>
            <a:spLocks noGrp="1"/>
          </p:cNvSpPr>
          <p:nvPr>
            <p:ph type="sldNum" sz="quarter" idx="12"/>
          </p:nvPr>
        </p:nvSpPr>
        <p:spPr/>
        <p:txBody>
          <a:bodyPr/>
          <a:lstStyle>
            <a:lvl1pPr>
              <a:defRPr smtClean="0">
                <a:solidFill>
                  <a:srgbClr val="FFFFFF"/>
                </a:solidFill>
              </a:defRPr>
            </a:lvl1pPr>
          </a:lstStyle>
          <a:p>
            <a:pPr>
              <a:defRPr/>
            </a:pPr>
            <a:fld id="{A457CE53-5549-476A-949C-3847504C3BBF}" type="slidenum">
              <a:rPr lang="en-GB" altLang="en-US"/>
              <a:pPr>
                <a:defRPr/>
              </a:pPr>
              <a:t>‹#›</a:t>
            </a:fld>
            <a:endParaRPr lang="en-GB" altLang="en-US"/>
          </a:p>
        </p:txBody>
      </p:sp>
    </p:spTree>
    <p:extLst>
      <p:ext uri="{BB962C8B-B14F-4D97-AF65-F5344CB8AC3E}">
        <p14:creationId xmlns:p14="http://schemas.microsoft.com/office/powerpoint/2010/main" val="2274007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fontAlgn="auto">
              <a:spcAft>
                <a:spcPts val="0"/>
              </a:spcAft>
              <a:defRPr>
                <a:solidFill>
                  <a:srgbClr val="FFFFFF"/>
                </a:solidFill>
              </a:defRPr>
            </a:lvl1pPr>
          </a:lstStyle>
          <a:p>
            <a:pPr>
              <a:defRPr/>
            </a:pPr>
            <a:fld id="{E05C09CF-2F89-45EE-92FD-0430D7F9B1EC}" type="datetime2">
              <a:rPr lang="en-GB"/>
              <a:pPr>
                <a:defRPr/>
              </a:pPr>
              <a:t>Friday, 17 March 2023</a:t>
            </a:fld>
            <a:endParaRPr lang="en-GB"/>
          </a:p>
        </p:txBody>
      </p:sp>
      <p:sp>
        <p:nvSpPr>
          <p:cNvPr id="4" name="Footer Placeholder 3"/>
          <p:cNvSpPr>
            <a:spLocks noGrp="1"/>
          </p:cNvSpPr>
          <p:nvPr>
            <p:ph type="ftr" sz="quarter" idx="11"/>
          </p:nvPr>
        </p:nvSpPr>
        <p:spPr/>
        <p:txBody>
          <a:bodyPr/>
          <a:lstStyle>
            <a:lvl1pPr fontAlgn="auto">
              <a:spcAft>
                <a:spcPts val="0"/>
              </a:spcAft>
              <a:defRPr>
                <a:solidFill>
                  <a:srgbClr val="FFFFFF"/>
                </a:solidFill>
              </a:defRPr>
            </a:lvl1pPr>
          </a:lstStyle>
          <a:p>
            <a:pPr>
              <a:defRPr/>
            </a:pPr>
            <a:endParaRPr lang="en-GB"/>
          </a:p>
        </p:txBody>
      </p:sp>
      <p:sp>
        <p:nvSpPr>
          <p:cNvPr id="5" name="Slide Number Placeholder 4"/>
          <p:cNvSpPr>
            <a:spLocks noGrp="1"/>
          </p:cNvSpPr>
          <p:nvPr>
            <p:ph type="sldNum" sz="quarter" idx="12"/>
          </p:nvPr>
        </p:nvSpPr>
        <p:spPr/>
        <p:txBody>
          <a:bodyPr/>
          <a:lstStyle>
            <a:lvl1pPr>
              <a:defRPr smtClean="0">
                <a:solidFill>
                  <a:srgbClr val="FFFFFF"/>
                </a:solidFill>
              </a:defRPr>
            </a:lvl1pPr>
          </a:lstStyle>
          <a:p>
            <a:pPr>
              <a:defRPr/>
            </a:pPr>
            <a:fld id="{E3BBD5D2-0733-46F6-8C89-230ADE9C0041}" type="slidenum">
              <a:rPr lang="en-GB" altLang="en-US"/>
              <a:pPr>
                <a:defRPr/>
              </a:pPr>
              <a:t>‹#›</a:t>
            </a:fld>
            <a:endParaRPr lang="en-GB" altLang="en-US"/>
          </a:p>
        </p:txBody>
      </p:sp>
    </p:spTree>
    <p:extLst>
      <p:ext uri="{BB962C8B-B14F-4D97-AF65-F5344CB8AC3E}">
        <p14:creationId xmlns:p14="http://schemas.microsoft.com/office/powerpoint/2010/main" val="2245672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Aft>
                <a:spcPts val="0"/>
              </a:spcAft>
              <a:defRPr>
                <a:solidFill>
                  <a:srgbClr val="FFFFFF"/>
                </a:solidFill>
              </a:defRPr>
            </a:lvl1pPr>
          </a:lstStyle>
          <a:p>
            <a:pPr>
              <a:defRPr/>
            </a:pPr>
            <a:fld id="{3C06510C-A72E-4C35-B1A7-7EF489B9301E}" type="datetime2">
              <a:rPr lang="en-GB"/>
              <a:pPr>
                <a:defRPr/>
              </a:pPr>
              <a:t>Friday, 17 March 2023</a:t>
            </a:fld>
            <a:endParaRPr lang="en-GB"/>
          </a:p>
        </p:txBody>
      </p:sp>
      <p:sp>
        <p:nvSpPr>
          <p:cNvPr id="3" name="Footer Placeholder 2"/>
          <p:cNvSpPr>
            <a:spLocks noGrp="1"/>
          </p:cNvSpPr>
          <p:nvPr>
            <p:ph type="ftr" sz="quarter" idx="11"/>
          </p:nvPr>
        </p:nvSpPr>
        <p:spPr/>
        <p:txBody>
          <a:bodyPr/>
          <a:lstStyle>
            <a:lvl1pPr fontAlgn="auto">
              <a:spcAft>
                <a:spcPts val="0"/>
              </a:spcAft>
              <a:defRPr>
                <a:solidFill>
                  <a:srgbClr val="FFFFFF"/>
                </a:solidFill>
              </a:defRPr>
            </a:lvl1pPr>
          </a:lstStyle>
          <a:p>
            <a:pPr>
              <a:defRPr/>
            </a:pPr>
            <a:endParaRPr lang="en-GB"/>
          </a:p>
        </p:txBody>
      </p:sp>
      <p:sp>
        <p:nvSpPr>
          <p:cNvPr id="4" name="Slide Number Placeholder 3"/>
          <p:cNvSpPr>
            <a:spLocks noGrp="1"/>
          </p:cNvSpPr>
          <p:nvPr>
            <p:ph type="sldNum" sz="quarter" idx="12"/>
          </p:nvPr>
        </p:nvSpPr>
        <p:spPr/>
        <p:txBody>
          <a:bodyPr/>
          <a:lstStyle>
            <a:lvl1pPr>
              <a:defRPr smtClean="0">
                <a:solidFill>
                  <a:srgbClr val="FFFFFF"/>
                </a:solidFill>
              </a:defRPr>
            </a:lvl1pPr>
          </a:lstStyle>
          <a:p>
            <a:pPr>
              <a:defRPr/>
            </a:pPr>
            <a:fld id="{5BCB1A62-B602-4637-A7F7-7375016424C8}" type="slidenum">
              <a:rPr lang="en-GB" altLang="en-US"/>
              <a:pPr>
                <a:defRPr/>
              </a:pPr>
              <a:t>‹#›</a:t>
            </a:fld>
            <a:endParaRPr lang="en-GB" altLang="en-US"/>
          </a:p>
        </p:txBody>
      </p:sp>
    </p:spTree>
    <p:extLst>
      <p:ext uri="{BB962C8B-B14F-4D97-AF65-F5344CB8AC3E}">
        <p14:creationId xmlns:p14="http://schemas.microsoft.com/office/powerpoint/2010/main" val="888774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Aft>
                <a:spcPts val="0"/>
              </a:spcAft>
              <a:defRPr>
                <a:solidFill>
                  <a:srgbClr val="FFFFFF"/>
                </a:solidFill>
              </a:defRPr>
            </a:lvl1pPr>
          </a:lstStyle>
          <a:p>
            <a:pPr>
              <a:defRPr/>
            </a:pPr>
            <a:fld id="{88C4B41F-41F3-47F6-9E31-BDC4FE14799D}" type="datetime2">
              <a:rPr lang="en-GB"/>
              <a:pPr>
                <a:defRPr/>
              </a:pPr>
              <a:t>Friday, 17 March 2023</a:t>
            </a:fld>
            <a:endParaRPr lang="en-GB"/>
          </a:p>
        </p:txBody>
      </p:sp>
      <p:sp>
        <p:nvSpPr>
          <p:cNvPr id="6" name="Footer Placeholder 5"/>
          <p:cNvSpPr>
            <a:spLocks noGrp="1"/>
          </p:cNvSpPr>
          <p:nvPr>
            <p:ph type="ftr" sz="quarter" idx="11"/>
          </p:nvPr>
        </p:nvSpPr>
        <p:spPr/>
        <p:txBody>
          <a:bodyPr/>
          <a:lstStyle>
            <a:lvl1pPr fontAlgn="auto">
              <a:spcAft>
                <a:spcPts val="0"/>
              </a:spcAft>
              <a:defRPr>
                <a:solidFill>
                  <a:srgbClr val="FFFFFF"/>
                </a:solidFill>
              </a:defRPr>
            </a:lvl1pPr>
          </a:lstStyle>
          <a:p>
            <a:pPr>
              <a:defRPr/>
            </a:pPr>
            <a:endParaRPr lang="en-GB"/>
          </a:p>
        </p:txBody>
      </p:sp>
      <p:sp>
        <p:nvSpPr>
          <p:cNvPr id="7" name="Slide Number Placeholder 6"/>
          <p:cNvSpPr>
            <a:spLocks noGrp="1"/>
          </p:cNvSpPr>
          <p:nvPr>
            <p:ph type="sldNum" sz="quarter" idx="12"/>
          </p:nvPr>
        </p:nvSpPr>
        <p:spPr/>
        <p:txBody>
          <a:bodyPr/>
          <a:lstStyle>
            <a:lvl1pPr>
              <a:defRPr smtClean="0">
                <a:solidFill>
                  <a:srgbClr val="FFFFFF"/>
                </a:solidFill>
              </a:defRPr>
            </a:lvl1pPr>
          </a:lstStyle>
          <a:p>
            <a:pPr>
              <a:defRPr/>
            </a:pPr>
            <a:fld id="{40081C8C-F4F9-4558-B41F-F3728640F23F}" type="slidenum">
              <a:rPr lang="en-GB" altLang="en-US"/>
              <a:pPr>
                <a:defRPr/>
              </a:pPr>
              <a:t>‹#›</a:t>
            </a:fld>
            <a:endParaRPr lang="en-GB" altLang="en-US"/>
          </a:p>
        </p:txBody>
      </p:sp>
    </p:spTree>
    <p:extLst>
      <p:ext uri="{BB962C8B-B14F-4D97-AF65-F5344CB8AC3E}">
        <p14:creationId xmlns:p14="http://schemas.microsoft.com/office/powerpoint/2010/main" val="1695783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AE08876-4DD5-4DB6-A161-1C9635D9144D}" type="datetime2">
              <a:rPr lang="en-GB"/>
              <a:pPr>
                <a:defRPr/>
              </a:pPr>
              <a:t>Friday, 17 March 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A005A79-F69A-45B4-8945-497617249AC8}" type="slidenum">
              <a:rPr lang="en-GB" altLang="en-US"/>
              <a:pPr>
                <a:defRPr/>
              </a:pPr>
              <a:t>‹#›</a:t>
            </a:fld>
            <a:endParaRPr lang="en-GB" altLang="en-US"/>
          </a:p>
        </p:txBody>
      </p:sp>
    </p:spTree>
    <p:extLst>
      <p:ext uri="{BB962C8B-B14F-4D97-AF65-F5344CB8AC3E}">
        <p14:creationId xmlns:p14="http://schemas.microsoft.com/office/powerpoint/2010/main" val="1854312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Aft>
                <a:spcPts val="0"/>
              </a:spcAft>
              <a:defRPr>
                <a:solidFill>
                  <a:srgbClr val="FFFFFF"/>
                </a:solidFill>
              </a:defRPr>
            </a:lvl1pPr>
          </a:lstStyle>
          <a:p>
            <a:pPr>
              <a:defRPr/>
            </a:pPr>
            <a:fld id="{E9842582-D21B-41E1-A7AA-43789F392BCF}" type="datetime2">
              <a:rPr lang="en-GB"/>
              <a:pPr>
                <a:defRPr/>
              </a:pPr>
              <a:t>Friday, 17 March 2023</a:t>
            </a:fld>
            <a:endParaRPr lang="en-GB"/>
          </a:p>
        </p:txBody>
      </p:sp>
      <p:sp>
        <p:nvSpPr>
          <p:cNvPr id="6" name="Footer Placeholder 5"/>
          <p:cNvSpPr>
            <a:spLocks noGrp="1"/>
          </p:cNvSpPr>
          <p:nvPr>
            <p:ph type="ftr" sz="quarter" idx="11"/>
          </p:nvPr>
        </p:nvSpPr>
        <p:spPr/>
        <p:txBody>
          <a:bodyPr/>
          <a:lstStyle>
            <a:lvl1pPr fontAlgn="auto">
              <a:spcAft>
                <a:spcPts val="0"/>
              </a:spcAft>
              <a:defRPr>
                <a:solidFill>
                  <a:srgbClr val="FFFFFF"/>
                </a:solidFill>
              </a:defRPr>
            </a:lvl1pPr>
          </a:lstStyle>
          <a:p>
            <a:pPr>
              <a:defRPr/>
            </a:pPr>
            <a:endParaRPr lang="en-GB"/>
          </a:p>
        </p:txBody>
      </p:sp>
      <p:sp>
        <p:nvSpPr>
          <p:cNvPr id="7" name="Slide Number Placeholder 6"/>
          <p:cNvSpPr>
            <a:spLocks noGrp="1"/>
          </p:cNvSpPr>
          <p:nvPr>
            <p:ph type="sldNum" sz="quarter" idx="12"/>
          </p:nvPr>
        </p:nvSpPr>
        <p:spPr/>
        <p:txBody>
          <a:bodyPr/>
          <a:lstStyle>
            <a:lvl1pPr>
              <a:defRPr smtClean="0">
                <a:solidFill>
                  <a:srgbClr val="FFFFFF"/>
                </a:solidFill>
              </a:defRPr>
            </a:lvl1pPr>
          </a:lstStyle>
          <a:p>
            <a:pPr>
              <a:defRPr/>
            </a:pPr>
            <a:fld id="{D3582533-57BC-4F9F-918E-7EC90474A8BC}" type="slidenum">
              <a:rPr lang="en-GB" altLang="en-US"/>
              <a:pPr>
                <a:defRPr/>
              </a:pPr>
              <a:t>‹#›</a:t>
            </a:fld>
            <a:endParaRPr lang="en-GB" altLang="en-US"/>
          </a:p>
        </p:txBody>
      </p:sp>
    </p:spTree>
    <p:extLst>
      <p:ext uri="{BB962C8B-B14F-4D97-AF65-F5344CB8AC3E}">
        <p14:creationId xmlns:p14="http://schemas.microsoft.com/office/powerpoint/2010/main" val="3789808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auto">
              <a:spcAft>
                <a:spcPts val="0"/>
              </a:spcAft>
              <a:defRPr>
                <a:solidFill>
                  <a:srgbClr val="FFFFFF"/>
                </a:solidFill>
              </a:defRPr>
            </a:lvl1pPr>
          </a:lstStyle>
          <a:p>
            <a:pPr>
              <a:defRPr/>
            </a:pPr>
            <a:fld id="{385D3A71-6F33-4E91-88B4-6E247EEDA2C9}" type="datetime2">
              <a:rPr lang="en-GB"/>
              <a:pPr>
                <a:defRPr/>
              </a:pPr>
              <a:t>Friday, 17 March 2023</a:t>
            </a:fld>
            <a:endParaRPr lang="en-GB"/>
          </a:p>
        </p:txBody>
      </p:sp>
      <p:sp>
        <p:nvSpPr>
          <p:cNvPr id="5" name="Footer Placeholder 4"/>
          <p:cNvSpPr>
            <a:spLocks noGrp="1"/>
          </p:cNvSpPr>
          <p:nvPr>
            <p:ph type="ftr" sz="quarter" idx="11"/>
          </p:nvPr>
        </p:nvSpPr>
        <p:spPr/>
        <p:txBody>
          <a:bodyPr/>
          <a:lstStyle>
            <a:lvl1pPr fontAlgn="auto">
              <a:spcAft>
                <a:spcPts val="0"/>
              </a:spcAft>
              <a:defRPr>
                <a:solidFill>
                  <a:srgbClr val="FFFFFF"/>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smtClean="0">
                <a:solidFill>
                  <a:srgbClr val="FFFFFF"/>
                </a:solidFill>
              </a:defRPr>
            </a:lvl1pPr>
          </a:lstStyle>
          <a:p>
            <a:pPr>
              <a:defRPr/>
            </a:pPr>
            <a:fld id="{CB92011A-6594-46CE-A066-44DFFEFD7256}" type="slidenum">
              <a:rPr lang="en-GB" altLang="en-US"/>
              <a:pPr>
                <a:defRPr/>
              </a:pPr>
              <a:t>‹#›</a:t>
            </a:fld>
            <a:endParaRPr lang="en-GB" altLang="en-US"/>
          </a:p>
        </p:txBody>
      </p:sp>
    </p:spTree>
    <p:extLst>
      <p:ext uri="{BB962C8B-B14F-4D97-AF65-F5344CB8AC3E}">
        <p14:creationId xmlns:p14="http://schemas.microsoft.com/office/powerpoint/2010/main" val="3126728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2767" y="115889"/>
            <a:ext cx="2891367" cy="60102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34434" y="115889"/>
            <a:ext cx="8475133"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auto">
              <a:spcAft>
                <a:spcPts val="0"/>
              </a:spcAft>
              <a:defRPr>
                <a:solidFill>
                  <a:srgbClr val="FFFFFF"/>
                </a:solidFill>
              </a:defRPr>
            </a:lvl1pPr>
          </a:lstStyle>
          <a:p>
            <a:pPr>
              <a:defRPr/>
            </a:pPr>
            <a:fld id="{C779490F-3F9D-457D-9208-903A3D1F7273}" type="datetime2">
              <a:rPr lang="en-GB"/>
              <a:pPr>
                <a:defRPr/>
              </a:pPr>
              <a:t>Friday, 17 March 2023</a:t>
            </a:fld>
            <a:endParaRPr lang="en-GB"/>
          </a:p>
        </p:txBody>
      </p:sp>
      <p:sp>
        <p:nvSpPr>
          <p:cNvPr id="5" name="Footer Placeholder 4"/>
          <p:cNvSpPr>
            <a:spLocks noGrp="1"/>
          </p:cNvSpPr>
          <p:nvPr>
            <p:ph type="ftr" sz="quarter" idx="11"/>
          </p:nvPr>
        </p:nvSpPr>
        <p:spPr/>
        <p:txBody>
          <a:bodyPr/>
          <a:lstStyle>
            <a:lvl1pPr fontAlgn="auto">
              <a:spcAft>
                <a:spcPts val="0"/>
              </a:spcAft>
              <a:defRPr>
                <a:solidFill>
                  <a:srgbClr val="FFFFFF"/>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smtClean="0">
                <a:solidFill>
                  <a:srgbClr val="FFFFFF"/>
                </a:solidFill>
              </a:defRPr>
            </a:lvl1pPr>
          </a:lstStyle>
          <a:p>
            <a:pPr>
              <a:defRPr/>
            </a:pPr>
            <a:fld id="{80ED8CAC-4FF0-4DCC-9CDD-7CD6ABB9602F}" type="slidenum">
              <a:rPr lang="en-GB" altLang="en-US"/>
              <a:pPr>
                <a:defRPr/>
              </a:pPr>
              <a:t>‹#›</a:t>
            </a:fld>
            <a:endParaRPr lang="en-GB" altLang="en-US"/>
          </a:p>
        </p:txBody>
      </p:sp>
    </p:spTree>
    <p:extLst>
      <p:ext uri="{BB962C8B-B14F-4D97-AF65-F5344CB8AC3E}">
        <p14:creationId xmlns:p14="http://schemas.microsoft.com/office/powerpoint/2010/main" val="2090245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66627" y="3440151"/>
            <a:ext cx="9596573" cy="1184092"/>
          </a:xfrm>
        </p:spPr>
        <p:txBody>
          <a:bodyPr anchor="t"/>
          <a:lstStyle>
            <a:lvl1pPr algn="r">
              <a:defRPr>
                <a:solidFill>
                  <a:schemeClr val="tx1"/>
                </a:solidFill>
              </a:defRPr>
            </a:lvl1pPr>
          </a:lstStyle>
          <a:p>
            <a:r>
              <a:rPr lang="es-ES_tradnl"/>
              <a:t>Clic para editar título</a:t>
            </a:r>
            <a:endParaRPr lang="es-ES" dirty="0"/>
          </a:p>
        </p:txBody>
      </p:sp>
      <p:sp>
        <p:nvSpPr>
          <p:cNvPr id="3" name="Subtítulo 2"/>
          <p:cNvSpPr>
            <a:spLocks noGrp="1"/>
          </p:cNvSpPr>
          <p:nvPr>
            <p:ph type="subTitle" idx="1" hasCustomPrompt="1"/>
          </p:nvPr>
        </p:nvSpPr>
        <p:spPr>
          <a:xfrm>
            <a:off x="766627" y="4636698"/>
            <a:ext cx="9596573" cy="1071959"/>
          </a:xfrm>
        </p:spPr>
        <p:txBody>
          <a:bodyPr>
            <a:normAutofit/>
          </a:bodyPr>
          <a:lstStyle>
            <a:lvl1pPr marL="0" indent="0" algn="r">
              <a:lnSpc>
                <a:spcPct val="90000"/>
              </a:lnSpc>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Haga clic para modificar el estilo </a:t>
            </a:r>
            <a:br>
              <a:rPr lang="es-ES_tradnl" dirty="0"/>
            </a:br>
            <a:r>
              <a:rPr lang="es-ES_tradnl" dirty="0"/>
              <a:t>de subtítulo del patrón</a:t>
            </a:r>
            <a:endParaRPr lang="es-ES" dirty="0"/>
          </a:p>
        </p:txBody>
      </p:sp>
      <p:pic>
        <p:nvPicPr>
          <p:cNvPr id="4" name="Imagen 3" descr="UC color TR-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480" y="213989"/>
            <a:ext cx="2970064" cy="1283512"/>
          </a:xfrm>
          <a:prstGeom prst="rect">
            <a:avLst/>
          </a:prstGeom>
        </p:spPr>
      </p:pic>
      <p:pic>
        <p:nvPicPr>
          <p:cNvPr id="6" name="Imagen 5" descr="fondo 2727.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33518" y="3"/>
            <a:ext cx="8058484" cy="1497500"/>
          </a:xfrm>
          <a:prstGeom prst="rect">
            <a:avLst/>
          </a:prstGeom>
        </p:spPr>
      </p:pic>
      <p:pic>
        <p:nvPicPr>
          <p:cNvPr id="8" name="Imagen 7" descr="Viñeta PPT DADO.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667" y="5914103"/>
            <a:ext cx="12005733" cy="850900"/>
          </a:xfrm>
          <a:prstGeom prst="rect">
            <a:avLst/>
          </a:prstGeom>
        </p:spPr>
      </p:pic>
      <p:sp>
        <p:nvSpPr>
          <p:cNvPr id="9" name="Rectángulo 8"/>
          <p:cNvSpPr/>
          <p:nvPr userDrawn="1"/>
        </p:nvSpPr>
        <p:spPr>
          <a:xfrm flipV="1">
            <a:off x="-1" y="-5"/>
            <a:ext cx="236556" cy="1497501"/>
          </a:xfrm>
          <a:prstGeom prst="rect">
            <a:avLst/>
          </a:prstGeom>
          <a:solidFill>
            <a:srgbClr val="FFE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spTree>
    <p:extLst>
      <p:ext uri="{BB962C8B-B14F-4D97-AF65-F5344CB8AC3E}">
        <p14:creationId xmlns:p14="http://schemas.microsoft.com/office/powerpoint/2010/main" val="6557450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Desarrollo de tema">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a:xfrm>
            <a:off x="609600" y="1600200"/>
            <a:ext cx="10972800" cy="4108451"/>
          </a:xfrm>
        </p:spPr>
        <p:txBody>
          <a:bodyPr/>
          <a:lstStyle>
            <a:lvl1pPr>
              <a:buFont typeface="Wingdings" pitchFamily="2" charset="2"/>
              <a:buChar char="ü"/>
              <a:defRPr/>
            </a:lvl1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4" name="Marcador de fecha 3"/>
          <p:cNvSpPr>
            <a:spLocks noGrp="1"/>
          </p:cNvSpPr>
          <p:nvPr>
            <p:ph type="dt" sz="half" idx="10"/>
          </p:nvPr>
        </p:nvSpPr>
        <p:spPr>
          <a:xfrm>
            <a:off x="227758" y="6356353"/>
            <a:ext cx="1067189" cy="365125"/>
          </a:xfrm>
          <a:prstGeom prst="rect">
            <a:avLst/>
          </a:prstGeom>
        </p:spPr>
        <p:txBody>
          <a:bodyPr/>
          <a:lstStyle/>
          <a:p>
            <a:endParaRPr lang="es-ES"/>
          </a:p>
        </p:txBody>
      </p:sp>
      <p:sp>
        <p:nvSpPr>
          <p:cNvPr id="5" name="Marcador de pie de página 4"/>
          <p:cNvSpPr>
            <a:spLocks noGrp="1"/>
          </p:cNvSpPr>
          <p:nvPr>
            <p:ph type="ftr" sz="quarter" idx="11"/>
          </p:nvPr>
        </p:nvSpPr>
        <p:spPr>
          <a:xfrm>
            <a:off x="2169831" y="6356353"/>
            <a:ext cx="38608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1294959" y="6356353"/>
            <a:ext cx="874884" cy="365125"/>
          </a:xfrm>
          <a:prstGeom prst="rect">
            <a:avLst/>
          </a:prstGeom>
        </p:spPr>
        <p:txBody>
          <a:bodyPr/>
          <a:lstStyle/>
          <a:p>
            <a:fld id="{4637D2F8-05A4-FD4C-AF87-1FA0BA229BE2}" type="slidenum">
              <a:rPr lang="es-ES" smtClean="0"/>
              <a:pPr/>
              <a:t>‹#›</a:t>
            </a:fld>
            <a:endParaRPr lang="es-ES"/>
          </a:p>
        </p:txBody>
      </p:sp>
    </p:spTree>
    <p:extLst>
      <p:ext uri="{BB962C8B-B14F-4D97-AF65-F5344CB8AC3E}">
        <p14:creationId xmlns:p14="http://schemas.microsoft.com/office/powerpoint/2010/main" val="3491297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609600" y="1600203"/>
            <a:ext cx="5384800" cy="4116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dirty="0"/>
          </a:p>
        </p:txBody>
      </p:sp>
      <p:sp>
        <p:nvSpPr>
          <p:cNvPr id="4" name="Marcador de contenido 3"/>
          <p:cNvSpPr>
            <a:spLocks noGrp="1"/>
          </p:cNvSpPr>
          <p:nvPr>
            <p:ph sz="half" idx="2"/>
          </p:nvPr>
        </p:nvSpPr>
        <p:spPr>
          <a:xfrm>
            <a:off x="6197600" y="1600203"/>
            <a:ext cx="5384800" cy="4116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dirty="0"/>
          </a:p>
        </p:txBody>
      </p:sp>
      <p:sp>
        <p:nvSpPr>
          <p:cNvPr id="5" name="Marcador de fecha 4"/>
          <p:cNvSpPr>
            <a:spLocks noGrp="1"/>
          </p:cNvSpPr>
          <p:nvPr>
            <p:ph type="dt" sz="half" idx="10"/>
          </p:nvPr>
        </p:nvSpPr>
        <p:spPr>
          <a:xfrm>
            <a:off x="227758" y="6356353"/>
            <a:ext cx="1067189" cy="365125"/>
          </a:xfrm>
          <a:prstGeom prst="rect">
            <a:avLst/>
          </a:prstGeom>
        </p:spPr>
        <p:txBody>
          <a:bodyPr/>
          <a:lstStyle/>
          <a:p>
            <a:endParaRPr lang="es-ES"/>
          </a:p>
        </p:txBody>
      </p:sp>
      <p:sp>
        <p:nvSpPr>
          <p:cNvPr id="6" name="Marcador de pie de página 5"/>
          <p:cNvSpPr>
            <a:spLocks noGrp="1"/>
          </p:cNvSpPr>
          <p:nvPr>
            <p:ph type="ftr" sz="quarter" idx="11"/>
          </p:nvPr>
        </p:nvSpPr>
        <p:spPr>
          <a:xfrm>
            <a:off x="2169831" y="6356353"/>
            <a:ext cx="38608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1294959" y="6356353"/>
            <a:ext cx="874884" cy="365125"/>
          </a:xfrm>
          <a:prstGeom prst="rect">
            <a:avLst/>
          </a:prstGeom>
        </p:spPr>
        <p:txBody>
          <a:bodyPr/>
          <a:lstStyle/>
          <a:p>
            <a:fld id="{4637D2F8-05A4-FD4C-AF87-1FA0BA229BE2}" type="slidenum">
              <a:rPr lang="es-ES" smtClean="0"/>
              <a:pPr/>
              <a:t>‹#›</a:t>
            </a:fld>
            <a:endParaRPr lang="es-ES"/>
          </a:p>
        </p:txBody>
      </p:sp>
    </p:spTree>
    <p:extLst>
      <p:ext uri="{BB962C8B-B14F-4D97-AF65-F5344CB8AC3E}">
        <p14:creationId xmlns:p14="http://schemas.microsoft.com/office/powerpoint/2010/main" val="6488292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o y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609600" y="1535115"/>
            <a:ext cx="5386917" cy="130322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609600" y="2901348"/>
            <a:ext cx="5386917" cy="28152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dirty="0"/>
          </a:p>
        </p:txBody>
      </p:sp>
      <p:sp>
        <p:nvSpPr>
          <p:cNvPr id="7" name="Marcador de fecha 6"/>
          <p:cNvSpPr>
            <a:spLocks noGrp="1"/>
          </p:cNvSpPr>
          <p:nvPr>
            <p:ph type="dt" sz="half" idx="10"/>
          </p:nvPr>
        </p:nvSpPr>
        <p:spPr>
          <a:xfrm>
            <a:off x="227758" y="6356353"/>
            <a:ext cx="1067189" cy="365125"/>
          </a:xfrm>
          <a:prstGeom prst="rect">
            <a:avLst/>
          </a:prstGeom>
        </p:spPr>
        <p:txBody>
          <a:bodyPr/>
          <a:lstStyle/>
          <a:p>
            <a:endParaRPr lang="es-ES"/>
          </a:p>
        </p:txBody>
      </p:sp>
      <p:sp>
        <p:nvSpPr>
          <p:cNvPr id="8" name="Marcador de pie de página 7"/>
          <p:cNvSpPr>
            <a:spLocks noGrp="1"/>
          </p:cNvSpPr>
          <p:nvPr>
            <p:ph type="ftr" sz="quarter" idx="11"/>
          </p:nvPr>
        </p:nvSpPr>
        <p:spPr>
          <a:xfrm>
            <a:off x="2169831" y="6356353"/>
            <a:ext cx="3860800" cy="365125"/>
          </a:xfrm>
          <a:prstGeom prst="rect">
            <a:avLst/>
          </a:prstGeom>
        </p:spPr>
        <p:txBody>
          <a:bodyPr/>
          <a:lstStyle/>
          <a:p>
            <a:endParaRPr lang="es-ES"/>
          </a:p>
        </p:txBody>
      </p:sp>
      <p:sp>
        <p:nvSpPr>
          <p:cNvPr id="9" name="Marcador de número de diapositiva 8"/>
          <p:cNvSpPr>
            <a:spLocks noGrp="1"/>
          </p:cNvSpPr>
          <p:nvPr>
            <p:ph type="sldNum" sz="quarter" idx="12"/>
          </p:nvPr>
        </p:nvSpPr>
        <p:spPr>
          <a:xfrm>
            <a:off x="1294959" y="6356353"/>
            <a:ext cx="874884" cy="365125"/>
          </a:xfrm>
          <a:prstGeom prst="rect">
            <a:avLst/>
          </a:prstGeom>
        </p:spPr>
        <p:txBody>
          <a:bodyPr/>
          <a:lstStyle/>
          <a:p>
            <a:fld id="{4637D2F8-05A4-FD4C-AF87-1FA0BA229BE2}" type="slidenum">
              <a:rPr lang="es-ES" smtClean="0"/>
              <a:pPr/>
              <a:t>‹#›</a:t>
            </a:fld>
            <a:endParaRPr lang="es-ES"/>
          </a:p>
        </p:txBody>
      </p:sp>
      <p:sp>
        <p:nvSpPr>
          <p:cNvPr id="11" name="Marcador de SmartArt 10"/>
          <p:cNvSpPr>
            <a:spLocks noGrp="1"/>
          </p:cNvSpPr>
          <p:nvPr>
            <p:ph type="dgm" sz="quarter" idx="13"/>
          </p:nvPr>
        </p:nvSpPr>
        <p:spPr>
          <a:xfrm>
            <a:off x="6079067" y="1535114"/>
            <a:ext cx="5503333" cy="4181476"/>
          </a:xfrm>
        </p:spPr>
        <p:txBody>
          <a:bodyPr/>
          <a:lstStyle/>
          <a:p>
            <a:r>
              <a:rPr lang="es-ES_tradnl"/>
              <a:t>Haga clic en el icono para agregar un gráfico SmartArt</a:t>
            </a:r>
            <a:endParaRPr lang="es-ES" dirty="0"/>
          </a:p>
        </p:txBody>
      </p:sp>
    </p:spTree>
    <p:extLst>
      <p:ext uri="{BB962C8B-B14F-4D97-AF65-F5344CB8AC3E}">
        <p14:creationId xmlns:p14="http://schemas.microsoft.com/office/powerpoint/2010/main" val="19848106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seño con gráfic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a:xfrm>
            <a:off x="227758" y="6356353"/>
            <a:ext cx="1067189" cy="365125"/>
          </a:xfrm>
          <a:prstGeom prst="rect">
            <a:avLst/>
          </a:prstGeom>
        </p:spPr>
        <p:txBody>
          <a:bodyPr/>
          <a:lstStyle/>
          <a:p>
            <a:endParaRPr lang="es-ES"/>
          </a:p>
        </p:txBody>
      </p:sp>
      <p:sp>
        <p:nvSpPr>
          <p:cNvPr id="4" name="Marcador de pie de página 3"/>
          <p:cNvSpPr>
            <a:spLocks noGrp="1"/>
          </p:cNvSpPr>
          <p:nvPr>
            <p:ph type="ftr" sz="quarter" idx="11"/>
          </p:nvPr>
        </p:nvSpPr>
        <p:spPr>
          <a:xfrm>
            <a:off x="2169831" y="6356353"/>
            <a:ext cx="3860800" cy="365125"/>
          </a:xfrm>
          <a:prstGeom prst="rect">
            <a:avLst/>
          </a:prstGeom>
        </p:spPr>
        <p:txBody>
          <a:bodyPr/>
          <a:lstStyle/>
          <a:p>
            <a:endParaRPr lang="es-ES" dirty="0"/>
          </a:p>
        </p:txBody>
      </p:sp>
      <p:sp>
        <p:nvSpPr>
          <p:cNvPr id="5" name="Marcador de número de diapositiva 4"/>
          <p:cNvSpPr>
            <a:spLocks noGrp="1"/>
          </p:cNvSpPr>
          <p:nvPr>
            <p:ph type="sldNum" sz="quarter" idx="12"/>
          </p:nvPr>
        </p:nvSpPr>
        <p:spPr>
          <a:xfrm>
            <a:off x="1294959" y="6356353"/>
            <a:ext cx="874884" cy="365125"/>
          </a:xfrm>
          <a:prstGeom prst="rect">
            <a:avLst/>
          </a:prstGeom>
        </p:spPr>
        <p:txBody>
          <a:bodyPr/>
          <a:lstStyle/>
          <a:p>
            <a:fld id="{4637D2F8-05A4-FD4C-AF87-1FA0BA229BE2}" type="slidenum">
              <a:rPr lang="es-ES" smtClean="0"/>
              <a:pPr/>
              <a:t>‹#›</a:t>
            </a:fld>
            <a:endParaRPr lang="es-ES"/>
          </a:p>
        </p:txBody>
      </p:sp>
      <p:sp>
        <p:nvSpPr>
          <p:cNvPr id="7" name="Marcador de gráfico 6"/>
          <p:cNvSpPr>
            <a:spLocks noGrp="1"/>
          </p:cNvSpPr>
          <p:nvPr>
            <p:ph type="chart" sz="quarter" idx="13"/>
          </p:nvPr>
        </p:nvSpPr>
        <p:spPr>
          <a:xfrm>
            <a:off x="609600" y="1755751"/>
            <a:ext cx="10972800" cy="3960841"/>
          </a:xfrm>
        </p:spPr>
        <p:txBody>
          <a:bodyPr/>
          <a:lstStyle/>
          <a:p>
            <a:r>
              <a:rPr lang="es-ES_tradnl"/>
              <a:t>Haga clic en el icono para agregar un gráfico</a:t>
            </a:r>
            <a:endParaRPr lang="es-ES"/>
          </a:p>
        </p:txBody>
      </p:sp>
    </p:spTree>
    <p:extLst>
      <p:ext uri="{BB962C8B-B14F-4D97-AF65-F5344CB8AC3E}">
        <p14:creationId xmlns:p14="http://schemas.microsoft.com/office/powerpoint/2010/main" val="25654610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dirty="0"/>
          </a:p>
        </p:txBody>
      </p:sp>
      <p:sp>
        <p:nvSpPr>
          <p:cNvPr id="3" name="Marcador de fecha 2"/>
          <p:cNvSpPr>
            <a:spLocks noGrp="1"/>
          </p:cNvSpPr>
          <p:nvPr>
            <p:ph type="dt" sz="half" idx="10"/>
          </p:nvPr>
        </p:nvSpPr>
        <p:spPr>
          <a:xfrm>
            <a:off x="227758" y="6356353"/>
            <a:ext cx="1067189" cy="365125"/>
          </a:xfrm>
          <a:prstGeom prst="rect">
            <a:avLst/>
          </a:prstGeom>
        </p:spPr>
        <p:txBody>
          <a:bodyPr/>
          <a:lstStyle/>
          <a:p>
            <a:endParaRPr lang="es-ES"/>
          </a:p>
        </p:txBody>
      </p:sp>
      <p:sp>
        <p:nvSpPr>
          <p:cNvPr id="4" name="Marcador de pie de página 3"/>
          <p:cNvSpPr>
            <a:spLocks noGrp="1"/>
          </p:cNvSpPr>
          <p:nvPr>
            <p:ph type="ftr" sz="quarter" idx="11"/>
          </p:nvPr>
        </p:nvSpPr>
        <p:spPr>
          <a:xfrm>
            <a:off x="2169831" y="6356353"/>
            <a:ext cx="3860800" cy="365125"/>
          </a:xfrm>
          <a:prstGeom prst="rect">
            <a:avLst/>
          </a:prstGeom>
        </p:spPr>
        <p:txBody>
          <a:bodyPr/>
          <a:lstStyle/>
          <a:p>
            <a:endParaRPr lang="es-ES"/>
          </a:p>
        </p:txBody>
      </p:sp>
      <p:sp>
        <p:nvSpPr>
          <p:cNvPr id="5" name="Marcador de número de diapositiva 4"/>
          <p:cNvSpPr>
            <a:spLocks noGrp="1"/>
          </p:cNvSpPr>
          <p:nvPr>
            <p:ph type="sldNum" sz="quarter" idx="12"/>
          </p:nvPr>
        </p:nvSpPr>
        <p:spPr>
          <a:xfrm>
            <a:off x="1294959" y="6356353"/>
            <a:ext cx="874884" cy="365125"/>
          </a:xfrm>
          <a:prstGeom prst="rect">
            <a:avLst/>
          </a:prstGeom>
        </p:spPr>
        <p:txBody>
          <a:bodyPr/>
          <a:lstStyle/>
          <a:p>
            <a:fld id="{4637D2F8-05A4-FD4C-AF87-1FA0BA229BE2}" type="slidenum">
              <a:rPr lang="es-ES" smtClean="0"/>
              <a:pPr/>
              <a:t>‹#›</a:t>
            </a:fld>
            <a:endParaRPr lang="es-ES"/>
          </a:p>
        </p:txBody>
      </p:sp>
      <p:sp>
        <p:nvSpPr>
          <p:cNvPr id="6" name="Marcador de posición de imagen 2"/>
          <p:cNvSpPr>
            <a:spLocks noGrp="1"/>
          </p:cNvSpPr>
          <p:nvPr>
            <p:ph type="pic" idx="1"/>
          </p:nvPr>
        </p:nvSpPr>
        <p:spPr>
          <a:xfrm>
            <a:off x="609600" y="1618779"/>
            <a:ext cx="10972800" cy="3586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lang="es-ES" dirty="0"/>
          </a:p>
        </p:txBody>
      </p:sp>
      <p:sp>
        <p:nvSpPr>
          <p:cNvPr id="7" name="Marcador de texto 3"/>
          <p:cNvSpPr>
            <a:spLocks noGrp="1"/>
          </p:cNvSpPr>
          <p:nvPr>
            <p:ph type="body" sz="half" idx="2"/>
          </p:nvPr>
        </p:nvSpPr>
        <p:spPr>
          <a:xfrm>
            <a:off x="609600" y="5367343"/>
            <a:ext cx="10972800" cy="3492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16567150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a:xfrm>
            <a:off x="227758" y="6356353"/>
            <a:ext cx="1067189" cy="365125"/>
          </a:xfrm>
          <a:prstGeom prst="rect">
            <a:avLst/>
          </a:prstGeom>
        </p:spPr>
        <p:txBody>
          <a:bodyPr/>
          <a:lstStyle/>
          <a:p>
            <a:endParaRPr lang="es-ES"/>
          </a:p>
        </p:txBody>
      </p:sp>
      <p:sp>
        <p:nvSpPr>
          <p:cNvPr id="4" name="Marcador de pie de página 3"/>
          <p:cNvSpPr>
            <a:spLocks noGrp="1"/>
          </p:cNvSpPr>
          <p:nvPr>
            <p:ph type="ftr" sz="quarter" idx="11"/>
          </p:nvPr>
        </p:nvSpPr>
        <p:spPr>
          <a:xfrm>
            <a:off x="2169831" y="6356353"/>
            <a:ext cx="3860800" cy="365125"/>
          </a:xfrm>
          <a:prstGeom prst="rect">
            <a:avLst/>
          </a:prstGeom>
        </p:spPr>
        <p:txBody>
          <a:bodyPr/>
          <a:lstStyle/>
          <a:p>
            <a:endParaRPr lang="es-ES" dirty="0"/>
          </a:p>
        </p:txBody>
      </p:sp>
      <p:sp>
        <p:nvSpPr>
          <p:cNvPr id="5" name="Marcador de número de diapositiva 4"/>
          <p:cNvSpPr>
            <a:spLocks noGrp="1"/>
          </p:cNvSpPr>
          <p:nvPr>
            <p:ph type="sldNum" sz="quarter" idx="12"/>
          </p:nvPr>
        </p:nvSpPr>
        <p:spPr>
          <a:xfrm>
            <a:off x="1294959" y="6356353"/>
            <a:ext cx="874884" cy="365125"/>
          </a:xfrm>
          <a:prstGeom prst="rect">
            <a:avLst/>
          </a:prstGeom>
        </p:spPr>
        <p:txBody>
          <a:bodyPr/>
          <a:lstStyle/>
          <a:p>
            <a:fld id="{4637D2F8-05A4-FD4C-AF87-1FA0BA229BE2}" type="slidenum">
              <a:rPr lang="es-ES" smtClean="0"/>
              <a:pPr/>
              <a:t>‹#›</a:t>
            </a:fld>
            <a:endParaRPr lang="es-ES"/>
          </a:p>
        </p:txBody>
      </p:sp>
    </p:spTree>
    <p:extLst>
      <p:ext uri="{BB962C8B-B14F-4D97-AF65-F5344CB8AC3E}">
        <p14:creationId xmlns:p14="http://schemas.microsoft.com/office/powerpoint/2010/main" val="3729119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ED76B90-11DD-41C3-9723-D366DA77BD70}" type="datetime2">
              <a:rPr lang="en-GB"/>
              <a:pPr>
                <a:defRPr/>
              </a:pPr>
              <a:t>Friday, 17 March 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7E72F22-2CE2-4610-9CC4-AA7439DF5C63}" type="slidenum">
              <a:rPr lang="en-GB" altLang="en-US"/>
              <a:pPr>
                <a:defRPr/>
              </a:pPr>
              <a:t>‹#›</a:t>
            </a:fld>
            <a:endParaRPr lang="en-GB" altLang="en-US"/>
          </a:p>
        </p:txBody>
      </p:sp>
    </p:spTree>
    <p:extLst>
      <p:ext uri="{BB962C8B-B14F-4D97-AF65-F5344CB8AC3E}">
        <p14:creationId xmlns:p14="http://schemas.microsoft.com/office/powerpoint/2010/main" val="34414054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Final">
    <p:spTree>
      <p:nvGrpSpPr>
        <p:cNvPr id="1" name=""/>
        <p:cNvGrpSpPr/>
        <p:nvPr/>
      </p:nvGrpSpPr>
      <p:grpSpPr>
        <a:xfrm>
          <a:off x="0" y="0"/>
          <a:ext cx="0" cy="0"/>
          <a:chOff x="0" y="0"/>
          <a:chExt cx="0" cy="0"/>
        </a:xfrm>
      </p:grpSpPr>
      <p:pic>
        <p:nvPicPr>
          <p:cNvPr id="5" name="Imagen 4" descr="fondo 2727.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45982"/>
            <a:ext cx="12192000" cy="4657091"/>
          </a:xfrm>
          <a:prstGeom prst="rect">
            <a:avLst/>
          </a:prstGeom>
        </p:spPr>
      </p:pic>
    </p:spTree>
    <p:extLst>
      <p:ext uri="{BB962C8B-B14F-4D97-AF65-F5344CB8AC3E}">
        <p14:creationId xmlns:p14="http://schemas.microsoft.com/office/powerpoint/2010/main" val="19370722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428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71661" y="1796910"/>
            <a:ext cx="10482139" cy="2130321"/>
          </a:xfrm>
        </p:spPr>
        <p:txBody>
          <a:bodyPr anchor="t"/>
          <a:lstStyle>
            <a:lvl1pPr algn="l">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71661" y="4184509"/>
            <a:ext cx="10482139" cy="1073291"/>
          </a:xfr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C2E482B0-A764-7649-BFD8-7624B53F13A9}" type="slidenum">
              <a:rPr lang="en-GB" smtClean="0"/>
              <a:pPr/>
              <a:t>‹#›</a:t>
            </a:fld>
            <a:endParaRPr lang="en-GB" dirty="0"/>
          </a:p>
        </p:txBody>
      </p:sp>
      <p:sp>
        <p:nvSpPr>
          <p:cNvPr id="7" name="Text Box 20"/>
          <p:cNvSpPr txBox="1">
            <a:spLocks noChangeArrowheads="1"/>
          </p:cNvSpPr>
          <p:nvPr userDrawn="1"/>
        </p:nvSpPr>
        <p:spPr bwMode="auto">
          <a:xfrm>
            <a:off x="766154" y="6427459"/>
            <a:ext cx="2852063" cy="20005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Century Gothic" panose="020B0502020202020204" pitchFamily="34" charset="0"/>
                <a:ea typeface="MS PGothic" panose="020B0600070205080204" pitchFamily="34" charset="-128"/>
              </a:defRPr>
            </a:lvl1pPr>
            <a:lvl2pPr marL="742950" indent="-285750" eaLnBrk="0" hangingPunct="0">
              <a:defRPr sz="2400">
                <a:solidFill>
                  <a:schemeClr val="tx1"/>
                </a:solidFill>
                <a:latin typeface="Century Gothic" panose="020B0502020202020204" pitchFamily="34" charset="0"/>
                <a:ea typeface="MS PGothic" panose="020B0600070205080204" pitchFamily="34" charset="-128"/>
              </a:defRPr>
            </a:lvl2pPr>
            <a:lvl3pPr marL="1143000" indent="-228600" eaLnBrk="0" hangingPunct="0">
              <a:defRPr sz="2400">
                <a:solidFill>
                  <a:schemeClr val="tx1"/>
                </a:solidFill>
                <a:latin typeface="Century Gothic" panose="020B0502020202020204" pitchFamily="34" charset="0"/>
                <a:ea typeface="MS PGothic" panose="020B0600070205080204" pitchFamily="34" charset="-128"/>
              </a:defRPr>
            </a:lvl3pPr>
            <a:lvl4pPr marL="1600200" indent="-228600" eaLnBrk="0" hangingPunct="0">
              <a:defRPr sz="2400">
                <a:solidFill>
                  <a:schemeClr val="tx1"/>
                </a:solidFill>
                <a:latin typeface="Century Gothic" panose="020B0502020202020204" pitchFamily="34" charset="0"/>
                <a:ea typeface="MS PGothic" panose="020B0600070205080204" pitchFamily="34" charset="-128"/>
              </a:defRPr>
            </a:lvl4pPr>
            <a:lvl5pPr marL="2057400" indent="-228600" eaLnBrk="0" hangingPunct="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defRPr/>
            </a:pPr>
            <a:r>
              <a:rPr lang="en-US" altLang="en-US" sz="700" dirty="0">
                <a:solidFill>
                  <a:schemeClr val="bg1"/>
                </a:solidFill>
                <a:latin typeface="Arial" panose="020B0604020202020204" pitchFamily="34" charset="0"/>
                <a:cs typeface="Arial" panose="020B0604020202020204" pitchFamily="34" charset="0"/>
              </a:rPr>
              <a:t>© Copyright National University of Singapore. All Rights Reserved. </a:t>
            </a:r>
          </a:p>
        </p:txBody>
      </p:sp>
      <p:sp>
        <p:nvSpPr>
          <p:cNvPr id="9" name="Rectangle 8"/>
          <p:cNvSpPr/>
          <p:nvPr userDrawn="1"/>
        </p:nvSpPr>
        <p:spPr>
          <a:xfrm>
            <a:off x="0" y="1855177"/>
            <a:ext cx="682752" cy="682752"/>
          </a:xfrm>
          <a:prstGeom prst="rect">
            <a:avLst/>
          </a:prstGeom>
          <a:solidFill>
            <a:srgbClr val="ED7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15661" y="312200"/>
            <a:ext cx="1773600" cy="810163"/>
          </a:xfrm>
          <a:prstGeom prst="rect">
            <a:avLst/>
          </a:prstGeom>
        </p:spPr>
      </p:pic>
    </p:spTree>
    <p:extLst>
      <p:ext uri="{BB962C8B-B14F-4D97-AF65-F5344CB8AC3E}">
        <p14:creationId xmlns:p14="http://schemas.microsoft.com/office/powerpoint/2010/main" val="37925832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C2E482B0-A764-7649-BFD8-7624B53F13A9}" type="slidenum">
              <a:rPr lang="en-GB" smtClean="0"/>
              <a:pPr/>
              <a:t>‹#›</a:t>
            </a:fld>
            <a:endParaRPr lang="en-GB" dirty="0"/>
          </a:p>
        </p:txBody>
      </p:sp>
      <p:sp>
        <p:nvSpPr>
          <p:cNvPr id="8" name="Rectangle 7"/>
          <p:cNvSpPr/>
          <p:nvPr userDrawn="1"/>
        </p:nvSpPr>
        <p:spPr>
          <a:xfrm>
            <a:off x="0" y="686531"/>
            <a:ext cx="682752" cy="682752"/>
          </a:xfrm>
          <a:prstGeom prst="rect">
            <a:avLst/>
          </a:prstGeom>
          <a:solidFill>
            <a:srgbClr val="ED7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9252344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C2E482B0-A764-7649-BFD8-7624B53F13A9}" type="slidenum">
              <a:rPr lang="en-GB" smtClean="0"/>
              <a:pPr/>
              <a:t>‹#›</a:t>
            </a:fld>
            <a:endParaRPr lang="en-GB" dirty="0"/>
          </a:p>
        </p:txBody>
      </p:sp>
      <p:sp>
        <p:nvSpPr>
          <p:cNvPr id="8" name="Rectangle 7"/>
          <p:cNvSpPr/>
          <p:nvPr userDrawn="1"/>
        </p:nvSpPr>
        <p:spPr>
          <a:xfrm>
            <a:off x="0" y="3757976"/>
            <a:ext cx="682752" cy="682752"/>
          </a:xfrm>
          <a:prstGeom prst="rect">
            <a:avLst/>
          </a:prstGeom>
          <a:solidFill>
            <a:srgbClr val="ED7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6044683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2E482B0-A764-7649-BFD8-7624B53F13A9}" type="slidenum">
              <a:rPr lang="en-GB" smtClean="0"/>
              <a:pPr/>
              <a:t>‹#›</a:t>
            </a:fld>
            <a:endParaRPr lang="en-GB" dirty="0"/>
          </a:p>
        </p:txBody>
      </p:sp>
      <p:sp>
        <p:nvSpPr>
          <p:cNvPr id="9" name="Rectangle 8"/>
          <p:cNvSpPr/>
          <p:nvPr userDrawn="1"/>
        </p:nvSpPr>
        <p:spPr>
          <a:xfrm>
            <a:off x="0" y="686531"/>
            <a:ext cx="682752" cy="682752"/>
          </a:xfrm>
          <a:prstGeom prst="rect">
            <a:avLst/>
          </a:prstGeom>
          <a:solidFill>
            <a:srgbClr val="ED7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0080052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C2E482B0-A764-7649-BFD8-7624B53F13A9}" type="slidenum">
              <a:rPr lang="en-GB" smtClean="0"/>
              <a:pPr/>
              <a:t>‹#›</a:t>
            </a:fld>
            <a:endParaRPr lang="en-GB" dirty="0"/>
          </a:p>
        </p:txBody>
      </p:sp>
      <p:sp>
        <p:nvSpPr>
          <p:cNvPr id="11" name="Rectangle 10"/>
          <p:cNvSpPr/>
          <p:nvPr userDrawn="1"/>
        </p:nvSpPr>
        <p:spPr>
          <a:xfrm>
            <a:off x="0" y="686531"/>
            <a:ext cx="682752" cy="682752"/>
          </a:xfrm>
          <a:prstGeom prst="rect">
            <a:avLst/>
          </a:prstGeom>
          <a:solidFill>
            <a:srgbClr val="ED7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8445986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C2E482B0-A764-7649-BFD8-7624B53F13A9}" type="slidenum">
              <a:rPr lang="en-GB" smtClean="0"/>
              <a:pPr/>
              <a:t>‹#›</a:t>
            </a:fld>
            <a:endParaRPr lang="en-GB" dirty="0"/>
          </a:p>
        </p:txBody>
      </p:sp>
    </p:spTree>
    <p:extLst>
      <p:ext uri="{BB962C8B-B14F-4D97-AF65-F5344CB8AC3E}">
        <p14:creationId xmlns:p14="http://schemas.microsoft.com/office/powerpoint/2010/main" val="18711506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2E482B0-A764-7649-BFD8-7624B53F13A9}" type="slidenum">
              <a:rPr lang="en-GB" smtClean="0"/>
              <a:pPr/>
              <a:t>‹#›</a:t>
            </a:fld>
            <a:endParaRPr lang="en-GB" dirty="0"/>
          </a:p>
        </p:txBody>
      </p:sp>
    </p:spTree>
    <p:extLst>
      <p:ext uri="{BB962C8B-B14F-4D97-AF65-F5344CB8AC3E}">
        <p14:creationId xmlns:p14="http://schemas.microsoft.com/office/powerpoint/2010/main" val="16314930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2E482B0-A764-7649-BFD8-7624B53F13A9}" type="slidenum">
              <a:rPr lang="en-GB" smtClean="0"/>
              <a:pPr/>
              <a:t>‹#›</a:t>
            </a:fld>
            <a:endParaRPr lang="en-GB" dirty="0"/>
          </a:p>
        </p:txBody>
      </p:sp>
      <p:sp>
        <p:nvSpPr>
          <p:cNvPr id="9" name="Rectangle 8"/>
          <p:cNvSpPr/>
          <p:nvPr userDrawn="1"/>
        </p:nvSpPr>
        <p:spPr>
          <a:xfrm>
            <a:off x="0" y="1177927"/>
            <a:ext cx="682752" cy="682752"/>
          </a:xfrm>
          <a:prstGeom prst="rect">
            <a:avLst/>
          </a:prstGeom>
          <a:solidFill>
            <a:srgbClr val="ED7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228487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2E482B0-A764-7649-BFD8-7624B53F13A9}" type="slidenum">
              <a:rPr lang="en-GB" smtClean="0"/>
              <a:pPr/>
              <a:t>‹#›</a:t>
            </a:fld>
            <a:endParaRPr lang="en-GB" dirty="0"/>
          </a:p>
        </p:txBody>
      </p:sp>
      <p:sp>
        <p:nvSpPr>
          <p:cNvPr id="9" name="Rectangle 8"/>
          <p:cNvSpPr/>
          <p:nvPr userDrawn="1"/>
        </p:nvSpPr>
        <p:spPr>
          <a:xfrm>
            <a:off x="0" y="1177927"/>
            <a:ext cx="682752" cy="682752"/>
          </a:xfrm>
          <a:prstGeom prst="rect">
            <a:avLst/>
          </a:prstGeom>
          <a:solidFill>
            <a:srgbClr val="ED7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280155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D388C5F2-1AC9-4480-99B4-867F4B1D78BE}" type="datetime2">
              <a:rPr lang="en-GB"/>
              <a:pPr>
                <a:defRPr/>
              </a:pPr>
              <a:t>Friday, 17 March 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5273355-7529-4CF8-B800-6C5758323470}" type="slidenum">
              <a:rPr lang="en-GB" altLang="en-US"/>
              <a:pPr>
                <a:defRPr/>
              </a:pPr>
              <a:t>‹#›</a:t>
            </a:fld>
            <a:endParaRPr lang="en-GB" altLang="en-US"/>
          </a:p>
        </p:txBody>
      </p:sp>
    </p:spTree>
    <p:extLst>
      <p:ext uri="{BB962C8B-B14F-4D97-AF65-F5344CB8AC3E}">
        <p14:creationId xmlns:p14="http://schemas.microsoft.com/office/powerpoint/2010/main" val="6687243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C2E482B0-A764-7649-BFD8-7624B53F13A9}" type="slidenum">
              <a:rPr lang="en-GB" smtClean="0"/>
              <a:pPr/>
              <a:t>‹#›</a:t>
            </a:fld>
            <a:endParaRPr lang="en-GB" dirty="0"/>
          </a:p>
        </p:txBody>
      </p:sp>
      <p:sp>
        <p:nvSpPr>
          <p:cNvPr id="8" name="Rectangle 7"/>
          <p:cNvSpPr/>
          <p:nvPr userDrawn="1"/>
        </p:nvSpPr>
        <p:spPr>
          <a:xfrm>
            <a:off x="0" y="686531"/>
            <a:ext cx="682752" cy="682752"/>
          </a:xfrm>
          <a:prstGeom prst="rect">
            <a:avLst/>
          </a:prstGeom>
          <a:solidFill>
            <a:srgbClr val="ED7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40930297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C2E482B0-A764-7649-BFD8-7624B53F13A9}" type="slidenum">
              <a:rPr lang="en-GB" smtClean="0"/>
              <a:pPr/>
              <a:t>‹#›</a:t>
            </a:fld>
            <a:endParaRPr lang="en-GB" dirty="0"/>
          </a:p>
        </p:txBody>
      </p:sp>
    </p:spTree>
    <p:extLst>
      <p:ext uri="{BB962C8B-B14F-4D97-AF65-F5344CB8AC3E}">
        <p14:creationId xmlns:p14="http://schemas.microsoft.com/office/powerpoint/2010/main" val="41098876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p:nvPr/>
        </p:nvGrpSpPr>
        <p:grpSpPr bwMode="gray">
          <a:xfrm>
            <a:off x="12420545" y="0"/>
            <a:ext cx="284385" cy="5779689"/>
            <a:chOff x="12358552" y="0"/>
            <a:chExt cx="284385" cy="5779689"/>
          </a:xfrm>
        </p:grpSpPr>
        <p:sp>
          <p:nvSpPr>
            <p:cNvPr id="16" name="Rectangle 15"/>
            <p:cNvSpPr/>
            <p:nvPr/>
          </p:nvSpPr>
          <p:spPr bwMode="gray">
            <a:xfrm>
              <a:off x="12358552" y="0"/>
              <a:ext cx="284385" cy="284385"/>
            </a:xfrm>
            <a:prstGeom prst="rect">
              <a:avLst/>
            </a:prstGeom>
            <a:solidFill>
              <a:srgbClr val="34B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bwMode="gray">
            <a:xfrm>
              <a:off x="12358552" y="333902"/>
              <a:ext cx="284385" cy="284385"/>
            </a:xfrm>
            <a:prstGeom prst="rect">
              <a:avLst/>
            </a:prstGeom>
            <a:solidFill>
              <a:srgbClr val="3F5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bwMode="gray">
            <a:xfrm>
              <a:off x="12358552" y="937408"/>
              <a:ext cx="284385" cy="284385"/>
            </a:xfrm>
            <a:prstGeom prst="rect">
              <a:avLst/>
            </a:prstGeom>
            <a:solidFill>
              <a:srgbClr val="FF5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bwMode="gray">
            <a:xfrm>
              <a:off x="12358552" y="1271310"/>
              <a:ext cx="284385" cy="284385"/>
            </a:xfrm>
            <a:prstGeom prst="rect">
              <a:avLst/>
            </a:prstGeom>
            <a:solidFill>
              <a:srgbClr val="FE8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bwMode="gray">
            <a:xfrm>
              <a:off x="12358552" y="1603218"/>
              <a:ext cx="284385" cy="284385"/>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bwMode="gray">
            <a:xfrm>
              <a:off x="12358552" y="1937120"/>
              <a:ext cx="284385" cy="284385"/>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bwMode="gray">
            <a:xfrm>
              <a:off x="12358552" y="2540626"/>
              <a:ext cx="284385" cy="284385"/>
            </a:xfrm>
            <a:prstGeom prst="rect">
              <a:avLst/>
            </a:prstGeom>
            <a:solidFill>
              <a:srgbClr val="2B3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bwMode="gray">
            <a:xfrm>
              <a:off x="12358552" y="2874528"/>
              <a:ext cx="284385" cy="284385"/>
            </a:xfrm>
            <a:prstGeom prst="rect">
              <a:avLst/>
            </a:prstGeom>
            <a:solidFill>
              <a:srgbClr val="065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bwMode="gray">
            <a:xfrm>
              <a:off x="12358552" y="3206436"/>
              <a:ext cx="284385" cy="284385"/>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bwMode="gray">
            <a:xfrm>
              <a:off x="12358552" y="3853100"/>
              <a:ext cx="284385" cy="284385"/>
            </a:xfrm>
            <a:prstGeom prst="rect">
              <a:avLst/>
            </a:prstGeom>
            <a:solidFill>
              <a:srgbClr val="027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bwMode="gray">
            <a:xfrm>
              <a:off x="12358552" y="4187002"/>
              <a:ext cx="284385" cy="284385"/>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bwMode="gray">
            <a:xfrm>
              <a:off x="12358552" y="4518910"/>
              <a:ext cx="284385" cy="284385"/>
            </a:xfrm>
            <a:prstGeom prst="rect">
              <a:avLst/>
            </a:prstGeom>
            <a:solidFill>
              <a:srgbClr val="93C9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bwMode="gray">
            <a:xfrm>
              <a:off x="12358552" y="5163396"/>
              <a:ext cx="284385" cy="28438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bwMode="gray">
            <a:xfrm>
              <a:off x="12358552" y="5495304"/>
              <a:ext cx="284385" cy="2843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665128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866467"/>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7" name="Footer Placeholder 6"/>
          <p:cNvSpPr>
            <a:spLocks noGrp="1"/>
          </p:cNvSpPr>
          <p:nvPr>
            <p:ph type="ftr" sz="quarter" idx="10"/>
          </p:nvPr>
        </p:nvSpPr>
        <p:spPr>
          <a:xfrm>
            <a:off x="384693" y="6387858"/>
            <a:ext cx="9116145" cy="338087"/>
          </a:xfrm>
        </p:spPr>
        <p:txBody>
          <a:bodyPr/>
          <a:lstStyle/>
          <a:p>
            <a:endParaRPr lang="en-US"/>
          </a:p>
        </p:txBody>
      </p:sp>
      <p:sp>
        <p:nvSpPr>
          <p:cNvPr id="11"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pPr/>
              <a:t>‹#›</a:t>
            </a:fld>
            <a:endParaRPr lang="en-US" sz="900">
              <a:solidFill>
                <a:schemeClr val="bg1"/>
              </a:solidFill>
            </a:endParaRP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000" b="1">
                <a:solidFill>
                  <a:schemeClr val="tx1"/>
                </a:solidFill>
              </a:defRPr>
            </a:lvl1pPr>
          </a:lstStyle>
          <a:p>
            <a:r>
              <a:rPr lang="en-US" dirty="0"/>
              <a:t>Headlines Are 28pt Arial Bold Title Case</a:t>
            </a:r>
          </a:p>
        </p:txBody>
      </p:sp>
      <p:grpSp>
        <p:nvGrpSpPr>
          <p:cNvPr id="8" name="Group 7"/>
          <p:cNvGrpSpPr/>
          <p:nvPr/>
        </p:nvGrpSpPr>
        <p:grpSpPr bwMode="gray">
          <a:xfrm>
            <a:off x="12420545" y="0"/>
            <a:ext cx="284385" cy="5779689"/>
            <a:chOff x="12358552" y="0"/>
            <a:chExt cx="284385" cy="5779689"/>
          </a:xfrm>
        </p:grpSpPr>
        <p:sp>
          <p:nvSpPr>
            <p:cNvPr id="9" name="Rectangle 8"/>
            <p:cNvSpPr/>
            <p:nvPr/>
          </p:nvSpPr>
          <p:spPr bwMode="gray">
            <a:xfrm>
              <a:off x="12358552" y="0"/>
              <a:ext cx="284385" cy="284385"/>
            </a:xfrm>
            <a:prstGeom prst="rect">
              <a:avLst/>
            </a:prstGeom>
            <a:solidFill>
              <a:srgbClr val="34B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gray">
            <a:xfrm>
              <a:off x="12358552" y="333902"/>
              <a:ext cx="284385" cy="284385"/>
            </a:xfrm>
            <a:prstGeom prst="rect">
              <a:avLst/>
            </a:prstGeom>
            <a:solidFill>
              <a:srgbClr val="3F5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bwMode="gray">
            <a:xfrm>
              <a:off x="12358552" y="937408"/>
              <a:ext cx="284385" cy="284385"/>
            </a:xfrm>
            <a:prstGeom prst="rect">
              <a:avLst/>
            </a:prstGeom>
            <a:solidFill>
              <a:srgbClr val="FF5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bwMode="gray">
            <a:xfrm>
              <a:off x="12358552" y="1271310"/>
              <a:ext cx="284385" cy="284385"/>
            </a:xfrm>
            <a:prstGeom prst="rect">
              <a:avLst/>
            </a:prstGeom>
            <a:solidFill>
              <a:srgbClr val="FE8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bwMode="gray">
            <a:xfrm>
              <a:off x="12358552" y="1603218"/>
              <a:ext cx="284385" cy="284385"/>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bwMode="gray">
            <a:xfrm>
              <a:off x="12358552" y="1937120"/>
              <a:ext cx="284385" cy="284385"/>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bwMode="gray">
            <a:xfrm>
              <a:off x="12358552" y="2540626"/>
              <a:ext cx="284385" cy="284385"/>
            </a:xfrm>
            <a:prstGeom prst="rect">
              <a:avLst/>
            </a:prstGeom>
            <a:solidFill>
              <a:srgbClr val="2B3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bwMode="gray">
            <a:xfrm>
              <a:off x="12358552" y="2874528"/>
              <a:ext cx="284385" cy="284385"/>
            </a:xfrm>
            <a:prstGeom prst="rect">
              <a:avLst/>
            </a:prstGeom>
            <a:solidFill>
              <a:srgbClr val="065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bwMode="gray">
            <a:xfrm>
              <a:off x="12358552" y="3206436"/>
              <a:ext cx="284385" cy="284385"/>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bwMode="gray">
            <a:xfrm>
              <a:off x="12358552" y="3853100"/>
              <a:ext cx="284385" cy="284385"/>
            </a:xfrm>
            <a:prstGeom prst="rect">
              <a:avLst/>
            </a:prstGeom>
            <a:solidFill>
              <a:srgbClr val="027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bwMode="gray">
            <a:xfrm>
              <a:off x="12358552" y="4187002"/>
              <a:ext cx="284385" cy="284385"/>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bwMode="gray">
            <a:xfrm>
              <a:off x="12358552" y="4518910"/>
              <a:ext cx="284385" cy="284385"/>
            </a:xfrm>
            <a:prstGeom prst="rect">
              <a:avLst/>
            </a:prstGeom>
            <a:solidFill>
              <a:srgbClr val="93C9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bwMode="gray">
            <a:xfrm>
              <a:off x="12358552" y="5163396"/>
              <a:ext cx="284385" cy="28438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bwMode="gray">
            <a:xfrm>
              <a:off x="12358552" y="5495304"/>
              <a:ext cx="284385" cy="2843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52223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ontent_Subhead">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384694" y="1091062"/>
            <a:ext cx="11338560" cy="402336"/>
          </a:xfrm>
          <a:prstGeom prst="rect">
            <a:avLst/>
          </a:prstGeom>
        </p:spPr>
        <p:txBody>
          <a:bodyPr/>
          <a:lstStyle>
            <a:lvl1pPr marL="0" indent="0">
              <a:spcBef>
                <a:spcPts val="0"/>
              </a:spcBef>
              <a:buNone/>
              <a:defRPr sz="18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000" b="1">
                <a:solidFill>
                  <a:schemeClr val="tx1"/>
                </a:solidFill>
              </a:defRPr>
            </a:lvl1pPr>
          </a:lstStyle>
          <a:p>
            <a:r>
              <a:rPr lang="en-US" dirty="0"/>
              <a:t>Headlines Are 28pt Arial Bold Title Case</a:t>
            </a:r>
          </a:p>
        </p:txBody>
      </p:sp>
      <p:sp>
        <p:nvSpPr>
          <p:cNvPr id="3" name="Content Placeholder 2"/>
          <p:cNvSpPr>
            <a:spLocks noGrp="1"/>
          </p:cNvSpPr>
          <p:nvPr>
            <p:ph idx="1" hasCustomPrompt="1"/>
          </p:nvPr>
        </p:nvSpPr>
        <p:spPr>
          <a:xfrm>
            <a:off x="384694" y="1702631"/>
            <a:ext cx="11338560"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0" name="Footer Placeholder 6"/>
          <p:cNvSpPr>
            <a:spLocks noGrp="1"/>
          </p:cNvSpPr>
          <p:nvPr>
            <p:ph type="ftr" sz="quarter" idx="10"/>
          </p:nvPr>
        </p:nvSpPr>
        <p:spPr>
          <a:xfrm>
            <a:off x="384693" y="6387858"/>
            <a:ext cx="9116145" cy="338087"/>
          </a:xfrm>
        </p:spPr>
        <p:txBody>
          <a:bodyPr/>
          <a:lstStyle/>
          <a:p>
            <a:endParaRPr lang="en-US"/>
          </a:p>
        </p:txBody>
      </p:sp>
      <p:sp>
        <p:nvSpPr>
          <p:cNvPr id="14"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pPr/>
              <a:t>‹#›</a:t>
            </a:fld>
            <a:endParaRPr lang="en-US" sz="900">
              <a:solidFill>
                <a:schemeClr val="bg1"/>
              </a:solidFill>
            </a:endParaRPr>
          </a:p>
        </p:txBody>
      </p:sp>
    </p:spTree>
    <p:extLst>
      <p:ext uri="{BB962C8B-B14F-4D97-AF65-F5344CB8AC3E}">
        <p14:creationId xmlns:p14="http://schemas.microsoft.com/office/powerpoint/2010/main" val="1749691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3" y="1702631"/>
            <a:ext cx="5532120" cy="4465694"/>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7" name="Content Placeholder 2"/>
          <p:cNvSpPr>
            <a:spLocks noGrp="1"/>
          </p:cNvSpPr>
          <p:nvPr>
            <p:ph idx="17" hasCustomPrompt="1"/>
          </p:nvPr>
        </p:nvSpPr>
        <p:spPr>
          <a:xfrm>
            <a:off x="6191134" y="1702631"/>
            <a:ext cx="5532120" cy="4465694"/>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tabLst/>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400" b="1">
                <a:solidFill>
                  <a:schemeClr val="tx1"/>
                </a:solidFill>
              </a:defRPr>
            </a:lvl1pPr>
          </a:lstStyle>
          <a:p>
            <a:r>
              <a:rPr lang="en-US" dirty="0"/>
              <a:t>Headlines Are 28pt Arial Bold Title Case</a:t>
            </a:r>
          </a:p>
        </p:txBody>
      </p:sp>
      <p:sp>
        <p:nvSpPr>
          <p:cNvPr id="15" name="Footer Placeholder 6"/>
          <p:cNvSpPr>
            <a:spLocks noGrp="1"/>
          </p:cNvSpPr>
          <p:nvPr>
            <p:ph type="ftr" sz="quarter" idx="10"/>
          </p:nvPr>
        </p:nvSpPr>
        <p:spPr>
          <a:xfrm>
            <a:off x="384693" y="6387858"/>
            <a:ext cx="9116145" cy="338087"/>
          </a:xfrm>
        </p:spPr>
        <p:txBody>
          <a:bodyPr/>
          <a:lstStyle/>
          <a:p>
            <a:endParaRPr lang="en-US"/>
          </a:p>
        </p:txBody>
      </p:sp>
      <p:sp>
        <p:nvSpPr>
          <p:cNvPr id="18"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pPr/>
              <a:t>‹#›</a:t>
            </a:fld>
            <a:endParaRPr lang="en-US" sz="900">
              <a:solidFill>
                <a:schemeClr val="bg1"/>
              </a:solidFill>
            </a:endParaRPr>
          </a:p>
        </p:txBody>
      </p:sp>
    </p:spTree>
    <p:extLst>
      <p:ext uri="{BB962C8B-B14F-4D97-AF65-F5344CB8AC3E}">
        <p14:creationId xmlns:p14="http://schemas.microsoft.com/office/powerpoint/2010/main" val="26041863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hree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2" y="1702631"/>
            <a:ext cx="3616187" cy="4465694"/>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7" name="Content Placeholder 2"/>
          <p:cNvSpPr>
            <a:spLocks noGrp="1"/>
          </p:cNvSpPr>
          <p:nvPr>
            <p:ph idx="17" hasCustomPrompt="1"/>
          </p:nvPr>
        </p:nvSpPr>
        <p:spPr>
          <a:xfrm>
            <a:off x="4245879" y="1702631"/>
            <a:ext cx="3616187" cy="4465694"/>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Content Placeholder 2"/>
          <p:cNvSpPr>
            <a:spLocks noGrp="1"/>
          </p:cNvSpPr>
          <p:nvPr>
            <p:ph idx="18" hasCustomPrompt="1"/>
          </p:nvPr>
        </p:nvSpPr>
        <p:spPr>
          <a:xfrm>
            <a:off x="8107067" y="1702631"/>
            <a:ext cx="3616187" cy="4465694"/>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400" b="1">
                <a:solidFill>
                  <a:schemeClr val="tx1"/>
                </a:solidFill>
              </a:defRPr>
            </a:lvl1pPr>
          </a:lstStyle>
          <a:p>
            <a:r>
              <a:rPr lang="en-US" dirty="0"/>
              <a:t>Headlines Are 28pt Arial Bold Title Case</a:t>
            </a:r>
          </a:p>
        </p:txBody>
      </p:sp>
      <p:sp>
        <p:nvSpPr>
          <p:cNvPr id="16" name="Footer Placeholder 6"/>
          <p:cNvSpPr>
            <a:spLocks noGrp="1"/>
          </p:cNvSpPr>
          <p:nvPr>
            <p:ph type="ftr" sz="quarter" idx="10"/>
          </p:nvPr>
        </p:nvSpPr>
        <p:spPr>
          <a:xfrm>
            <a:off x="384693" y="6387858"/>
            <a:ext cx="9116145" cy="338087"/>
          </a:xfrm>
        </p:spPr>
        <p:txBody>
          <a:bodyPr/>
          <a:lstStyle/>
          <a:p>
            <a:endParaRPr lang="en-US"/>
          </a:p>
        </p:txBody>
      </p:sp>
      <p:sp>
        <p:nvSpPr>
          <p:cNvPr id="19"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pPr/>
              <a:t>‹#›</a:t>
            </a:fld>
            <a:endParaRPr lang="en-US" sz="900">
              <a:solidFill>
                <a:schemeClr val="bg1"/>
              </a:solidFill>
            </a:endParaRPr>
          </a:p>
        </p:txBody>
      </p:sp>
    </p:spTree>
    <p:extLst>
      <p:ext uri="{BB962C8B-B14F-4D97-AF65-F5344CB8AC3E}">
        <p14:creationId xmlns:p14="http://schemas.microsoft.com/office/powerpoint/2010/main" val="13861824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ctr" anchorCtr="0"/>
          <a:lstStyle>
            <a:lvl1pPr>
              <a:defRPr sz="2800" b="1">
                <a:solidFill>
                  <a:schemeClr val="tx1"/>
                </a:solidFill>
              </a:defRPr>
            </a:lvl1pPr>
          </a:lstStyle>
          <a:p>
            <a:r>
              <a:rPr lang="en-US" dirty="0"/>
              <a:t>Headlines Are 28pt Arial Bold Title Case</a:t>
            </a:r>
          </a:p>
        </p:txBody>
      </p:sp>
      <p:sp>
        <p:nvSpPr>
          <p:cNvPr id="10" name="Footer Placeholder 6"/>
          <p:cNvSpPr>
            <a:spLocks noGrp="1"/>
          </p:cNvSpPr>
          <p:nvPr>
            <p:ph type="ftr" sz="quarter" idx="10"/>
          </p:nvPr>
        </p:nvSpPr>
        <p:spPr>
          <a:xfrm>
            <a:off x="384693" y="6387858"/>
            <a:ext cx="9116145" cy="338087"/>
          </a:xfrm>
        </p:spPr>
        <p:txBody>
          <a:bodyPr/>
          <a:lstStyle/>
          <a:p>
            <a:endParaRPr lang="en-US"/>
          </a:p>
        </p:txBody>
      </p:sp>
    </p:spTree>
    <p:extLst>
      <p:ext uri="{BB962C8B-B14F-4D97-AF65-F5344CB8AC3E}">
        <p14:creationId xmlns:p14="http://schemas.microsoft.com/office/powerpoint/2010/main" val="40673635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Subhead_Only">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1800" i="1" baseline="0">
                <a:solidFill>
                  <a:schemeClr val="accent1"/>
                </a:solidFill>
              </a:defRPr>
            </a:lvl1pPr>
          </a:lstStyle>
          <a:p>
            <a:pPr lvl="0"/>
            <a:r>
              <a:rPr lang="en-US" dirty="0"/>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000" b="1">
                <a:solidFill>
                  <a:schemeClr val="tx1"/>
                </a:solidFill>
              </a:defRPr>
            </a:lvl1pPr>
          </a:lstStyle>
          <a:p>
            <a:r>
              <a:rPr lang="en-US" dirty="0"/>
              <a:t>Headlines Are 28pt Arial Bold Title Case</a:t>
            </a:r>
          </a:p>
        </p:txBody>
      </p:sp>
      <p:sp>
        <p:nvSpPr>
          <p:cNvPr id="9" name="Footer Placeholder 6"/>
          <p:cNvSpPr>
            <a:spLocks noGrp="1"/>
          </p:cNvSpPr>
          <p:nvPr>
            <p:ph type="ftr" sz="quarter" idx="10"/>
          </p:nvPr>
        </p:nvSpPr>
        <p:spPr>
          <a:xfrm>
            <a:off x="384693" y="6387858"/>
            <a:ext cx="9116145" cy="338087"/>
          </a:xfrm>
        </p:spPr>
        <p:txBody>
          <a:bodyPr/>
          <a:lstStyle/>
          <a:p>
            <a:endParaRPr lang="en-US"/>
          </a:p>
        </p:txBody>
      </p:sp>
      <p:sp>
        <p:nvSpPr>
          <p:cNvPr id="16"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pPr/>
              <a:t>‹#›</a:t>
            </a:fld>
            <a:endParaRPr lang="en-US" sz="900">
              <a:solidFill>
                <a:schemeClr val="bg1"/>
              </a:solidFill>
            </a:endParaRPr>
          </a:p>
        </p:txBody>
      </p:sp>
    </p:spTree>
    <p:extLst>
      <p:ext uri="{BB962C8B-B14F-4D97-AF65-F5344CB8AC3E}">
        <p14:creationId xmlns:p14="http://schemas.microsoft.com/office/powerpoint/2010/main" val="3419724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Logo Only">
    <p:spTree>
      <p:nvGrpSpPr>
        <p:cNvPr id="1" name=""/>
        <p:cNvGrpSpPr/>
        <p:nvPr/>
      </p:nvGrpSpPr>
      <p:grpSpPr>
        <a:xfrm>
          <a:off x="0" y="0"/>
          <a:ext cx="0" cy="0"/>
          <a:chOff x="0" y="0"/>
          <a:chExt cx="0" cy="0"/>
        </a:xfrm>
      </p:grpSpPr>
      <p:sp>
        <p:nvSpPr>
          <p:cNvPr id="9" name="Footer Placeholder 6"/>
          <p:cNvSpPr>
            <a:spLocks noGrp="1"/>
          </p:cNvSpPr>
          <p:nvPr>
            <p:ph type="ftr" sz="quarter" idx="10"/>
          </p:nvPr>
        </p:nvSpPr>
        <p:spPr>
          <a:xfrm>
            <a:off x="384693" y="6387858"/>
            <a:ext cx="9116145" cy="338087"/>
          </a:xfrm>
        </p:spPr>
        <p:txBody>
          <a:bodyPr/>
          <a:lstStyle/>
          <a:p>
            <a:endParaRPr lang="en-US"/>
          </a:p>
        </p:txBody>
      </p:sp>
    </p:spTree>
    <p:extLst>
      <p:ext uri="{BB962C8B-B14F-4D97-AF65-F5344CB8AC3E}">
        <p14:creationId xmlns:p14="http://schemas.microsoft.com/office/powerpoint/2010/main" val="2621482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2ECDE3D2-482E-4950-A184-C66517A79E86}" type="datetime2">
              <a:rPr lang="en-GB"/>
              <a:pPr>
                <a:defRPr/>
              </a:pPr>
              <a:t>Friday, 17 March 2023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0B556A37-5BFF-42F9-8A46-64C55E89657B}" type="slidenum">
              <a:rPr lang="en-GB" altLang="en-US"/>
              <a:pPr>
                <a:defRPr/>
              </a:pPr>
              <a:t>‹#›</a:t>
            </a:fld>
            <a:endParaRPr lang="en-GB" altLang="en-US"/>
          </a:p>
        </p:txBody>
      </p:sp>
    </p:spTree>
    <p:extLst>
      <p:ext uri="{BB962C8B-B14F-4D97-AF65-F5344CB8AC3E}">
        <p14:creationId xmlns:p14="http://schemas.microsoft.com/office/powerpoint/2010/main" val="3913113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84694" y="6387858"/>
            <a:ext cx="9119524" cy="338087"/>
          </a:xfrm>
        </p:spPr>
        <p:txBody>
          <a:bodyPr/>
          <a:lstStyle/>
          <a:p>
            <a:endParaRPr lang="en-US"/>
          </a:p>
        </p:txBody>
      </p:sp>
      <p:sp>
        <p:nvSpPr>
          <p:cNvPr id="8" name="Slide Number Placeholder 5"/>
          <p:cNvSpPr txBox="1">
            <a:spLocks/>
          </p:cNvSpPr>
          <p:nvPr/>
        </p:nvSpPr>
        <p:spPr>
          <a:xfrm>
            <a:off x="11615748" y="6419366"/>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tx1"/>
                </a:solidFill>
              </a:rPr>
              <a:pPr/>
              <a:t>‹#›</a:t>
            </a:fld>
            <a:endParaRPr lang="en-US" sz="900">
              <a:solidFill>
                <a:schemeClr val="tx1"/>
              </a:solidFill>
            </a:endParaRPr>
          </a:p>
        </p:txBody>
      </p:sp>
      <p:grpSp>
        <p:nvGrpSpPr>
          <p:cNvPr id="4" name="Group 3"/>
          <p:cNvGrpSpPr/>
          <p:nvPr/>
        </p:nvGrpSpPr>
        <p:grpSpPr>
          <a:xfrm>
            <a:off x="12420545" y="0"/>
            <a:ext cx="284385" cy="5779689"/>
            <a:chOff x="12358552" y="0"/>
            <a:chExt cx="284385" cy="5779689"/>
          </a:xfrm>
        </p:grpSpPr>
        <p:sp>
          <p:nvSpPr>
            <p:cNvPr id="6" name="Rectangle 5"/>
            <p:cNvSpPr/>
            <p:nvPr/>
          </p:nvSpPr>
          <p:spPr>
            <a:xfrm>
              <a:off x="12358552" y="0"/>
              <a:ext cx="284385" cy="284385"/>
            </a:xfrm>
            <a:prstGeom prst="rect">
              <a:avLst/>
            </a:prstGeom>
            <a:solidFill>
              <a:srgbClr val="34B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358552" y="333902"/>
              <a:ext cx="284385" cy="284385"/>
            </a:xfrm>
            <a:prstGeom prst="rect">
              <a:avLst/>
            </a:prstGeom>
            <a:solidFill>
              <a:srgbClr val="3F5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358552" y="937408"/>
              <a:ext cx="284385" cy="284385"/>
            </a:xfrm>
            <a:prstGeom prst="rect">
              <a:avLst/>
            </a:prstGeom>
            <a:solidFill>
              <a:srgbClr val="FF5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358552" y="1271310"/>
              <a:ext cx="284385" cy="284385"/>
            </a:xfrm>
            <a:prstGeom prst="rect">
              <a:avLst/>
            </a:prstGeom>
            <a:solidFill>
              <a:srgbClr val="FE8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358552" y="1603218"/>
              <a:ext cx="284385" cy="284385"/>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358552" y="1937120"/>
              <a:ext cx="284385" cy="284385"/>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2358552" y="2540626"/>
              <a:ext cx="284385" cy="284385"/>
            </a:xfrm>
            <a:prstGeom prst="rect">
              <a:avLst/>
            </a:prstGeom>
            <a:solidFill>
              <a:srgbClr val="2B3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2358552" y="2874528"/>
              <a:ext cx="284385" cy="284385"/>
            </a:xfrm>
            <a:prstGeom prst="rect">
              <a:avLst/>
            </a:prstGeom>
            <a:solidFill>
              <a:srgbClr val="065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2358552" y="3206436"/>
              <a:ext cx="284385" cy="284385"/>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2358552" y="3853100"/>
              <a:ext cx="284385" cy="284385"/>
            </a:xfrm>
            <a:prstGeom prst="rect">
              <a:avLst/>
            </a:prstGeom>
            <a:solidFill>
              <a:srgbClr val="027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2358552" y="4187002"/>
              <a:ext cx="284385" cy="284385"/>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2358552" y="4518910"/>
              <a:ext cx="284385" cy="284385"/>
            </a:xfrm>
            <a:prstGeom prst="rect">
              <a:avLst/>
            </a:prstGeom>
            <a:solidFill>
              <a:srgbClr val="93C9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2358552" y="5163396"/>
              <a:ext cx="284385" cy="28438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2358552" y="5495304"/>
              <a:ext cx="284385" cy="2843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259954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61" name="Rectangle 60"/>
          <p:cNvSpPr>
            <a:spLocks noChangeArrowheads="1"/>
          </p:cNvSpPr>
          <p:nvPr/>
        </p:nvSpPr>
        <p:spPr bwMode="gray">
          <a:xfrm>
            <a:off x="582283" y="-1"/>
            <a:ext cx="3078445" cy="6858001"/>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TextBox 160"/>
          <p:cNvSpPr txBox="1"/>
          <p:nvPr/>
        </p:nvSpPr>
        <p:spPr bwMode="white">
          <a:xfrm>
            <a:off x="946623" y="835016"/>
            <a:ext cx="1816547" cy="4999475"/>
          </a:xfrm>
          <a:prstGeom prst="rect">
            <a:avLst/>
          </a:prstGeom>
          <a:noFill/>
        </p:spPr>
        <p:txBody>
          <a:bodyPr wrap="square" rtlCol="0" anchor="ctr" anchorCtr="0">
            <a:noAutofit/>
          </a:bodyPr>
          <a:lstStyle/>
          <a:p>
            <a:r>
              <a:rPr lang="en-US" sz="2800" b="1">
                <a:solidFill>
                  <a:schemeClr val="bg1"/>
                </a:solidFill>
              </a:rPr>
              <a:t>Table</a:t>
            </a:r>
            <a:r>
              <a:rPr lang="en-US" sz="2800" b="1" baseline="0">
                <a:solidFill>
                  <a:schemeClr val="bg1"/>
                </a:solidFill>
              </a:rPr>
              <a:t> of Contents</a:t>
            </a:r>
            <a:endParaRPr lang="en-US" sz="2800" b="1">
              <a:solidFill>
                <a:schemeClr val="bg1"/>
              </a:solidFill>
            </a:endParaRPr>
          </a:p>
        </p:txBody>
      </p:sp>
      <p:sp>
        <p:nvSpPr>
          <p:cNvPr id="164" name="Text Placeholder 163"/>
          <p:cNvSpPr>
            <a:spLocks noGrp="1"/>
          </p:cNvSpPr>
          <p:nvPr>
            <p:ph type="body" sz="quarter" idx="11" hasCustomPrompt="1"/>
          </p:nvPr>
        </p:nvSpPr>
        <p:spPr>
          <a:xfrm>
            <a:off x="4236980" y="835016"/>
            <a:ext cx="7090641" cy="4999475"/>
          </a:xfrm>
          <a:prstGeom prst="rect">
            <a:avLst/>
          </a:prstGeom>
        </p:spPr>
        <p:txBody>
          <a:bodyPr anchor="ctr"/>
          <a:lstStyle>
            <a:lvl1pPr marL="228600" indent="-228600">
              <a:lnSpc>
                <a:spcPct val="100000"/>
              </a:lnSpc>
              <a:spcBef>
                <a:spcPts val="2000"/>
              </a:spcBef>
              <a:buClr>
                <a:schemeClr val="accent1"/>
              </a:buClr>
              <a:buFont typeface="Arial" panose="020B0604020202020204" pitchFamily="34" charset="0"/>
              <a:buChar char="+"/>
              <a:defRPr sz="1800" baseline="0"/>
            </a:lvl1pPr>
            <a:lvl2pPr marL="400050" indent="-171450">
              <a:buClr>
                <a:schemeClr val="bg2"/>
              </a:buClr>
              <a:defRPr sz="1800"/>
            </a:lvl2pPr>
            <a:lvl3pPr>
              <a:defRPr sz="1800"/>
            </a:lvl3pPr>
            <a:lvl4pPr>
              <a:defRPr sz="1800"/>
            </a:lvl4pPr>
            <a:lvl5pPr>
              <a:defRPr sz="1800"/>
            </a:lvl5pPr>
          </a:lstStyle>
          <a:p>
            <a:pPr lvl="0"/>
            <a:r>
              <a:rPr lang="en-US" dirty="0"/>
              <a:t>Arial 18pt TOC</a:t>
            </a:r>
          </a:p>
        </p:txBody>
      </p:sp>
      <p:sp>
        <p:nvSpPr>
          <p:cNvPr id="26" name="Rectangle 58"/>
          <p:cNvSpPr>
            <a:spLocks noChangeArrowheads="1"/>
          </p:cNvSpPr>
          <p:nvPr/>
        </p:nvSpPr>
        <p:spPr bwMode="gray">
          <a:xfrm>
            <a:off x="3660727" y="6420040"/>
            <a:ext cx="8046720" cy="1778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sp>
        <p:nvSpPr>
          <p:cNvPr id="27" name="Rectangle 58"/>
          <p:cNvSpPr>
            <a:spLocks noChangeArrowheads="1"/>
          </p:cNvSpPr>
          <p:nvPr/>
        </p:nvSpPr>
        <p:spPr bwMode="white">
          <a:xfrm>
            <a:off x="582284" y="6420040"/>
            <a:ext cx="3078444" cy="17780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sp>
        <p:nvSpPr>
          <p:cNvPr id="28" name="Rectangle 58"/>
          <p:cNvSpPr>
            <a:spLocks noChangeArrowheads="1"/>
          </p:cNvSpPr>
          <p:nvPr/>
        </p:nvSpPr>
        <p:spPr bwMode="gray">
          <a:xfrm>
            <a:off x="6033" y="6420040"/>
            <a:ext cx="576252" cy="1778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sp>
        <p:nvSpPr>
          <p:cNvPr id="13" name="Rectangle 58"/>
          <p:cNvSpPr>
            <a:spLocks noChangeArrowheads="1"/>
          </p:cNvSpPr>
          <p:nvPr/>
        </p:nvSpPr>
        <p:spPr bwMode="gray">
          <a:xfrm>
            <a:off x="11615748" y="6420040"/>
            <a:ext cx="576252" cy="1778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sp>
        <p:nvSpPr>
          <p:cNvPr id="14"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pPr/>
              <a:t>‹#›</a:t>
            </a:fld>
            <a:endParaRPr lang="en-US" sz="900">
              <a:solidFill>
                <a:schemeClr val="bg1"/>
              </a:solidFill>
            </a:endParaRPr>
          </a:p>
        </p:txBody>
      </p:sp>
    </p:spTree>
    <p:extLst>
      <p:ext uri="{BB962C8B-B14F-4D97-AF65-F5344CB8AC3E}">
        <p14:creationId xmlns:p14="http://schemas.microsoft.com/office/powerpoint/2010/main" val="17556372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22" name="Rectangle 58"/>
          <p:cNvSpPr>
            <a:spLocks noChangeArrowheads="1"/>
          </p:cNvSpPr>
          <p:nvPr/>
        </p:nvSpPr>
        <p:spPr bwMode="gray">
          <a:xfrm rot="5400000">
            <a:off x="-2148815" y="3761537"/>
            <a:ext cx="6016625" cy="176301"/>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sp>
        <p:nvSpPr>
          <p:cNvPr id="5" name="Rectangle 4"/>
          <p:cNvSpPr/>
          <p:nvPr/>
        </p:nvSpPr>
        <p:spPr bwMode="gray">
          <a:xfrm>
            <a:off x="0" y="1786580"/>
            <a:ext cx="8515386" cy="42598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2" name="Title 1"/>
          <p:cNvSpPr>
            <a:spLocks noGrp="1"/>
          </p:cNvSpPr>
          <p:nvPr>
            <p:ph type="title" hasCustomPrompt="1"/>
          </p:nvPr>
        </p:nvSpPr>
        <p:spPr bwMode="white">
          <a:xfrm>
            <a:off x="1721276" y="2107576"/>
            <a:ext cx="6494469" cy="3616037"/>
          </a:xfrm>
          <a:prstGeom prst="rect">
            <a:avLst/>
          </a:prstGeom>
        </p:spPr>
        <p:txBody>
          <a:bodyPr anchor="ctr" anchorCtr="0"/>
          <a:lstStyle>
            <a:lvl1pPr>
              <a:defRPr sz="2800" b="1">
                <a:solidFill>
                  <a:schemeClr val="bg1"/>
                </a:solidFill>
              </a:defRPr>
            </a:lvl1pPr>
          </a:lstStyle>
          <a:p>
            <a:r>
              <a:rPr lang="en-US" dirty="0"/>
              <a:t>Dividers Are 28pt Arial Bold Title Case</a:t>
            </a:r>
          </a:p>
        </p:txBody>
      </p:sp>
      <p:sp>
        <p:nvSpPr>
          <p:cNvPr id="16" name="Rectangle 58"/>
          <p:cNvSpPr>
            <a:spLocks noChangeArrowheads="1"/>
          </p:cNvSpPr>
          <p:nvPr/>
        </p:nvSpPr>
        <p:spPr bwMode="white">
          <a:xfrm rot="5400000">
            <a:off x="-1272658" y="3828727"/>
            <a:ext cx="4261751" cy="173737"/>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sp>
        <p:nvSpPr>
          <p:cNvPr id="18" name="Slide Number Placeholder 5"/>
          <p:cNvSpPr txBox="1">
            <a:spLocks/>
          </p:cNvSpPr>
          <p:nvPr/>
        </p:nvSpPr>
        <p:spPr>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tx1"/>
                </a:solidFill>
              </a:rPr>
              <a:pPr/>
              <a:t>‹#›</a:t>
            </a:fld>
            <a:endParaRPr lang="en-US" sz="900">
              <a:solidFill>
                <a:schemeClr val="tx1"/>
              </a:solidFill>
            </a:endParaRPr>
          </a:p>
        </p:txBody>
      </p:sp>
      <p:sp>
        <p:nvSpPr>
          <p:cNvPr id="19" name="Rectangle 58"/>
          <p:cNvSpPr>
            <a:spLocks noChangeArrowheads="1"/>
          </p:cNvSpPr>
          <p:nvPr/>
        </p:nvSpPr>
        <p:spPr bwMode="gray">
          <a:xfrm>
            <a:off x="771350" y="773388"/>
            <a:ext cx="10881360" cy="17576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sp>
        <p:nvSpPr>
          <p:cNvPr id="23" name="Rectangle 58"/>
          <p:cNvSpPr>
            <a:spLocks noChangeArrowheads="1"/>
          </p:cNvSpPr>
          <p:nvPr/>
        </p:nvSpPr>
        <p:spPr bwMode="gray">
          <a:xfrm>
            <a:off x="11506198" y="771348"/>
            <a:ext cx="697189" cy="1778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spTree>
    <p:extLst>
      <p:ext uri="{BB962C8B-B14F-4D97-AF65-F5344CB8AC3E}">
        <p14:creationId xmlns:p14="http://schemas.microsoft.com/office/powerpoint/2010/main" val="36695078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hought Slide">
    <p:spTree>
      <p:nvGrpSpPr>
        <p:cNvPr id="1" name=""/>
        <p:cNvGrpSpPr/>
        <p:nvPr/>
      </p:nvGrpSpPr>
      <p:grpSpPr>
        <a:xfrm>
          <a:off x="0" y="0"/>
          <a:ext cx="0" cy="0"/>
          <a:chOff x="0" y="0"/>
          <a:chExt cx="0" cy="0"/>
        </a:xfrm>
      </p:grpSpPr>
      <p:sp>
        <p:nvSpPr>
          <p:cNvPr id="5" name="Rectangle 4"/>
          <p:cNvSpPr/>
          <p:nvPr/>
        </p:nvSpPr>
        <p:spPr bwMode="ltGray">
          <a:xfrm>
            <a:off x="0" y="0"/>
            <a:ext cx="121920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 name="Title 1"/>
          <p:cNvSpPr>
            <a:spLocks noGrp="1"/>
          </p:cNvSpPr>
          <p:nvPr>
            <p:ph type="title" hasCustomPrompt="1"/>
          </p:nvPr>
        </p:nvSpPr>
        <p:spPr bwMode="white">
          <a:xfrm>
            <a:off x="1053219" y="914400"/>
            <a:ext cx="10085832" cy="5029199"/>
          </a:xfrm>
          <a:prstGeom prst="rect">
            <a:avLst/>
          </a:prstGeom>
        </p:spPr>
        <p:txBody>
          <a:bodyPr anchor="ctr" anchorCtr="0"/>
          <a:lstStyle>
            <a:lvl1pPr>
              <a:defRPr sz="3600" b="0">
                <a:solidFill>
                  <a:schemeClr val="bg1"/>
                </a:solidFill>
              </a:defRPr>
            </a:lvl1pPr>
          </a:lstStyle>
          <a:p>
            <a:r>
              <a:rPr lang="en-US" dirty="0"/>
              <a:t>Thought slides are 36pt Arial sentence case</a:t>
            </a:r>
          </a:p>
        </p:txBody>
      </p:sp>
    </p:spTree>
    <p:extLst>
      <p:ext uri="{BB962C8B-B14F-4D97-AF65-F5344CB8AC3E}">
        <p14:creationId xmlns:p14="http://schemas.microsoft.com/office/powerpoint/2010/main" val="2383993738"/>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5" name="Rectangle 4"/>
          <p:cNvSpPr/>
          <p:nvPr/>
        </p:nvSpPr>
        <p:spPr bwMode="ltGray">
          <a:xfrm>
            <a:off x="0" y="0"/>
            <a:ext cx="122033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 name="Title 1"/>
          <p:cNvSpPr>
            <a:spLocks noGrp="1"/>
          </p:cNvSpPr>
          <p:nvPr>
            <p:ph type="title" hasCustomPrompt="1"/>
          </p:nvPr>
        </p:nvSpPr>
        <p:spPr>
          <a:xfrm>
            <a:off x="1058912" y="1084819"/>
            <a:ext cx="10085562" cy="2110629"/>
          </a:xfrm>
          <a:prstGeom prst="rect">
            <a:avLst/>
          </a:prstGeom>
        </p:spPr>
        <p:txBody>
          <a:bodyPr anchor="ctr" anchorCtr="0"/>
          <a:lstStyle>
            <a:lvl1pPr>
              <a:defRPr sz="3600" b="1">
                <a:solidFill>
                  <a:schemeClr val="bg1"/>
                </a:solidFill>
              </a:defRPr>
            </a:lvl1pPr>
          </a:lstStyle>
          <a:p>
            <a:r>
              <a:rPr lang="en-US" dirty="0"/>
              <a:t>Closing Slides are 36pt Arial sentence case</a:t>
            </a:r>
          </a:p>
        </p:txBody>
      </p:sp>
      <p:sp>
        <p:nvSpPr>
          <p:cNvPr id="11" name="Rectangle 58"/>
          <p:cNvSpPr>
            <a:spLocks noChangeArrowheads="1"/>
          </p:cNvSpPr>
          <p:nvPr/>
        </p:nvSpPr>
        <p:spPr bwMode="white">
          <a:xfrm>
            <a:off x="11506198" y="771348"/>
            <a:ext cx="697189" cy="17780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sp>
        <p:nvSpPr>
          <p:cNvPr id="12" name="Content Placeholder 2"/>
          <p:cNvSpPr>
            <a:spLocks noGrp="1"/>
          </p:cNvSpPr>
          <p:nvPr>
            <p:ph idx="1" hasCustomPrompt="1"/>
          </p:nvPr>
        </p:nvSpPr>
        <p:spPr>
          <a:xfrm>
            <a:off x="3765550" y="3208148"/>
            <a:ext cx="7378924" cy="3300602"/>
          </a:xfrm>
          <a:prstGeom prst="rect">
            <a:avLst/>
          </a:prstGeom>
        </p:spPr>
        <p:txBody>
          <a:bodyPr/>
          <a:lstStyle>
            <a:lvl1pPr marL="171450" indent="-171450">
              <a:lnSpc>
                <a:spcPct val="100000"/>
              </a:lnSpc>
              <a:spcBef>
                <a:spcPts val="1000"/>
              </a:spcBef>
              <a:defRPr sz="2400">
                <a:solidFill>
                  <a:schemeClr val="bg1"/>
                </a:solidFill>
              </a:defRPr>
            </a:lvl1pPr>
            <a:lvl2pPr marL="342900" indent="-171450">
              <a:lnSpc>
                <a:spcPct val="100000"/>
              </a:lnSpc>
              <a:spcBef>
                <a:spcPts val="800"/>
              </a:spcBef>
              <a:buFont typeface="Arial" panose="020B0604020202020204" pitchFamily="34" charset="0"/>
              <a:buChar char="-"/>
              <a:defRPr sz="2400">
                <a:solidFill>
                  <a:schemeClr val="bg1"/>
                </a:solidFill>
              </a:defRPr>
            </a:lvl2pPr>
            <a:lvl3pPr marL="571500" indent="-171450">
              <a:lnSpc>
                <a:spcPct val="100000"/>
              </a:lnSpc>
              <a:spcBef>
                <a:spcPts val="800"/>
              </a:spcBef>
              <a:buFont typeface="Arial" panose="020B0604020202020204" pitchFamily="34" charset="0"/>
              <a:buChar char="›"/>
              <a:defRPr sz="2400">
                <a:solidFill>
                  <a:schemeClr val="bg1"/>
                </a:solidFill>
              </a:defRPr>
            </a:lvl3pPr>
            <a:lvl4pPr marL="742950" indent="-171450">
              <a:lnSpc>
                <a:spcPct val="100000"/>
              </a:lnSpc>
              <a:spcBef>
                <a:spcPts val="800"/>
              </a:spcBef>
              <a:buFont typeface="Arial" panose="020B0604020202020204" pitchFamily="34" charset="0"/>
              <a:buChar char="»"/>
              <a:defRPr sz="2400">
                <a:solidFill>
                  <a:schemeClr val="bg1"/>
                </a:solidFill>
              </a:defRPr>
            </a:lvl4pPr>
            <a:lvl5pPr marL="914400" indent="-171450">
              <a:lnSpc>
                <a:spcPct val="100000"/>
              </a:lnSpc>
              <a:spcBef>
                <a:spcPts val="800"/>
              </a:spcBef>
              <a:buSzPct val="75000"/>
              <a:buFont typeface="Wingdings" panose="05000000000000000000" pitchFamily="2" charset="2"/>
              <a:buChar char="§"/>
              <a:defRPr sz="2400">
                <a:solidFill>
                  <a:schemeClr val="bg1"/>
                </a:solidFill>
              </a:defRPr>
            </a:lvl5pPr>
          </a:lstStyle>
          <a:p>
            <a:pPr lvl="0"/>
            <a:r>
              <a:rPr lang="en-US" dirty="0"/>
              <a:t>Arial 24pt bullet level 1</a:t>
            </a:r>
          </a:p>
          <a:p>
            <a:pPr lvl="1"/>
            <a:r>
              <a:rPr lang="en-US" dirty="0"/>
              <a:t>Arial 24pt bullet level 2</a:t>
            </a:r>
          </a:p>
          <a:p>
            <a:pPr lvl="2"/>
            <a:r>
              <a:rPr lang="en-US" dirty="0"/>
              <a:t>Arial 24pt bullet level 3</a:t>
            </a:r>
          </a:p>
          <a:p>
            <a:pPr lvl="3"/>
            <a:r>
              <a:rPr lang="en-US" dirty="0"/>
              <a:t>Arial 24pt bullet level 4</a:t>
            </a:r>
          </a:p>
          <a:p>
            <a:pPr lvl="4"/>
            <a:r>
              <a:rPr lang="en-US" dirty="0"/>
              <a:t>Arial 24pt bullet level 5</a:t>
            </a:r>
          </a:p>
        </p:txBody>
      </p:sp>
    </p:spTree>
    <p:extLst>
      <p:ext uri="{BB962C8B-B14F-4D97-AF65-F5344CB8AC3E}">
        <p14:creationId xmlns:p14="http://schemas.microsoft.com/office/powerpoint/2010/main" val="1741204650"/>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Only_Line">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a:xfrm>
            <a:off x="2979033" y="6473951"/>
            <a:ext cx="8412480" cy="384048"/>
          </a:xfrm>
          <a:prstGeom prst="rect">
            <a:avLst/>
          </a:prstGeom>
        </p:spPr>
        <p:txBody>
          <a:bodyPr tIns="0"/>
          <a:lstStyle>
            <a:lvl1pPr algn="l">
              <a:defRPr sz="700" dirty="0">
                <a:solidFill>
                  <a:schemeClr val="tx2"/>
                </a:solidFill>
              </a:defRPr>
            </a:lvl1pPr>
          </a:lstStyle>
          <a:p>
            <a:pPr>
              <a:defRPr/>
            </a:pPr>
            <a:endParaRPr lang="en-US"/>
          </a:p>
        </p:txBody>
      </p:sp>
      <p:sp>
        <p:nvSpPr>
          <p:cNvPr id="4" name="Date Placeholder 3"/>
          <p:cNvSpPr>
            <a:spLocks noGrp="1"/>
          </p:cNvSpPr>
          <p:nvPr>
            <p:ph type="dt" sz="half" idx="11"/>
          </p:nvPr>
        </p:nvSpPr>
        <p:spPr>
          <a:xfrm>
            <a:off x="560343" y="6661730"/>
            <a:ext cx="424872" cy="140855"/>
          </a:xfrm>
          <a:prstGeom prst="rect">
            <a:avLst/>
          </a:prstGeom>
        </p:spPr>
        <p:txBody>
          <a:bodyPr/>
          <a:lstStyle>
            <a:lvl1pPr>
              <a:defRPr sz="400">
                <a:solidFill>
                  <a:srgbClr val="FFFFFF"/>
                </a:solidFill>
              </a:defRPr>
            </a:lvl1pPr>
          </a:lstStyle>
          <a:p>
            <a:endParaRPr lang="en-US"/>
          </a:p>
        </p:txBody>
      </p:sp>
      <p:sp>
        <p:nvSpPr>
          <p:cNvPr id="5" name="Rectangle 4"/>
          <p:cNvSpPr/>
          <p:nvPr/>
        </p:nvSpPr>
        <p:spPr bwMode="white">
          <a:xfrm>
            <a:off x="443346" y="6650182"/>
            <a:ext cx="763540" cy="207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Title 1"/>
          <p:cNvSpPr>
            <a:spLocks noGrp="1"/>
          </p:cNvSpPr>
          <p:nvPr>
            <p:ph type="title" hasCustomPrompt="1"/>
          </p:nvPr>
        </p:nvSpPr>
        <p:spPr>
          <a:xfrm>
            <a:off x="512063" y="122663"/>
            <a:ext cx="11131296" cy="896112"/>
          </a:xfrm>
          <a:prstGeom prst="rect">
            <a:avLst/>
          </a:prstGeom>
        </p:spPr>
        <p:txBody>
          <a:bodyPr tIns="27432" bIns="27432" anchor="b" anchorCtr="0"/>
          <a:lstStyle>
            <a:lvl1pPr>
              <a:defRPr sz="2000" b="0">
                <a:solidFill>
                  <a:schemeClr val="tx2"/>
                </a:solidFill>
              </a:defRPr>
            </a:lvl1pPr>
          </a:lstStyle>
          <a:p>
            <a:r>
              <a:rPr lang="en-US" dirty="0"/>
              <a:t>Headline</a:t>
            </a:r>
          </a:p>
        </p:txBody>
      </p:sp>
      <p:cxnSp>
        <p:nvCxnSpPr>
          <p:cNvPr id="8" name="Straight Connector 7"/>
          <p:cNvCxnSpPr/>
          <p:nvPr userDrawn="1"/>
        </p:nvCxnSpPr>
        <p:spPr>
          <a:xfrm>
            <a:off x="647619" y="1000035"/>
            <a:ext cx="110400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081218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Content_Header w Subhead">
    <p:spTree>
      <p:nvGrpSpPr>
        <p:cNvPr id="1" name=""/>
        <p:cNvGrpSpPr/>
        <p:nvPr/>
      </p:nvGrpSpPr>
      <p:grpSpPr>
        <a:xfrm>
          <a:off x="0" y="0"/>
          <a:ext cx="0" cy="0"/>
          <a:chOff x="0" y="0"/>
          <a:chExt cx="0" cy="0"/>
        </a:xfrm>
      </p:grpSpPr>
      <p:sp>
        <p:nvSpPr>
          <p:cNvPr id="5" name="Footer Placeholder 3"/>
          <p:cNvSpPr>
            <a:spLocks noGrp="1"/>
          </p:cNvSpPr>
          <p:nvPr>
            <p:ph type="ftr" sz="quarter" idx="16"/>
          </p:nvPr>
        </p:nvSpPr>
        <p:spPr>
          <a:xfrm>
            <a:off x="2979033" y="6473951"/>
            <a:ext cx="8412480" cy="384048"/>
          </a:xfrm>
          <a:prstGeom prst="rect">
            <a:avLst/>
          </a:prstGeom>
        </p:spPr>
        <p:txBody>
          <a:bodyPr tIns="0"/>
          <a:lstStyle>
            <a:lvl1pPr algn="l">
              <a:defRPr sz="700" dirty="0">
                <a:solidFill>
                  <a:schemeClr val="tx2"/>
                </a:solidFill>
              </a:defRPr>
            </a:lvl1pPr>
          </a:lstStyle>
          <a:p>
            <a:endParaRPr lang="en-US"/>
          </a:p>
        </p:txBody>
      </p:sp>
      <p:sp>
        <p:nvSpPr>
          <p:cNvPr id="6" name="Date Placeholder 3"/>
          <p:cNvSpPr>
            <a:spLocks noGrp="1"/>
          </p:cNvSpPr>
          <p:nvPr>
            <p:ph type="dt" sz="half" idx="11"/>
          </p:nvPr>
        </p:nvSpPr>
        <p:spPr>
          <a:xfrm>
            <a:off x="560341" y="6666346"/>
            <a:ext cx="461819" cy="150091"/>
          </a:xfrm>
          <a:prstGeom prst="rect">
            <a:avLst/>
          </a:prstGeom>
        </p:spPr>
        <p:txBody>
          <a:bodyPr/>
          <a:lstStyle>
            <a:lvl1pPr>
              <a:defRPr sz="400">
                <a:solidFill>
                  <a:srgbClr val="FFFFFF"/>
                </a:solidFill>
              </a:defRPr>
            </a:lvl1pPr>
          </a:lstStyle>
          <a:p>
            <a:endParaRPr lang="en-US"/>
          </a:p>
        </p:txBody>
      </p:sp>
      <p:sp>
        <p:nvSpPr>
          <p:cNvPr id="3" name="Rectangle 2"/>
          <p:cNvSpPr/>
          <p:nvPr/>
        </p:nvSpPr>
        <p:spPr bwMode="white">
          <a:xfrm>
            <a:off x="443346" y="6650182"/>
            <a:ext cx="763540" cy="207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Content Placeholder 8"/>
          <p:cNvSpPr>
            <a:spLocks noGrp="1"/>
          </p:cNvSpPr>
          <p:nvPr>
            <p:ph sz="quarter" idx="14" hasCustomPrompt="1"/>
          </p:nvPr>
        </p:nvSpPr>
        <p:spPr>
          <a:xfrm>
            <a:off x="512063" y="1662977"/>
            <a:ext cx="11131296" cy="4617748"/>
          </a:xfrm>
          <a:prstGeom prst="rect">
            <a:avLst/>
          </a:prstGeom>
        </p:spPr>
        <p:txBody>
          <a:bodyPr/>
          <a:lstStyle>
            <a:lvl1pPr marL="171450" indent="-171450">
              <a:spcBef>
                <a:spcPts val="1000"/>
              </a:spcBef>
              <a:defRPr sz="1600" baseline="0">
                <a:solidFill>
                  <a:schemeClr val="tx1"/>
                </a:solidFill>
              </a:defRPr>
            </a:lvl1pPr>
            <a:lvl2pPr marL="400050" indent="-177800">
              <a:spcBef>
                <a:spcPts val="600"/>
              </a:spcBef>
              <a:buClrTx/>
              <a:buFont typeface="Arial" panose="020B0604020202020204" pitchFamily="34" charset="0"/>
              <a:buChar char="–"/>
              <a:defRPr sz="1600" baseline="0">
                <a:solidFill>
                  <a:schemeClr val="tx1"/>
                </a:solidFill>
              </a:defRPr>
            </a:lvl2pPr>
            <a:lvl3pPr marL="571500" indent="-171450">
              <a:spcBef>
                <a:spcPts val="600"/>
              </a:spcBef>
              <a:buClrTx/>
              <a:buFont typeface="Arial" panose="020B0604020202020204" pitchFamily="34" charset="0"/>
              <a:buChar char="–"/>
              <a:defRPr sz="1600" baseline="0">
                <a:solidFill>
                  <a:schemeClr val="tx1"/>
                </a:solidFill>
              </a:defRPr>
            </a:lvl3pPr>
            <a:lvl4pPr marL="742950" indent="-171450">
              <a:spcBef>
                <a:spcPts val="600"/>
              </a:spcBef>
              <a:buClrTx/>
              <a:buFont typeface="Arial" panose="020B0604020202020204" pitchFamily="34" charset="0"/>
              <a:buChar char="–"/>
              <a:defRPr sz="1600" baseline="0">
                <a:solidFill>
                  <a:schemeClr val="tx1"/>
                </a:solidFill>
              </a:defRPr>
            </a:lvl4pPr>
            <a:lvl5pPr marL="914400" indent="-171450">
              <a:spcBef>
                <a:spcPts val="600"/>
              </a:spcBef>
              <a:buClrTx/>
              <a:buFont typeface="Arial" panose="020B0604020202020204" pitchFamily="34" charset="0"/>
              <a:buChar char="–"/>
              <a:defRPr sz="1600" baseline="0">
                <a:solidFill>
                  <a:schemeClr val="tx1"/>
                </a:solidFill>
              </a:defRPr>
            </a:lvl5pPr>
          </a:lstStyle>
          <a:p>
            <a:pPr lvl="0"/>
            <a:r>
              <a:rPr lang="en-US" dirty="0"/>
              <a:t>16pt Arial bullet level 1</a:t>
            </a:r>
          </a:p>
          <a:p>
            <a:pPr lvl="1"/>
            <a:r>
              <a:rPr lang="en-US" dirty="0"/>
              <a:t>16pt Arial bullet level 2</a:t>
            </a:r>
          </a:p>
          <a:p>
            <a:pPr lvl="2"/>
            <a:r>
              <a:rPr lang="en-US" dirty="0"/>
              <a:t>16pt Arial bullet level 3</a:t>
            </a:r>
          </a:p>
          <a:p>
            <a:pPr lvl="3"/>
            <a:r>
              <a:rPr lang="en-US" dirty="0"/>
              <a:t>16pt Arial bullet level 4</a:t>
            </a:r>
          </a:p>
          <a:p>
            <a:pPr lvl="4"/>
            <a:r>
              <a:rPr lang="en-US" dirty="0"/>
              <a:t>16pt Arial bullet level 5</a:t>
            </a:r>
          </a:p>
        </p:txBody>
      </p:sp>
      <p:sp>
        <p:nvSpPr>
          <p:cNvPr id="2" name="Title 1"/>
          <p:cNvSpPr>
            <a:spLocks noGrp="1"/>
          </p:cNvSpPr>
          <p:nvPr>
            <p:ph type="title" hasCustomPrompt="1"/>
          </p:nvPr>
        </p:nvSpPr>
        <p:spPr>
          <a:xfrm>
            <a:off x="512063" y="122663"/>
            <a:ext cx="11131296" cy="896112"/>
          </a:xfrm>
          <a:prstGeom prst="rect">
            <a:avLst/>
          </a:prstGeom>
        </p:spPr>
        <p:txBody>
          <a:bodyPr tIns="27432" bIns="27432" anchor="b" anchorCtr="0"/>
          <a:lstStyle>
            <a:lvl1pPr>
              <a:defRPr sz="2000" b="0">
                <a:solidFill>
                  <a:schemeClr val="tx2"/>
                </a:solidFill>
              </a:defRPr>
            </a:lvl1pPr>
          </a:lstStyle>
          <a:p>
            <a:r>
              <a:rPr lang="en-US" dirty="0"/>
              <a:t>Headline</a:t>
            </a:r>
          </a:p>
        </p:txBody>
      </p:sp>
      <p:sp>
        <p:nvSpPr>
          <p:cNvPr id="12" name="Text Placeholder 11"/>
          <p:cNvSpPr>
            <a:spLocks noGrp="1"/>
          </p:cNvSpPr>
          <p:nvPr>
            <p:ph type="body" sz="quarter" idx="15" hasCustomPrompt="1"/>
          </p:nvPr>
        </p:nvSpPr>
        <p:spPr>
          <a:xfrm>
            <a:off x="512063" y="1004286"/>
            <a:ext cx="11131296" cy="276999"/>
          </a:xfrm>
          <a:prstGeom prst="rect">
            <a:avLst/>
          </a:prstGeom>
        </p:spPr>
        <p:txBody>
          <a:bodyPr tIns="27432" bIns="27432">
            <a:spAutoFit/>
          </a:bodyPr>
          <a:lstStyle>
            <a:lvl1pPr marL="0" indent="0">
              <a:spcBef>
                <a:spcPts val="0"/>
              </a:spcBef>
              <a:buNone/>
              <a:defRPr sz="1600" i="0">
                <a:solidFill>
                  <a:schemeClr val="tx2"/>
                </a:solidFill>
                <a:latin typeface="+mj-lt"/>
              </a:defRPr>
            </a:lvl1pPr>
            <a:lvl2pPr>
              <a:buNone/>
              <a:defRPr i="1"/>
            </a:lvl2pPr>
            <a:lvl3pPr>
              <a:buNone/>
              <a:defRPr i="1"/>
            </a:lvl3pPr>
            <a:lvl4pPr>
              <a:buNone/>
              <a:defRPr i="1"/>
            </a:lvl4pPr>
            <a:lvl5pPr>
              <a:buNone/>
              <a:defRPr i="1"/>
            </a:lvl5pPr>
          </a:lstStyle>
          <a:p>
            <a:pPr lvl="0"/>
            <a:r>
              <a:rPr lang="en-US" dirty="0"/>
              <a:t>Subheading</a:t>
            </a:r>
          </a:p>
        </p:txBody>
      </p:sp>
      <p:cxnSp>
        <p:nvCxnSpPr>
          <p:cNvPr id="8" name="Straight Connector 7"/>
          <p:cNvCxnSpPr/>
          <p:nvPr userDrawn="1"/>
        </p:nvCxnSpPr>
        <p:spPr>
          <a:xfrm>
            <a:off x="647619" y="1000035"/>
            <a:ext cx="110400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885219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a:p>
        </p:txBody>
      </p:sp>
      <p:sp>
        <p:nvSpPr>
          <p:cNvPr id="5" name="Title 1"/>
          <p:cNvSpPr>
            <a:spLocks noGrp="1"/>
          </p:cNvSpPr>
          <p:nvPr>
            <p:ph type="title" hasCustomPrompt="1"/>
          </p:nvPr>
        </p:nvSpPr>
        <p:spPr>
          <a:xfrm>
            <a:off x="647619" y="75203"/>
            <a:ext cx="11040000" cy="849228"/>
          </a:xfrm>
          <a:prstGeom prst="rect">
            <a:avLst/>
          </a:prstGeom>
        </p:spPr>
        <p:txBody>
          <a:bodyPr wrap="square">
            <a:noAutofit/>
          </a:bodyPr>
          <a:lstStyle>
            <a:lvl1pPr>
              <a:defRPr sz="2000" baseline="0"/>
            </a:lvl1pPr>
          </a:lstStyle>
          <a:p>
            <a:r>
              <a:rPr lang="en-US" dirty="0"/>
              <a:t>Click to edit title</a:t>
            </a:r>
          </a:p>
        </p:txBody>
      </p:sp>
      <p:cxnSp>
        <p:nvCxnSpPr>
          <p:cNvPr id="6" name="Straight Connector 5"/>
          <p:cNvCxnSpPr/>
          <p:nvPr userDrawn="1"/>
        </p:nvCxnSpPr>
        <p:spPr>
          <a:xfrm>
            <a:off x="647619" y="1000035"/>
            <a:ext cx="11040000" cy="0"/>
          </a:xfrm>
          <a:prstGeom prst="line">
            <a:avLst/>
          </a:prstGeom>
          <a:ln w="15875">
            <a:solidFill>
              <a:schemeClr val="bg2"/>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7263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517771" y="452439"/>
            <a:ext cx="9817200" cy="13098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529494" y="1806575"/>
            <a:ext cx="11139000" cy="4472100"/>
          </a:xfrm>
          <a:prstGeom prst="rect">
            <a:avLst/>
          </a:prstGeom>
          <a:noFill/>
          <a:ln>
            <a:noFill/>
          </a:ln>
        </p:spPr>
        <p:txBody>
          <a:bodyPr spcFirstLastPara="1" wrap="square" lIns="0" tIns="0" rIns="0" bIns="0" anchor="t" anchorCtr="0">
            <a:noAutofit/>
          </a:bodyPr>
          <a:lstStyle>
            <a:lvl1pPr marL="457200" lvl="0" indent="-342900" algn="l" rtl="0">
              <a:lnSpc>
                <a:spcPct val="100000"/>
              </a:lnSpc>
              <a:spcBef>
                <a:spcPts val="1350"/>
              </a:spcBef>
              <a:spcAft>
                <a:spcPts val="0"/>
              </a:spcAft>
              <a:buClr>
                <a:schemeClr val="dk1"/>
              </a:buClr>
              <a:buSzPts val="1800"/>
              <a:buChar char="•"/>
              <a:defRPr/>
            </a:lvl1pPr>
            <a:lvl2pPr marL="914400" lvl="1" indent="-342900" algn="l" rtl="0">
              <a:lnSpc>
                <a:spcPct val="100000"/>
              </a:lnSpc>
              <a:spcBef>
                <a:spcPts val="54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529494" y="6323015"/>
            <a:ext cx="11139000" cy="1938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900"/>
              </a:spcBef>
              <a:spcAft>
                <a:spcPts val="0"/>
              </a:spcAft>
              <a:buSzPts val="1400"/>
              <a:buNone/>
              <a:defRPr/>
            </a:lvl2pPr>
            <a:lvl3pPr lvl="2" algn="l" rtl="0">
              <a:lnSpc>
                <a:spcPct val="100000"/>
              </a:lnSpc>
              <a:spcBef>
                <a:spcPts val="900"/>
              </a:spcBef>
              <a:spcAft>
                <a:spcPts val="0"/>
              </a:spcAft>
              <a:buSzPts val="1400"/>
              <a:buNone/>
              <a:defRPr/>
            </a:lvl3pPr>
            <a:lvl4pPr lvl="3" algn="l" rtl="0">
              <a:lnSpc>
                <a:spcPct val="100000"/>
              </a:lnSpc>
              <a:spcBef>
                <a:spcPts val="900"/>
              </a:spcBef>
              <a:spcAft>
                <a:spcPts val="0"/>
              </a:spcAft>
              <a:buSzPts val="1400"/>
              <a:buNone/>
              <a:defRPr/>
            </a:lvl4pPr>
            <a:lvl5pPr lvl="4" algn="l" rtl="0">
              <a:lnSpc>
                <a:spcPct val="100000"/>
              </a:lnSpc>
              <a:spcBef>
                <a:spcPts val="90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529494" y="6323015"/>
            <a:ext cx="11139000" cy="1938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276739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84694" y="294468"/>
            <a:ext cx="11338560" cy="7682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6" name="Google Shape;76;p16"/>
          <p:cNvSpPr txBox="1">
            <a:spLocks noGrp="1"/>
          </p:cNvSpPr>
          <p:nvPr>
            <p:ph type="ftr" idx="11"/>
          </p:nvPr>
        </p:nvSpPr>
        <p:spPr>
          <a:xfrm>
            <a:off x="384693" y="6387858"/>
            <a:ext cx="9116145" cy="338087"/>
          </a:xfrm>
          <a:prstGeom prst="rect">
            <a:avLst/>
          </a:prstGeom>
          <a:solidFill>
            <a:schemeClr val="lt1"/>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3796123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C4595766-C83B-4B0C-9DE8-175948417AB8}" type="datetime2">
              <a:rPr lang="en-GB"/>
              <a:pPr>
                <a:defRPr/>
              </a:pPr>
              <a:t>Friday, 17 March 2023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299D35CB-4B49-45F4-BCDA-CADE14743757}" type="slidenum">
              <a:rPr lang="en-GB" altLang="en-US"/>
              <a:pPr>
                <a:defRPr/>
              </a:pPr>
              <a:t>‹#›</a:t>
            </a:fld>
            <a:endParaRPr lang="en-GB" altLang="en-US"/>
          </a:p>
        </p:txBody>
      </p:sp>
    </p:spTree>
    <p:extLst>
      <p:ext uri="{BB962C8B-B14F-4D97-AF65-F5344CB8AC3E}">
        <p14:creationId xmlns:p14="http://schemas.microsoft.com/office/powerpoint/2010/main" val="22534474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hought Slide">
  <p:cSld name="Thought Slide">
    <p:spTree>
      <p:nvGrpSpPr>
        <p:cNvPr id="1" name="Shape 77"/>
        <p:cNvGrpSpPr/>
        <p:nvPr/>
      </p:nvGrpSpPr>
      <p:grpSpPr>
        <a:xfrm>
          <a:off x="0" y="0"/>
          <a:ext cx="0" cy="0"/>
          <a:chOff x="0" y="0"/>
          <a:chExt cx="0" cy="0"/>
        </a:xfrm>
      </p:grpSpPr>
      <p:sp>
        <p:nvSpPr>
          <p:cNvPr id="78" name="Google Shape;78;p15"/>
          <p:cNvSpPr/>
          <p:nvPr/>
        </p:nvSpPr>
        <p:spPr>
          <a:xfrm>
            <a:off x="0" y="0"/>
            <a:ext cx="12192000" cy="6857999"/>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lt1"/>
              </a:solidFill>
              <a:latin typeface="Arial"/>
              <a:ea typeface="Arial"/>
              <a:cs typeface="Arial"/>
              <a:sym typeface="Arial"/>
            </a:endParaRPr>
          </a:p>
        </p:txBody>
      </p:sp>
      <p:sp>
        <p:nvSpPr>
          <p:cNvPr id="79" name="Google Shape;79;p15"/>
          <p:cNvSpPr txBox="1">
            <a:spLocks noGrp="1"/>
          </p:cNvSpPr>
          <p:nvPr>
            <p:ph type="title"/>
          </p:nvPr>
        </p:nvSpPr>
        <p:spPr>
          <a:xfrm>
            <a:off x="1053219" y="914400"/>
            <a:ext cx="10085832" cy="502919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011844090"/>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Divider">
  <p:cSld name="Divider">
    <p:spTree>
      <p:nvGrpSpPr>
        <p:cNvPr id="1" name="Shape 80"/>
        <p:cNvGrpSpPr/>
        <p:nvPr/>
      </p:nvGrpSpPr>
      <p:grpSpPr>
        <a:xfrm>
          <a:off x="0" y="0"/>
          <a:ext cx="0" cy="0"/>
          <a:chOff x="0" y="0"/>
          <a:chExt cx="0" cy="0"/>
        </a:xfrm>
      </p:grpSpPr>
      <p:sp>
        <p:nvSpPr>
          <p:cNvPr id="81" name="Google Shape;81;p26"/>
          <p:cNvSpPr/>
          <p:nvPr/>
        </p:nvSpPr>
        <p:spPr>
          <a:xfrm>
            <a:off x="0" y="1786580"/>
            <a:ext cx="8515386" cy="425989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lt1"/>
              </a:solidFill>
              <a:latin typeface="Arial"/>
              <a:ea typeface="Arial"/>
              <a:cs typeface="Arial"/>
              <a:sym typeface="Arial"/>
            </a:endParaRPr>
          </a:p>
        </p:txBody>
      </p:sp>
      <p:sp>
        <p:nvSpPr>
          <p:cNvPr id="82" name="Google Shape;82;p26"/>
          <p:cNvSpPr txBox="1">
            <a:spLocks noGrp="1"/>
          </p:cNvSpPr>
          <p:nvPr>
            <p:ph type="title"/>
          </p:nvPr>
        </p:nvSpPr>
        <p:spPr>
          <a:xfrm>
            <a:off x="1721276" y="2107576"/>
            <a:ext cx="6494469" cy="3616037"/>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3" name="Google Shape;83;p26"/>
          <p:cNvSpPr/>
          <p:nvPr/>
        </p:nvSpPr>
        <p:spPr>
          <a:xfrm rot="5400000">
            <a:off x="-1272658" y="3828727"/>
            <a:ext cx="4261751" cy="173737"/>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84" name="Google Shape;84;p26"/>
          <p:cNvSpPr txBox="1"/>
          <p:nvPr/>
        </p:nvSpPr>
        <p:spPr>
          <a:xfrm>
            <a:off x="11615748" y="6420040"/>
            <a:ext cx="401164" cy="1778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1" i="0" u="none" strike="noStrike" cap="none">
                <a:solidFill>
                  <a:schemeClr val="dk1"/>
                </a:solidFill>
                <a:latin typeface="Arial"/>
                <a:ea typeface="Arial"/>
                <a:cs typeface="Arial"/>
                <a:sym typeface="Arial"/>
              </a:rPr>
              <a:t>‹#›</a:t>
            </a:fld>
            <a:endParaRPr sz="9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278416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5"/>
        <p:cNvGrpSpPr/>
        <p:nvPr/>
      </p:nvGrpSpPr>
      <p:grpSpPr>
        <a:xfrm>
          <a:off x="0" y="0"/>
          <a:ext cx="0" cy="0"/>
          <a:chOff x="0" y="0"/>
          <a:chExt cx="0" cy="0"/>
        </a:xfrm>
      </p:grpSpPr>
      <p:sp>
        <p:nvSpPr>
          <p:cNvPr id="86" name="Google Shape;86;p17"/>
          <p:cNvSpPr txBox="1">
            <a:spLocks noGrp="1"/>
          </p:cNvSpPr>
          <p:nvPr>
            <p:ph type="body" idx="1"/>
          </p:nvPr>
        </p:nvSpPr>
        <p:spPr>
          <a:xfrm>
            <a:off x="384694" y="1286359"/>
            <a:ext cx="11338560" cy="4866467"/>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04800" algn="l" rtl="0">
              <a:lnSpc>
                <a:spcPct val="100000"/>
              </a:lnSpc>
              <a:spcBef>
                <a:spcPts val="800"/>
              </a:spcBef>
              <a:spcAft>
                <a:spcPts val="0"/>
              </a:spcAft>
              <a:buClr>
                <a:schemeClr val="dk1"/>
              </a:buClr>
              <a:buSzPts val="1200"/>
              <a:buFont typeface="Noto Sans Symbols"/>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7" name="Google Shape;87;p17"/>
          <p:cNvSpPr txBox="1">
            <a:spLocks noGrp="1"/>
          </p:cNvSpPr>
          <p:nvPr>
            <p:ph type="ftr" idx="11"/>
          </p:nvPr>
        </p:nvSpPr>
        <p:spPr>
          <a:xfrm>
            <a:off x="384693" y="6387858"/>
            <a:ext cx="9116145" cy="338087"/>
          </a:xfrm>
          <a:prstGeom prst="rect">
            <a:avLst/>
          </a:prstGeom>
          <a:solidFill>
            <a:schemeClr val="lt1"/>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8" name="Google Shape;88;p17"/>
          <p:cNvSpPr txBox="1"/>
          <p:nvPr/>
        </p:nvSpPr>
        <p:spPr>
          <a:xfrm>
            <a:off x="11615748" y="6420040"/>
            <a:ext cx="401164" cy="1778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1" i="0" u="none" strike="noStrike" cap="none">
                <a:solidFill>
                  <a:schemeClr val="lt1"/>
                </a:solidFill>
                <a:latin typeface="Arial"/>
                <a:ea typeface="Arial"/>
                <a:cs typeface="Arial"/>
                <a:sym typeface="Arial"/>
              </a:rPr>
              <a:t>‹#›</a:t>
            </a:fld>
            <a:endParaRPr sz="900" b="1" i="0" u="none" strike="noStrike" cap="none" dirty="0">
              <a:solidFill>
                <a:schemeClr val="lt1"/>
              </a:solidFill>
              <a:latin typeface="Arial"/>
              <a:ea typeface="Arial"/>
              <a:cs typeface="Arial"/>
              <a:sym typeface="Arial"/>
            </a:endParaRPr>
          </a:p>
        </p:txBody>
      </p:sp>
      <p:sp>
        <p:nvSpPr>
          <p:cNvPr id="89" name="Google Shape;89;p17"/>
          <p:cNvSpPr txBox="1">
            <a:spLocks noGrp="1"/>
          </p:cNvSpPr>
          <p:nvPr>
            <p:ph type="title"/>
          </p:nvPr>
        </p:nvSpPr>
        <p:spPr>
          <a:xfrm>
            <a:off x="384694" y="294468"/>
            <a:ext cx="11338560" cy="76826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90" name="Google Shape;90;p17"/>
          <p:cNvGrpSpPr/>
          <p:nvPr/>
        </p:nvGrpSpPr>
        <p:grpSpPr>
          <a:xfrm>
            <a:off x="12420545" y="0"/>
            <a:ext cx="284385" cy="5779689"/>
            <a:chOff x="12358552" y="0"/>
            <a:chExt cx="284385" cy="5779689"/>
          </a:xfrm>
        </p:grpSpPr>
        <p:sp>
          <p:nvSpPr>
            <p:cNvPr id="91" name="Google Shape;91;p17"/>
            <p:cNvSpPr/>
            <p:nvPr/>
          </p:nvSpPr>
          <p:spPr>
            <a:xfrm>
              <a:off x="12358552" y="0"/>
              <a:ext cx="284385" cy="284385"/>
            </a:xfrm>
            <a:prstGeom prst="rect">
              <a:avLst/>
            </a:prstGeom>
            <a:solidFill>
              <a:srgbClr val="34B2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92" name="Google Shape;92;p17"/>
            <p:cNvSpPr/>
            <p:nvPr/>
          </p:nvSpPr>
          <p:spPr>
            <a:xfrm>
              <a:off x="12358552" y="333902"/>
              <a:ext cx="284385" cy="284385"/>
            </a:xfrm>
            <a:prstGeom prst="rect">
              <a:avLst/>
            </a:prstGeom>
            <a:solidFill>
              <a:srgbClr val="3F57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93" name="Google Shape;93;p17"/>
            <p:cNvSpPr/>
            <p:nvPr/>
          </p:nvSpPr>
          <p:spPr>
            <a:xfrm>
              <a:off x="12358552" y="937408"/>
              <a:ext cx="284385" cy="284385"/>
            </a:xfrm>
            <a:prstGeom prst="rect">
              <a:avLst/>
            </a:prstGeom>
            <a:solidFill>
              <a:srgbClr val="FF530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94" name="Google Shape;94;p17"/>
            <p:cNvSpPr/>
            <p:nvPr/>
          </p:nvSpPr>
          <p:spPr>
            <a:xfrm>
              <a:off x="12358552" y="1271310"/>
              <a:ext cx="284385" cy="284385"/>
            </a:xfrm>
            <a:prstGeom prst="rect">
              <a:avLst/>
            </a:prstGeom>
            <a:solidFill>
              <a:srgbClr val="FE8A1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95" name="Google Shape;95;p17"/>
            <p:cNvSpPr/>
            <p:nvPr/>
          </p:nvSpPr>
          <p:spPr>
            <a:xfrm>
              <a:off x="12358552" y="1603218"/>
              <a:ext cx="284385" cy="284385"/>
            </a:xfrm>
            <a:prstGeom prst="rect">
              <a:avLst/>
            </a:prstGeom>
            <a:solidFill>
              <a:srgbClr val="FFA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96" name="Google Shape;96;p17"/>
            <p:cNvSpPr/>
            <p:nvPr/>
          </p:nvSpPr>
          <p:spPr>
            <a:xfrm>
              <a:off x="12358552" y="1937120"/>
              <a:ext cx="284385" cy="284385"/>
            </a:xfrm>
            <a:prstGeom prst="rect">
              <a:avLst/>
            </a:prstGeom>
            <a:solidFill>
              <a:srgbClr val="FFD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97" name="Google Shape;97;p17"/>
            <p:cNvSpPr/>
            <p:nvPr/>
          </p:nvSpPr>
          <p:spPr>
            <a:xfrm>
              <a:off x="12358552" y="2540626"/>
              <a:ext cx="284385" cy="284385"/>
            </a:xfrm>
            <a:prstGeom prst="rect">
              <a:avLst/>
            </a:prstGeom>
            <a:solidFill>
              <a:srgbClr val="2B3A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98" name="Google Shape;98;p17"/>
            <p:cNvSpPr/>
            <p:nvPr/>
          </p:nvSpPr>
          <p:spPr>
            <a:xfrm>
              <a:off x="12358552" y="2874528"/>
              <a:ext cx="284385" cy="284385"/>
            </a:xfrm>
            <a:prstGeom prst="rect">
              <a:avLst/>
            </a:prstGeom>
            <a:solidFill>
              <a:srgbClr val="0652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99" name="Google Shape;99;p17"/>
            <p:cNvSpPr/>
            <p:nvPr/>
          </p:nvSpPr>
          <p:spPr>
            <a:xfrm>
              <a:off x="12358552" y="3206436"/>
              <a:ext cx="284385" cy="284385"/>
            </a:xfrm>
            <a:prstGeom prst="rect">
              <a:avLst/>
            </a:prstGeom>
            <a:solidFill>
              <a:srgbClr val="00C7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00" name="Google Shape;100;p17"/>
            <p:cNvSpPr/>
            <p:nvPr/>
          </p:nvSpPr>
          <p:spPr>
            <a:xfrm>
              <a:off x="12358552" y="3853100"/>
              <a:ext cx="284385" cy="284385"/>
            </a:xfrm>
            <a:prstGeom prst="rect">
              <a:avLst/>
            </a:prstGeom>
            <a:solidFill>
              <a:srgbClr val="02722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01" name="Google Shape;101;p17"/>
            <p:cNvSpPr/>
            <p:nvPr/>
          </p:nvSpPr>
          <p:spPr>
            <a:xfrm>
              <a:off x="12358552" y="4187002"/>
              <a:ext cx="284385" cy="284385"/>
            </a:xfrm>
            <a:prstGeom prst="rect">
              <a:avLst/>
            </a:prstGeom>
            <a:solidFill>
              <a:srgbClr val="43B0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02" name="Google Shape;102;p17"/>
            <p:cNvSpPr/>
            <p:nvPr/>
          </p:nvSpPr>
          <p:spPr>
            <a:xfrm>
              <a:off x="12358552" y="4518910"/>
              <a:ext cx="284385" cy="284385"/>
            </a:xfrm>
            <a:prstGeom prst="rect">
              <a:avLst/>
            </a:prstGeom>
            <a:solidFill>
              <a:srgbClr val="93C90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03" name="Google Shape;103;p17"/>
            <p:cNvSpPr/>
            <p:nvPr/>
          </p:nvSpPr>
          <p:spPr>
            <a:xfrm>
              <a:off x="12358552" y="5163396"/>
              <a:ext cx="284385" cy="284385"/>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04" name="Google Shape;104;p17"/>
            <p:cNvSpPr/>
            <p:nvPr/>
          </p:nvSpPr>
          <p:spPr>
            <a:xfrm>
              <a:off x="12358552" y="5495304"/>
              <a:ext cx="284385" cy="284385"/>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28337342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Cover Slide">
  <p:cSld name="Cover Slide">
    <p:spTree>
      <p:nvGrpSpPr>
        <p:cNvPr id="1" name="Shape 105"/>
        <p:cNvGrpSpPr/>
        <p:nvPr/>
      </p:nvGrpSpPr>
      <p:grpSpPr>
        <a:xfrm>
          <a:off x="0" y="0"/>
          <a:ext cx="0" cy="0"/>
          <a:chOff x="0" y="0"/>
          <a:chExt cx="0" cy="0"/>
        </a:xfrm>
      </p:grpSpPr>
      <p:grpSp>
        <p:nvGrpSpPr>
          <p:cNvPr id="106" name="Google Shape;106;p18"/>
          <p:cNvGrpSpPr/>
          <p:nvPr/>
        </p:nvGrpSpPr>
        <p:grpSpPr>
          <a:xfrm>
            <a:off x="12420545" y="0"/>
            <a:ext cx="284385" cy="5779689"/>
            <a:chOff x="12358552" y="0"/>
            <a:chExt cx="284385" cy="5779689"/>
          </a:xfrm>
        </p:grpSpPr>
        <p:sp>
          <p:nvSpPr>
            <p:cNvPr id="107" name="Google Shape;107;p18"/>
            <p:cNvSpPr/>
            <p:nvPr/>
          </p:nvSpPr>
          <p:spPr>
            <a:xfrm>
              <a:off x="12358552" y="0"/>
              <a:ext cx="284385" cy="284385"/>
            </a:xfrm>
            <a:prstGeom prst="rect">
              <a:avLst/>
            </a:prstGeom>
            <a:solidFill>
              <a:srgbClr val="34B2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08" name="Google Shape;108;p18"/>
            <p:cNvSpPr/>
            <p:nvPr/>
          </p:nvSpPr>
          <p:spPr>
            <a:xfrm>
              <a:off x="12358552" y="333902"/>
              <a:ext cx="284385" cy="284385"/>
            </a:xfrm>
            <a:prstGeom prst="rect">
              <a:avLst/>
            </a:prstGeom>
            <a:solidFill>
              <a:srgbClr val="3F57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09" name="Google Shape;109;p18"/>
            <p:cNvSpPr/>
            <p:nvPr/>
          </p:nvSpPr>
          <p:spPr>
            <a:xfrm>
              <a:off x="12358552" y="937408"/>
              <a:ext cx="284385" cy="284385"/>
            </a:xfrm>
            <a:prstGeom prst="rect">
              <a:avLst/>
            </a:prstGeom>
            <a:solidFill>
              <a:srgbClr val="FF530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10" name="Google Shape;110;p18"/>
            <p:cNvSpPr/>
            <p:nvPr/>
          </p:nvSpPr>
          <p:spPr>
            <a:xfrm>
              <a:off x="12358552" y="1271310"/>
              <a:ext cx="284385" cy="284385"/>
            </a:xfrm>
            <a:prstGeom prst="rect">
              <a:avLst/>
            </a:prstGeom>
            <a:solidFill>
              <a:srgbClr val="FE8A1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11" name="Google Shape;111;p18"/>
            <p:cNvSpPr/>
            <p:nvPr/>
          </p:nvSpPr>
          <p:spPr>
            <a:xfrm>
              <a:off x="12358552" y="1603218"/>
              <a:ext cx="284385" cy="284385"/>
            </a:xfrm>
            <a:prstGeom prst="rect">
              <a:avLst/>
            </a:prstGeom>
            <a:solidFill>
              <a:srgbClr val="FFA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12" name="Google Shape;112;p18"/>
            <p:cNvSpPr/>
            <p:nvPr/>
          </p:nvSpPr>
          <p:spPr>
            <a:xfrm>
              <a:off x="12358552" y="1937120"/>
              <a:ext cx="284385" cy="284385"/>
            </a:xfrm>
            <a:prstGeom prst="rect">
              <a:avLst/>
            </a:prstGeom>
            <a:solidFill>
              <a:srgbClr val="FFD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13" name="Google Shape;113;p18"/>
            <p:cNvSpPr/>
            <p:nvPr/>
          </p:nvSpPr>
          <p:spPr>
            <a:xfrm>
              <a:off x="12358552" y="2540626"/>
              <a:ext cx="284385" cy="284385"/>
            </a:xfrm>
            <a:prstGeom prst="rect">
              <a:avLst/>
            </a:prstGeom>
            <a:solidFill>
              <a:srgbClr val="2B3A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14" name="Google Shape;114;p18"/>
            <p:cNvSpPr/>
            <p:nvPr/>
          </p:nvSpPr>
          <p:spPr>
            <a:xfrm>
              <a:off x="12358552" y="2874528"/>
              <a:ext cx="284385" cy="284385"/>
            </a:xfrm>
            <a:prstGeom prst="rect">
              <a:avLst/>
            </a:prstGeom>
            <a:solidFill>
              <a:srgbClr val="0652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15" name="Google Shape;115;p18"/>
            <p:cNvSpPr/>
            <p:nvPr/>
          </p:nvSpPr>
          <p:spPr>
            <a:xfrm>
              <a:off x="12358552" y="3206436"/>
              <a:ext cx="284385" cy="284385"/>
            </a:xfrm>
            <a:prstGeom prst="rect">
              <a:avLst/>
            </a:prstGeom>
            <a:solidFill>
              <a:srgbClr val="00C7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16" name="Google Shape;116;p18"/>
            <p:cNvSpPr/>
            <p:nvPr/>
          </p:nvSpPr>
          <p:spPr>
            <a:xfrm>
              <a:off x="12358552" y="3853100"/>
              <a:ext cx="284385" cy="284385"/>
            </a:xfrm>
            <a:prstGeom prst="rect">
              <a:avLst/>
            </a:prstGeom>
            <a:solidFill>
              <a:srgbClr val="02722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17" name="Google Shape;117;p18"/>
            <p:cNvSpPr/>
            <p:nvPr/>
          </p:nvSpPr>
          <p:spPr>
            <a:xfrm>
              <a:off x="12358552" y="4187002"/>
              <a:ext cx="284385" cy="284385"/>
            </a:xfrm>
            <a:prstGeom prst="rect">
              <a:avLst/>
            </a:prstGeom>
            <a:solidFill>
              <a:srgbClr val="43B0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18" name="Google Shape;118;p18"/>
            <p:cNvSpPr/>
            <p:nvPr/>
          </p:nvSpPr>
          <p:spPr>
            <a:xfrm>
              <a:off x="12358552" y="4518910"/>
              <a:ext cx="284385" cy="284385"/>
            </a:xfrm>
            <a:prstGeom prst="rect">
              <a:avLst/>
            </a:prstGeom>
            <a:solidFill>
              <a:srgbClr val="93C90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19" name="Google Shape;119;p18"/>
            <p:cNvSpPr/>
            <p:nvPr/>
          </p:nvSpPr>
          <p:spPr>
            <a:xfrm>
              <a:off x="12358552" y="5163396"/>
              <a:ext cx="284385" cy="284385"/>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20" name="Google Shape;120;p18"/>
            <p:cNvSpPr/>
            <p:nvPr/>
          </p:nvSpPr>
          <p:spPr>
            <a:xfrm>
              <a:off x="12358552" y="5495304"/>
              <a:ext cx="284385" cy="284385"/>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41178047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Content_Subhead">
  <p:cSld name="Title and Content_Subhead">
    <p:spTree>
      <p:nvGrpSpPr>
        <p:cNvPr id="1" name="Shape 121"/>
        <p:cNvGrpSpPr/>
        <p:nvPr/>
      </p:nvGrpSpPr>
      <p:grpSpPr>
        <a:xfrm>
          <a:off x="0" y="0"/>
          <a:ext cx="0" cy="0"/>
          <a:chOff x="0" y="0"/>
          <a:chExt cx="0" cy="0"/>
        </a:xfrm>
      </p:grpSpPr>
      <p:sp>
        <p:nvSpPr>
          <p:cNvPr id="122" name="Google Shape;122;p19"/>
          <p:cNvSpPr txBox="1">
            <a:spLocks noGrp="1"/>
          </p:cNvSpPr>
          <p:nvPr>
            <p:ph type="body" idx="1"/>
          </p:nvPr>
        </p:nvSpPr>
        <p:spPr>
          <a:xfrm>
            <a:off x="384694" y="1091062"/>
            <a:ext cx="11338560" cy="4023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accent1"/>
              </a:buClr>
              <a:buSzPts val="1800"/>
              <a:buFont typeface="Arial"/>
              <a:buNone/>
              <a:defRPr sz="1800" b="0" i="1" u="none" strike="noStrike" cap="none">
                <a:solidFill>
                  <a:schemeClr val="accen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3" name="Google Shape;123;p19"/>
          <p:cNvSpPr txBox="1">
            <a:spLocks noGrp="1"/>
          </p:cNvSpPr>
          <p:nvPr>
            <p:ph type="title"/>
          </p:nvPr>
        </p:nvSpPr>
        <p:spPr>
          <a:xfrm>
            <a:off x="384694" y="294468"/>
            <a:ext cx="11338560" cy="76826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4" name="Google Shape;124;p19"/>
          <p:cNvSpPr txBox="1">
            <a:spLocks noGrp="1"/>
          </p:cNvSpPr>
          <p:nvPr>
            <p:ph type="body" idx="2"/>
          </p:nvPr>
        </p:nvSpPr>
        <p:spPr>
          <a:xfrm>
            <a:off x="384694" y="1702631"/>
            <a:ext cx="11338560" cy="4434698"/>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04800" algn="l" rtl="0">
              <a:lnSpc>
                <a:spcPct val="100000"/>
              </a:lnSpc>
              <a:spcBef>
                <a:spcPts val="800"/>
              </a:spcBef>
              <a:spcAft>
                <a:spcPts val="0"/>
              </a:spcAft>
              <a:buClr>
                <a:schemeClr val="dk1"/>
              </a:buClr>
              <a:buSzPts val="1200"/>
              <a:buFont typeface="Noto Sans Symbols"/>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5" name="Google Shape;125;p19"/>
          <p:cNvSpPr txBox="1">
            <a:spLocks noGrp="1"/>
          </p:cNvSpPr>
          <p:nvPr>
            <p:ph type="ftr" idx="11"/>
          </p:nvPr>
        </p:nvSpPr>
        <p:spPr>
          <a:xfrm>
            <a:off x="384693" y="6387858"/>
            <a:ext cx="9116145" cy="338087"/>
          </a:xfrm>
          <a:prstGeom prst="rect">
            <a:avLst/>
          </a:prstGeom>
          <a:solidFill>
            <a:schemeClr val="lt1"/>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26" name="Google Shape;126;p19"/>
          <p:cNvSpPr txBox="1"/>
          <p:nvPr/>
        </p:nvSpPr>
        <p:spPr>
          <a:xfrm>
            <a:off x="11615748" y="6420040"/>
            <a:ext cx="401164" cy="1778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1" i="0" u="none" strike="noStrike" cap="none">
                <a:solidFill>
                  <a:schemeClr val="lt1"/>
                </a:solidFill>
                <a:latin typeface="Arial"/>
                <a:ea typeface="Arial"/>
                <a:cs typeface="Arial"/>
                <a:sym typeface="Arial"/>
              </a:rPr>
              <a:t>‹#›</a:t>
            </a:fld>
            <a:endParaRPr sz="900" b="1"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9471703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wo Column">
  <p:cSld name="Two Column">
    <p:spTree>
      <p:nvGrpSpPr>
        <p:cNvPr id="1" name="Shape 127"/>
        <p:cNvGrpSpPr/>
        <p:nvPr/>
      </p:nvGrpSpPr>
      <p:grpSpPr>
        <a:xfrm>
          <a:off x="0" y="0"/>
          <a:ext cx="0" cy="0"/>
          <a:chOff x="0" y="0"/>
          <a:chExt cx="0" cy="0"/>
        </a:xfrm>
      </p:grpSpPr>
      <p:sp>
        <p:nvSpPr>
          <p:cNvPr id="128" name="Google Shape;128;p20"/>
          <p:cNvSpPr txBox="1">
            <a:spLocks noGrp="1"/>
          </p:cNvSpPr>
          <p:nvPr>
            <p:ph type="body" idx="1"/>
          </p:nvPr>
        </p:nvSpPr>
        <p:spPr>
          <a:xfrm>
            <a:off x="384693" y="1702631"/>
            <a:ext cx="5532120" cy="4465694"/>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04800" algn="l" rtl="0">
              <a:lnSpc>
                <a:spcPct val="100000"/>
              </a:lnSpc>
              <a:spcBef>
                <a:spcPts val="800"/>
              </a:spcBef>
              <a:spcAft>
                <a:spcPts val="0"/>
              </a:spcAft>
              <a:buClr>
                <a:schemeClr val="dk1"/>
              </a:buClr>
              <a:buSzPts val="1200"/>
              <a:buFont typeface="Noto Sans Symbols"/>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9" name="Google Shape;129;p20"/>
          <p:cNvSpPr txBox="1">
            <a:spLocks noGrp="1"/>
          </p:cNvSpPr>
          <p:nvPr>
            <p:ph type="body" idx="2"/>
          </p:nvPr>
        </p:nvSpPr>
        <p:spPr>
          <a:xfrm>
            <a:off x="6191134" y="1702631"/>
            <a:ext cx="5532120" cy="4465694"/>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04800" algn="l" rtl="0">
              <a:lnSpc>
                <a:spcPct val="100000"/>
              </a:lnSpc>
              <a:spcBef>
                <a:spcPts val="800"/>
              </a:spcBef>
              <a:spcAft>
                <a:spcPts val="0"/>
              </a:spcAft>
              <a:buClr>
                <a:schemeClr val="dk1"/>
              </a:buClr>
              <a:buSzPts val="1200"/>
              <a:buFont typeface="Noto Sans Symbols"/>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0" name="Google Shape;130;p20"/>
          <p:cNvSpPr txBox="1">
            <a:spLocks noGrp="1"/>
          </p:cNvSpPr>
          <p:nvPr>
            <p:ph type="body" idx="3"/>
          </p:nvPr>
        </p:nvSpPr>
        <p:spPr>
          <a:xfrm>
            <a:off x="384694" y="1081826"/>
            <a:ext cx="11338560" cy="4023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accent1"/>
              </a:buClr>
              <a:buSzPts val="2000"/>
              <a:buFont typeface="Arial"/>
              <a:buNone/>
              <a:defRPr sz="2000" b="0" i="1" u="none" strike="noStrike" cap="none">
                <a:solidFill>
                  <a:schemeClr val="accen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1" name="Google Shape;131;p20"/>
          <p:cNvSpPr txBox="1">
            <a:spLocks noGrp="1"/>
          </p:cNvSpPr>
          <p:nvPr>
            <p:ph type="title"/>
          </p:nvPr>
        </p:nvSpPr>
        <p:spPr>
          <a:xfrm>
            <a:off x="384694" y="294468"/>
            <a:ext cx="11338560" cy="76826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2" name="Google Shape;132;p20"/>
          <p:cNvSpPr txBox="1">
            <a:spLocks noGrp="1"/>
          </p:cNvSpPr>
          <p:nvPr>
            <p:ph type="ftr" idx="11"/>
          </p:nvPr>
        </p:nvSpPr>
        <p:spPr>
          <a:xfrm>
            <a:off x="384693" y="6387858"/>
            <a:ext cx="9116145" cy="338087"/>
          </a:xfrm>
          <a:prstGeom prst="rect">
            <a:avLst/>
          </a:prstGeom>
          <a:solidFill>
            <a:schemeClr val="lt1"/>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33" name="Google Shape;133;p20"/>
          <p:cNvSpPr txBox="1"/>
          <p:nvPr/>
        </p:nvSpPr>
        <p:spPr>
          <a:xfrm>
            <a:off x="11615748" y="6420040"/>
            <a:ext cx="401164" cy="1778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1" i="0" u="none" strike="noStrike" cap="none">
                <a:solidFill>
                  <a:schemeClr val="lt1"/>
                </a:solidFill>
                <a:latin typeface="Arial"/>
                <a:ea typeface="Arial"/>
                <a:cs typeface="Arial"/>
                <a:sym typeface="Arial"/>
              </a:rPr>
              <a:t>‹#›</a:t>
            </a:fld>
            <a:endParaRPr sz="900" b="1"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7079006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hree Column">
  <p:cSld name="Three Column">
    <p:spTree>
      <p:nvGrpSpPr>
        <p:cNvPr id="1" name="Shape 134"/>
        <p:cNvGrpSpPr/>
        <p:nvPr/>
      </p:nvGrpSpPr>
      <p:grpSpPr>
        <a:xfrm>
          <a:off x="0" y="0"/>
          <a:ext cx="0" cy="0"/>
          <a:chOff x="0" y="0"/>
          <a:chExt cx="0" cy="0"/>
        </a:xfrm>
      </p:grpSpPr>
      <p:sp>
        <p:nvSpPr>
          <p:cNvPr id="135" name="Google Shape;135;p21"/>
          <p:cNvSpPr txBox="1">
            <a:spLocks noGrp="1"/>
          </p:cNvSpPr>
          <p:nvPr>
            <p:ph type="body" idx="1"/>
          </p:nvPr>
        </p:nvSpPr>
        <p:spPr>
          <a:xfrm>
            <a:off x="384692" y="1702631"/>
            <a:ext cx="3616187" cy="4465694"/>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04800" algn="l" rtl="0">
              <a:lnSpc>
                <a:spcPct val="100000"/>
              </a:lnSpc>
              <a:spcBef>
                <a:spcPts val="800"/>
              </a:spcBef>
              <a:spcAft>
                <a:spcPts val="0"/>
              </a:spcAft>
              <a:buClr>
                <a:schemeClr val="dk1"/>
              </a:buClr>
              <a:buSzPts val="1200"/>
              <a:buFont typeface="Noto Sans Symbols"/>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6" name="Google Shape;136;p21"/>
          <p:cNvSpPr txBox="1">
            <a:spLocks noGrp="1"/>
          </p:cNvSpPr>
          <p:nvPr>
            <p:ph type="body" idx="2"/>
          </p:nvPr>
        </p:nvSpPr>
        <p:spPr>
          <a:xfrm>
            <a:off x="4245879" y="1702631"/>
            <a:ext cx="3616187" cy="4465694"/>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04800" algn="l" rtl="0">
              <a:lnSpc>
                <a:spcPct val="100000"/>
              </a:lnSpc>
              <a:spcBef>
                <a:spcPts val="800"/>
              </a:spcBef>
              <a:spcAft>
                <a:spcPts val="0"/>
              </a:spcAft>
              <a:buClr>
                <a:schemeClr val="dk1"/>
              </a:buClr>
              <a:buSzPts val="1200"/>
              <a:buFont typeface="Noto Sans Symbols"/>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7" name="Google Shape;137;p21"/>
          <p:cNvSpPr txBox="1">
            <a:spLocks noGrp="1"/>
          </p:cNvSpPr>
          <p:nvPr>
            <p:ph type="body" idx="3"/>
          </p:nvPr>
        </p:nvSpPr>
        <p:spPr>
          <a:xfrm>
            <a:off x="8107067" y="1702631"/>
            <a:ext cx="3616187" cy="4465694"/>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04800" algn="l" rtl="0">
              <a:lnSpc>
                <a:spcPct val="100000"/>
              </a:lnSpc>
              <a:spcBef>
                <a:spcPts val="800"/>
              </a:spcBef>
              <a:spcAft>
                <a:spcPts val="0"/>
              </a:spcAft>
              <a:buClr>
                <a:schemeClr val="dk1"/>
              </a:buClr>
              <a:buSzPts val="1200"/>
              <a:buFont typeface="Noto Sans Symbols"/>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8" name="Google Shape;138;p21"/>
          <p:cNvSpPr txBox="1">
            <a:spLocks noGrp="1"/>
          </p:cNvSpPr>
          <p:nvPr>
            <p:ph type="body" idx="4"/>
          </p:nvPr>
        </p:nvSpPr>
        <p:spPr>
          <a:xfrm>
            <a:off x="384694" y="1081826"/>
            <a:ext cx="11338560" cy="4023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accent1"/>
              </a:buClr>
              <a:buSzPts val="2000"/>
              <a:buFont typeface="Arial"/>
              <a:buNone/>
              <a:defRPr sz="2000" b="0" i="1" u="none" strike="noStrike" cap="none">
                <a:solidFill>
                  <a:schemeClr val="accen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9" name="Google Shape;139;p21"/>
          <p:cNvSpPr txBox="1">
            <a:spLocks noGrp="1"/>
          </p:cNvSpPr>
          <p:nvPr>
            <p:ph type="title"/>
          </p:nvPr>
        </p:nvSpPr>
        <p:spPr>
          <a:xfrm>
            <a:off x="384694" y="294468"/>
            <a:ext cx="11338560" cy="76826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0" name="Google Shape;140;p21"/>
          <p:cNvSpPr txBox="1">
            <a:spLocks noGrp="1"/>
          </p:cNvSpPr>
          <p:nvPr>
            <p:ph type="ftr" idx="11"/>
          </p:nvPr>
        </p:nvSpPr>
        <p:spPr>
          <a:xfrm>
            <a:off x="384693" y="6387858"/>
            <a:ext cx="9116145" cy="338087"/>
          </a:xfrm>
          <a:prstGeom prst="rect">
            <a:avLst/>
          </a:prstGeom>
          <a:solidFill>
            <a:schemeClr val="lt1"/>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41" name="Google Shape;141;p21"/>
          <p:cNvSpPr txBox="1"/>
          <p:nvPr/>
        </p:nvSpPr>
        <p:spPr>
          <a:xfrm>
            <a:off x="11615748" y="6420040"/>
            <a:ext cx="401164" cy="1778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1" i="0" u="none" strike="noStrike" cap="none">
                <a:solidFill>
                  <a:schemeClr val="lt1"/>
                </a:solidFill>
                <a:latin typeface="Arial"/>
                <a:ea typeface="Arial"/>
                <a:cs typeface="Arial"/>
                <a:sym typeface="Arial"/>
              </a:rPr>
              <a:t>‹#›</a:t>
            </a:fld>
            <a:endParaRPr sz="900" b="1"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8550295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Subhead_Only">
  <p:cSld name="Title and Subhead_Only">
    <p:spTree>
      <p:nvGrpSpPr>
        <p:cNvPr id="1" name="Shape 142"/>
        <p:cNvGrpSpPr/>
        <p:nvPr/>
      </p:nvGrpSpPr>
      <p:grpSpPr>
        <a:xfrm>
          <a:off x="0" y="0"/>
          <a:ext cx="0" cy="0"/>
          <a:chOff x="0" y="0"/>
          <a:chExt cx="0" cy="0"/>
        </a:xfrm>
      </p:grpSpPr>
      <p:sp>
        <p:nvSpPr>
          <p:cNvPr id="143" name="Google Shape;143;p22"/>
          <p:cNvSpPr txBox="1">
            <a:spLocks noGrp="1"/>
          </p:cNvSpPr>
          <p:nvPr>
            <p:ph type="body" idx="1"/>
          </p:nvPr>
        </p:nvSpPr>
        <p:spPr>
          <a:xfrm>
            <a:off x="384694" y="1081826"/>
            <a:ext cx="11338560" cy="4023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accent1"/>
              </a:buClr>
              <a:buSzPts val="1800"/>
              <a:buFont typeface="Arial"/>
              <a:buNone/>
              <a:defRPr sz="1800" b="0" i="1" u="none" strike="noStrike" cap="none">
                <a:solidFill>
                  <a:schemeClr val="accen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4" name="Google Shape;144;p22"/>
          <p:cNvSpPr txBox="1">
            <a:spLocks noGrp="1"/>
          </p:cNvSpPr>
          <p:nvPr>
            <p:ph type="title"/>
          </p:nvPr>
        </p:nvSpPr>
        <p:spPr>
          <a:xfrm>
            <a:off x="384694" y="294468"/>
            <a:ext cx="11338560" cy="76826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5" name="Google Shape;145;p22"/>
          <p:cNvSpPr txBox="1">
            <a:spLocks noGrp="1"/>
          </p:cNvSpPr>
          <p:nvPr>
            <p:ph type="ftr" idx="11"/>
          </p:nvPr>
        </p:nvSpPr>
        <p:spPr>
          <a:xfrm>
            <a:off x="384693" y="6387858"/>
            <a:ext cx="9116145" cy="338087"/>
          </a:xfrm>
          <a:prstGeom prst="rect">
            <a:avLst/>
          </a:prstGeom>
          <a:solidFill>
            <a:schemeClr val="lt1"/>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46" name="Google Shape;146;p22"/>
          <p:cNvSpPr txBox="1"/>
          <p:nvPr/>
        </p:nvSpPr>
        <p:spPr>
          <a:xfrm>
            <a:off x="11615748" y="6420040"/>
            <a:ext cx="401164" cy="1778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1" i="0" u="none" strike="noStrike" cap="none">
                <a:solidFill>
                  <a:schemeClr val="lt1"/>
                </a:solidFill>
                <a:latin typeface="Arial"/>
                <a:ea typeface="Arial"/>
                <a:cs typeface="Arial"/>
                <a:sym typeface="Arial"/>
              </a:rPr>
              <a:t>‹#›</a:t>
            </a:fld>
            <a:endParaRPr sz="900" b="1"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8913618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Logo Only">
  <p:cSld name="Logo Only">
    <p:spTree>
      <p:nvGrpSpPr>
        <p:cNvPr id="1" name="Shape 147"/>
        <p:cNvGrpSpPr/>
        <p:nvPr/>
      </p:nvGrpSpPr>
      <p:grpSpPr>
        <a:xfrm>
          <a:off x="0" y="0"/>
          <a:ext cx="0" cy="0"/>
          <a:chOff x="0" y="0"/>
          <a:chExt cx="0" cy="0"/>
        </a:xfrm>
      </p:grpSpPr>
      <p:sp>
        <p:nvSpPr>
          <p:cNvPr id="148" name="Google Shape;148;p23"/>
          <p:cNvSpPr txBox="1">
            <a:spLocks noGrp="1"/>
          </p:cNvSpPr>
          <p:nvPr>
            <p:ph type="ftr" idx="11"/>
          </p:nvPr>
        </p:nvSpPr>
        <p:spPr>
          <a:xfrm>
            <a:off x="384693" y="6387858"/>
            <a:ext cx="9116145" cy="338087"/>
          </a:xfrm>
          <a:prstGeom prst="rect">
            <a:avLst/>
          </a:prstGeom>
          <a:solidFill>
            <a:schemeClr val="lt1"/>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30454391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149"/>
        <p:cNvGrpSpPr/>
        <p:nvPr/>
      </p:nvGrpSpPr>
      <p:grpSpPr>
        <a:xfrm>
          <a:off x="0" y="0"/>
          <a:ext cx="0" cy="0"/>
          <a:chOff x="0" y="0"/>
          <a:chExt cx="0" cy="0"/>
        </a:xfrm>
      </p:grpSpPr>
      <p:sp>
        <p:nvSpPr>
          <p:cNvPr id="150" name="Google Shape;150;p24"/>
          <p:cNvSpPr txBox="1">
            <a:spLocks noGrp="1"/>
          </p:cNvSpPr>
          <p:nvPr>
            <p:ph type="ftr" idx="11"/>
          </p:nvPr>
        </p:nvSpPr>
        <p:spPr>
          <a:xfrm>
            <a:off x="384694" y="6387858"/>
            <a:ext cx="9119524" cy="338087"/>
          </a:xfrm>
          <a:prstGeom prst="rect">
            <a:avLst/>
          </a:prstGeom>
          <a:solidFill>
            <a:schemeClr val="lt1"/>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1" name="Google Shape;151;p24"/>
          <p:cNvSpPr txBox="1"/>
          <p:nvPr/>
        </p:nvSpPr>
        <p:spPr>
          <a:xfrm>
            <a:off x="11615748" y="6419366"/>
            <a:ext cx="401164" cy="1778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1" i="0" u="none" strike="noStrike" cap="none">
                <a:solidFill>
                  <a:schemeClr val="dk1"/>
                </a:solidFill>
                <a:latin typeface="Arial"/>
                <a:ea typeface="Arial"/>
                <a:cs typeface="Arial"/>
                <a:sym typeface="Arial"/>
              </a:rPr>
              <a:t>‹#›</a:t>
            </a:fld>
            <a:endParaRPr sz="900" b="1" i="0" u="none" strike="noStrike" cap="none" dirty="0">
              <a:solidFill>
                <a:schemeClr val="dk1"/>
              </a:solidFill>
              <a:latin typeface="Arial"/>
              <a:ea typeface="Arial"/>
              <a:cs typeface="Arial"/>
              <a:sym typeface="Arial"/>
            </a:endParaRPr>
          </a:p>
        </p:txBody>
      </p:sp>
      <p:grpSp>
        <p:nvGrpSpPr>
          <p:cNvPr id="152" name="Google Shape;152;p24"/>
          <p:cNvGrpSpPr/>
          <p:nvPr/>
        </p:nvGrpSpPr>
        <p:grpSpPr>
          <a:xfrm>
            <a:off x="12420545" y="0"/>
            <a:ext cx="284385" cy="5779689"/>
            <a:chOff x="12358552" y="0"/>
            <a:chExt cx="284385" cy="5779689"/>
          </a:xfrm>
        </p:grpSpPr>
        <p:sp>
          <p:nvSpPr>
            <p:cNvPr id="153" name="Google Shape;153;p24"/>
            <p:cNvSpPr/>
            <p:nvPr/>
          </p:nvSpPr>
          <p:spPr>
            <a:xfrm>
              <a:off x="12358552" y="0"/>
              <a:ext cx="284385" cy="284385"/>
            </a:xfrm>
            <a:prstGeom prst="rect">
              <a:avLst/>
            </a:prstGeom>
            <a:solidFill>
              <a:srgbClr val="34B2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54" name="Google Shape;154;p24"/>
            <p:cNvSpPr/>
            <p:nvPr/>
          </p:nvSpPr>
          <p:spPr>
            <a:xfrm>
              <a:off x="12358552" y="333902"/>
              <a:ext cx="284385" cy="284385"/>
            </a:xfrm>
            <a:prstGeom prst="rect">
              <a:avLst/>
            </a:prstGeom>
            <a:solidFill>
              <a:srgbClr val="3F57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55" name="Google Shape;155;p24"/>
            <p:cNvSpPr/>
            <p:nvPr/>
          </p:nvSpPr>
          <p:spPr>
            <a:xfrm>
              <a:off x="12358552" y="937408"/>
              <a:ext cx="284385" cy="284385"/>
            </a:xfrm>
            <a:prstGeom prst="rect">
              <a:avLst/>
            </a:prstGeom>
            <a:solidFill>
              <a:srgbClr val="FF530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56" name="Google Shape;156;p24"/>
            <p:cNvSpPr/>
            <p:nvPr/>
          </p:nvSpPr>
          <p:spPr>
            <a:xfrm>
              <a:off x="12358552" y="1271310"/>
              <a:ext cx="284385" cy="284385"/>
            </a:xfrm>
            <a:prstGeom prst="rect">
              <a:avLst/>
            </a:prstGeom>
            <a:solidFill>
              <a:srgbClr val="FE8A1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57" name="Google Shape;157;p24"/>
            <p:cNvSpPr/>
            <p:nvPr/>
          </p:nvSpPr>
          <p:spPr>
            <a:xfrm>
              <a:off x="12358552" y="1603218"/>
              <a:ext cx="284385" cy="284385"/>
            </a:xfrm>
            <a:prstGeom prst="rect">
              <a:avLst/>
            </a:prstGeom>
            <a:solidFill>
              <a:srgbClr val="FFA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58" name="Google Shape;158;p24"/>
            <p:cNvSpPr/>
            <p:nvPr/>
          </p:nvSpPr>
          <p:spPr>
            <a:xfrm>
              <a:off x="12358552" y="1937120"/>
              <a:ext cx="284385" cy="284385"/>
            </a:xfrm>
            <a:prstGeom prst="rect">
              <a:avLst/>
            </a:prstGeom>
            <a:solidFill>
              <a:srgbClr val="FFD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59" name="Google Shape;159;p24"/>
            <p:cNvSpPr/>
            <p:nvPr/>
          </p:nvSpPr>
          <p:spPr>
            <a:xfrm>
              <a:off x="12358552" y="2540626"/>
              <a:ext cx="284385" cy="284385"/>
            </a:xfrm>
            <a:prstGeom prst="rect">
              <a:avLst/>
            </a:prstGeom>
            <a:solidFill>
              <a:srgbClr val="2B3A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60" name="Google Shape;160;p24"/>
            <p:cNvSpPr/>
            <p:nvPr/>
          </p:nvSpPr>
          <p:spPr>
            <a:xfrm>
              <a:off x="12358552" y="2874528"/>
              <a:ext cx="284385" cy="284385"/>
            </a:xfrm>
            <a:prstGeom prst="rect">
              <a:avLst/>
            </a:prstGeom>
            <a:solidFill>
              <a:srgbClr val="0652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61" name="Google Shape;161;p24"/>
            <p:cNvSpPr/>
            <p:nvPr/>
          </p:nvSpPr>
          <p:spPr>
            <a:xfrm>
              <a:off x="12358552" y="3206436"/>
              <a:ext cx="284385" cy="284385"/>
            </a:xfrm>
            <a:prstGeom prst="rect">
              <a:avLst/>
            </a:prstGeom>
            <a:solidFill>
              <a:srgbClr val="00C7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62" name="Google Shape;162;p24"/>
            <p:cNvSpPr/>
            <p:nvPr/>
          </p:nvSpPr>
          <p:spPr>
            <a:xfrm>
              <a:off x="12358552" y="3853100"/>
              <a:ext cx="284385" cy="284385"/>
            </a:xfrm>
            <a:prstGeom prst="rect">
              <a:avLst/>
            </a:prstGeom>
            <a:solidFill>
              <a:srgbClr val="02722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63" name="Google Shape;163;p24"/>
            <p:cNvSpPr/>
            <p:nvPr/>
          </p:nvSpPr>
          <p:spPr>
            <a:xfrm>
              <a:off x="12358552" y="4187002"/>
              <a:ext cx="284385" cy="284385"/>
            </a:xfrm>
            <a:prstGeom prst="rect">
              <a:avLst/>
            </a:prstGeom>
            <a:solidFill>
              <a:srgbClr val="43B0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64" name="Google Shape;164;p24"/>
            <p:cNvSpPr/>
            <p:nvPr/>
          </p:nvSpPr>
          <p:spPr>
            <a:xfrm>
              <a:off x="12358552" y="4518910"/>
              <a:ext cx="284385" cy="284385"/>
            </a:xfrm>
            <a:prstGeom prst="rect">
              <a:avLst/>
            </a:prstGeom>
            <a:solidFill>
              <a:srgbClr val="93C90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65" name="Google Shape;165;p24"/>
            <p:cNvSpPr/>
            <p:nvPr/>
          </p:nvSpPr>
          <p:spPr>
            <a:xfrm>
              <a:off x="12358552" y="5163396"/>
              <a:ext cx="284385" cy="284385"/>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66" name="Google Shape;166;p24"/>
            <p:cNvSpPr/>
            <p:nvPr/>
          </p:nvSpPr>
          <p:spPr>
            <a:xfrm>
              <a:off x="12358552" y="5495304"/>
              <a:ext cx="284385" cy="284385"/>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3846544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15A512-0DB3-44BC-B74B-E9BE6739A915}" type="datetime2">
              <a:rPr lang="en-GB"/>
              <a:pPr>
                <a:defRPr/>
              </a:pPr>
              <a:t>Friday, 17 March 2023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481F495E-5211-433A-B4AE-3E89911CCCB6}" type="slidenum">
              <a:rPr lang="en-GB" altLang="en-US"/>
              <a:pPr>
                <a:defRPr/>
              </a:pPr>
              <a:t>‹#›</a:t>
            </a:fld>
            <a:endParaRPr lang="en-GB" altLang="en-US"/>
          </a:p>
        </p:txBody>
      </p:sp>
    </p:spTree>
    <p:extLst>
      <p:ext uri="{BB962C8B-B14F-4D97-AF65-F5344CB8AC3E}">
        <p14:creationId xmlns:p14="http://schemas.microsoft.com/office/powerpoint/2010/main" val="25580265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67"/>
        <p:cNvGrpSpPr/>
        <p:nvPr/>
      </p:nvGrpSpPr>
      <p:grpSpPr>
        <a:xfrm>
          <a:off x="0" y="0"/>
          <a:ext cx="0" cy="0"/>
          <a:chOff x="0" y="0"/>
          <a:chExt cx="0" cy="0"/>
        </a:xfrm>
      </p:grpSpPr>
      <p:sp>
        <p:nvSpPr>
          <p:cNvPr id="168" name="Google Shape;168;p25"/>
          <p:cNvSpPr/>
          <p:nvPr/>
        </p:nvSpPr>
        <p:spPr>
          <a:xfrm>
            <a:off x="582283" y="-1"/>
            <a:ext cx="3078445" cy="6858001"/>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169" name="Google Shape;169;p25"/>
          <p:cNvSpPr txBox="1"/>
          <p:nvPr/>
        </p:nvSpPr>
        <p:spPr>
          <a:xfrm>
            <a:off x="946623" y="835016"/>
            <a:ext cx="1816547" cy="49994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Table of Contents</a:t>
            </a:r>
            <a:endParaRPr sz="2800" b="1" i="0" u="none" strike="noStrike" cap="none" dirty="0">
              <a:solidFill>
                <a:schemeClr val="lt1"/>
              </a:solidFill>
              <a:latin typeface="Arial"/>
              <a:ea typeface="Arial"/>
              <a:cs typeface="Arial"/>
              <a:sym typeface="Arial"/>
            </a:endParaRPr>
          </a:p>
        </p:txBody>
      </p:sp>
      <p:sp>
        <p:nvSpPr>
          <p:cNvPr id="170" name="Google Shape;170;p25"/>
          <p:cNvSpPr txBox="1">
            <a:spLocks noGrp="1"/>
          </p:cNvSpPr>
          <p:nvPr>
            <p:ph type="body" idx="1"/>
          </p:nvPr>
        </p:nvSpPr>
        <p:spPr>
          <a:xfrm>
            <a:off x="4236980" y="835016"/>
            <a:ext cx="7090641" cy="4999475"/>
          </a:xfrm>
          <a:prstGeom prst="rect">
            <a:avLst/>
          </a:prstGeom>
          <a:noFill/>
          <a:ln>
            <a:noFill/>
          </a:ln>
        </p:spPr>
        <p:txBody>
          <a:bodyPr spcFirstLastPara="1" wrap="square" lIns="91425" tIns="45700" rIns="91425" bIns="45700" anchor="ctr" anchorCtr="0">
            <a:noAutofit/>
          </a:bodyPr>
          <a:lstStyle>
            <a:lvl1pPr marL="457200" marR="0" lvl="0" indent="-342900" algn="l" rtl="0">
              <a:lnSpc>
                <a:spcPct val="100000"/>
              </a:lnSpc>
              <a:spcBef>
                <a:spcPts val="20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1" name="Google Shape;171;p25"/>
          <p:cNvSpPr/>
          <p:nvPr/>
        </p:nvSpPr>
        <p:spPr>
          <a:xfrm>
            <a:off x="3660727" y="6420040"/>
            <a:ext cx="8046720" cy="1778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172" name="Google Shape;172;p25"/>
          <p:cNvSpPr/>
          <p:nvPr/>
        </p:nvSpPr>
        <p:spPr>
          <a:xfrm>
            <a:off x="582284" y="6420040"/>
            <a:ext cx="3078444" cy="177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173" name="Google Shape;173;p25"/>
          <p:cNvSpPr/>
          <p:nvPr/>
        </p:nvSpPr>
        <p:spPr>
          <a:xfrm>
            <a:off x="6033" y="6420040"/>
            <a:ext cx="576252" cy="1778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174" name="Google Shape;174;p25"/>
          <p:cNvSpPr/>
          <p:nvPr/>
        </p:nvSpPr>
        <p:spPr>
          <a:xfrm>
            <a:off x="11615748" y="6420040"/>
            <a:ext cx="576252" cy="1778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175" name="Google Shape;175;p25"/>
          <p:cNvSpPr txBox="1"/>
          <p:nvPr/>
        </p:nvSpPr>
        <p:spPr>
          <a:xfrm>
            <a:off x="11615748" y="6420040"/>
            <a:ext cx="401164" cy="1778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1" i="0" u="none" strike="noStrike" cap="none">
                <a:solidFill>
                  <a:schemeClr val="lt1"/>
                </a:solidFill>
                <a:latin typeface="Arial"/>
                <a:ea typeface="Arial"/>
                <a:cs typeface="Arial"/>
                <a:sym typeface="Arial"/>
              </a:rPr>
              <a:t>‹#›</a:t>
            </a:fld>
            <a:endParaRPr sz="900" b="1"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4496760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losing">
  <p:cSld name="Closing">
    <p:spTree>
      <p:nvGrpSpPr>
        <p:cNvPr id="1" name="Shape 176"/>
        <p:cNvGrpSpPr/>
        <p:nvPr/>
      </p:nvGrpSpPr>
      <p:grpSpPr>
        <a:xfrm>
          <a:off x="0" y="0"/>
          <a:ext cx="0" cy="0"/>
          <a:chOff x="0" y="0"/>
          <a:chExt cx="0" cy="0"/>
        </a:xfrm>
      </p:grpSpPr>
      <p:sp>
        <p:nvSpPr>
          <p:cNvPr id="177" name="Google Shape;177;p27"/>
          <p:cNvSpPr/>
          <p:nvPr/>
        </p:nvSpPr>
        <p:spPr>
          <a:xfrm>
            <a:off x="0" y="0"/>
            <a:ext cx="12203387" cy="6858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lt1"/>
              </a:solidFill>
              <a:latin typeface="Arial"/>
              <a:ea typeface="Arial"/>
              <a:cs typeface="Arial"/>
              <a:sym typeface="Arial"/>
            </a:endParaRPr>
          </a:p>
        </p:txBody>
      </p:sp>
      <p:sp>
        <p:nvSpPr>
          <p:cNvPr id="178" name="Google Shape;178;p27"/>
          <p:cNvSpPr txBox="1">
            <a:spLocks noGrp="1"/>
          </p:cNvSpPr>
          <p:nvPr>
            <p:ph type="title"/>
          </p:nvPr>
        </p:nvSpPr>
        <p:spPr>
          <a:xfrm>
            <a:off x="1058912" y="1084819"/>
            <a:ext cx="10085562" cy="211062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9" name="Google Shape;179;p27"/>
          <p:cNvSpPr/>
          <p:nvPr/>
        </p:nvSpPr>
        <p:spPr>
          <a:xfrm>
            <a:off x="11506198" y="771348"/>
            <a:ext cx="697189" cy="177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180" name="Google Shape;180;p27"/>
          <p:cNvSpPr txBox="1">
            <a:spLocks noGrp="1"/>
          </p:cNvSpPr>
          <p:nvPr>
            <p:ph type="body" idx="1"/>
          </p:nvPr>
        </p:nvSpPr>
        <p:spPr>
          <a:xfrm>
            <a:off x="3765550" y="3208148"/>
            <a:ext cx="7378924" cy="3300602"/>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10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lnSpc>
                <a:spcPct val="100000"/>
              </a:lnSpc>
              <a:spcBef>
                <a:spcPts val="8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8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8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42900" algn="l" rtl="0">
              <a:lnSpc>
                <a:spcPct val="100000"/>
              </a:lnSpc>
              <a:spcBef>
                <a:spcPts val="800"/>
              </a:spcBef>
              <a:spcAft>
                <a:spcPts val="0"/>
              </a:spcAft>
              <a:buClr>
                <a:schemeClr val="lt1"/>
              </a:buClr>
              <a:buSzPts val="1800"/>
              <a:buFont typeface="Noto Sans Symbols"/>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561683100"/>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Only_Line">
  <p:cSld name="Title Only_Line">
    <p:spTree>
      <p:nvGrpSpPr>
        <p:cNvPr id="1" name="Shape 181"/>
        <p:cNvGrpSpPr/>
        <p:nvPr/>
      </p:nvGrpSpPr>
      <p:grpSpPr>
        <a:xfrm>
          <a:off x="0" y="0"/>
          <a:ext cx="0" cy="0"/>
          <a:chOff x="0" y="0"/>
          <a:chExt cx="0" cy="0"/>
        </a:xfrm>
      </p:grpSpPr>
      <p:sp>
        <p:nvSpPr>
          <p:cNvPr id="182" name="Google Shape;182;p28"/>
          <p:cNvSpPr txBox="1">
            <a:spLocks noGrp="1"/>
          </p:cNvSpPr>
          <p:nvPr>
            <p:ph type="ftr" idx="11"/>
          </p:nvPr>
        </p:nvSpPr>
        <p:spPr>
          <a:xfrm>
            <a:off x="2979033" y="6473951"/>
            <a:ext cx="8412480" cy="384048"/>
          </a:xfrm>
          <a:prstGeom prst="rect">
            <a:avLst/>
          </a:prstGeom>
          <a:solidFill>
            <a:schemeClr val="lt1"/>
          </a:solidFill>
          <a:ln>
            <a:noFill/>
          </a:ln>
        </p:spPr>
        <p:txBody>
          <a:bodyPr spcFirstLastPara="1" wrap="square" lIns="91425" tIns="0" rIns="91425" bIns="45700" anchor="b" anchorCtr="0">
            <a:noAutofit/>
          </a:bodyPr>
          <a:lstStyle>
            <a:lvl1pPr lvl="0" algn="l">
              <a:lnSpc>
                <a:spcPct val="100000"/>
              </a:lnSpc>
              <a:spcBef>
                <a:spcPts val="0"/>
              </a:spcBef>
              <a:spcAft>
                <a:spcPts val="0"/>
              </a:spcAft>
              <a:buSzPts val="1400"/>
              <a:buNone/>
              <a:defRPr sz="7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83" name="Google Shape;183;p28"/>
          <p:cNvSpPr txBox="1">
            <a:spLocks noGrp="1"/>
          </p:cNvSpPr>
          <p:nvPr>
            <p:ph type="dt" idx="10"/>
          </p:nvPr>
        </p:nvSpPr>
        <p:spPr>
          <a:xfrm>
            <a:off x="560343" y="6661730"/>
            <a:ext cx="424872" cy="14085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84" name="Google Shape;184;p28"/>
          <p:cNvSpPr/>
          <p:nvPr/>
        </p:nvSpPr>
        <p:spPr>
          <a:xfrm>
            <a:off x="443346" y="6650182"/>
            <a:ext cx="763540" cy="20781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85" name="Google Shape;185;p28"/>
          <p:cNvSpPr txBox="1">
            <a:spLocks noGrp="1"/>
          </p:cNvSpPr>
          <p:nvPr>
            <p:ph type="title"/>
          </p:nvPr>
        </p:nvSpPr>
        <p:spPr>
          <a:xfrm>
            <a:off x="512063" y="122663"/>
            <a:ext cx="11131296" cy="896112"/>
          </a:xfrm>
          <a:prstGeom prst="rect">
            <a:avLst/>
          </a:prstGeom>
          <a:noFill/>
          <a:ln>
            <a:noFill/>
          </a:ln>
        </p:spPr>
        <p:txBody>
          <a:bodyPr spcFirstLastPara="1" wrap="square" lIns="91425" tIns="27425" rIns="91425" bIns="27425" anchor="b" anchorCtr="0">
            <a:noAutofit/>
          </a:bodyPr>
          <a:lstStyle>
            <a:lvl1pPr marR="0" lvl="0" algn="l" rtl="0">
              <a:lnSpc>
                <a:spcPct val="90000"/>
              </a:lnSpc>
              <a:spcBef>
                <a:spcPts val="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186" name="Google Shape;186;p28"/>
          <p:cNvCxnSpPr/>
          <p:nvPr/>
        </p:nvCxnSpPr>
        <p:spPr>
          <a:xfrm>
            <a:off x="647619" y="1000035"/>
            <a:ext cx="11040000" cy="0"/>
          </a:xfrm>
          <a:prstGeom prst="straightConnector1">
            <a:avLst/>
          </a:prstGeom>
          <a:noFill/>
          <a:ln w="9525" cap="flat" cmpd="sng">
            <a:solidFill>
              <a:srgbClr val="BFBFBF"/>
            </a:solidFill>
            <a:prstDash val="solid"/>
            <a:miter lim="800000"/>
            <a:headEnd type="none" w="sm" len="sm"/>
            <a:tailEnd type="none" w="sm" len="sm"/>
          </a:ln>
        </p:spPr>
      </p:cxnSp>
    </p:spTree>
    <p:extLst>
      <p:ext uri="{BB962C8B-B14F-4D97-AF65-F5344CB8AC3E}">
        <p14:creationId xmlns:p14="http://schemas.microsoft.com/office/powerpoint/2010/main" val="901011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ontent_Header w Subhead">
  <p:cSld name="Content_Header w Subhead">
    <p:spTree>
      <p:nvGrpSpPr>
        <p:cNvPr id="1" name="Shape 187"/>
        <p:cNvGrpSpPr/>
        <p:nvPr/>
      </p:nvGrpSpPr>
      <p:grpSpPr>
        <a:xfrm>
          <a:off x="0" y="0"/>
          <a:ext cx="0" cy="0"/>
          <a:chOff x="0" y="0"/>
          <a:chExt cx="0" cy="0"/>
        </a:xfrm>
      </p:grpSpPr>
      <p:sp>
        <p:nvSpPr>
          <p:cNvPr id="188" name="Google Shape;188;p29"/>
          <p:cNvSpPr txBox="1">
            <a:spLocks noGrp="1"/>
          </p:cNvSpPr>
          <p:nvPr>
            <p:ph type="ftr" idx="11"/>
          </p:nvPr>
        </p:nvSpPr>
        <p:spPr>
          <a:xfrm>
            <a:off x="2979033" y="6473951"/>
            <a:ext cx="8412480" cy="384048"/>
          </a:xfrm>
          <a:prstGeom prst="rect">
            <a:avLst/>
          </a:prstGeom>
          <a:solidFill>
            <a:schemeClr val="lt1"/>
          </a:solidFill>
          <a:ln>
            <a:noFill/>
          </a:ln>
        </p:spPr>
        <p:txBody>
          <a:bodyPr spcFirstLastPara="1" wrap="square" lIns="91425" tIns="0" rIns="91425" bIns="45700" anchor="b" anchorCtr="0">
            <a:noAutofit/>
          </a:bodyPr>
          <a:lstStyle>
            <a:lvl1pPr lvl="0" algn="l">
              <a:lnSpc>
                <a:spcPct val="100000"/>
              </a:lnSpc>
              <a:spcBef>
                <a:spcPts val="0"/>
              </a:spcBef>
              <a:spcAft>
                <a:spcPts val="0"/>
              </a:spcAft>
              <a:buSzPts val="1400"/>
              <a:buNone/>
              <a:defRPr sz="7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89" name="Google Shape;189;p29"/>
          <p:cNvSpPr txBox="1">
            <a:spLocks noGrp="1"/>
          </p:cNvSpPr>
          <p:nvPr>
            <p:ph type="dt" idx="10"/>
          </p:nvPr>
        </p:nvSpPr>
        <p:spPr>
          <a:xfrm>
            <a:off x="560341" y="6666346"/>
            <a:ext cx="461819" cy="15009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90" name="Google Shape;190;p29"/>
          <p:cNvSpPr/>
          <p:nvPr/>
        </p:nvSpPr>
        <p:spPr>
          <a:xfrm>
            <a:off x="443346" y="6650182"/>
            <a:ext cx="763540" cy="20781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91" name="Google Shape;191;p29"/>
          <p:cNvSpPr txBox="1">
            <a:spLocks noGrp="1"/>
          </p:cNvSpPr>
          <p:nvPr>
            <p:ph type="body" idx="1"/>
          </p:nvPr>
        </p:nvSpPr>
        <p:spPr>
          <a:xfrm>
            <a:off x="512063" y="1662977"/>
            <a:ext cx="11131296" cy="4617748"/>
          </a:xfrm>
          <a:prstGeom prst="rect">
            <a:avLst/>
          </a:prstGeom>
          <a:noFill/>
          <a:ln>
            <a:noFill/>
          </a:ln>
        </p:spPr>
        <p:txBody>
          <a:bodyPr spcFirstLastPara="1" wrap="square" lIns="91425" tIns="45700" rIns="91425" bIns="45700" anchor="t" anchorCtr="0">
            <a:noAutofit/>
          </a:bodyPr>
          <a:lstStyle>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2" name="Google Shape;192;p29"/>
          <p:cNvSpPr txBox="1">
            <a:spLocks noGrp="1"/>
          </p:cNvSpPr>
          <p:nvPr>
            <p:ph type="title"/>
          </p:nvPr>
        </p:nvSpPr>
        <p:spPr>
          <a:xfrm>
            <a:off x="512063" y="122663"/>
            <a:ext cx="11131296" cy="896112"/>
          </a:xfrm>
          <a:prstGeom prst="rect">
            <a:avLst/>
          </a:prstGeom>
          <a:noFill/>
          <a:ln>
            <a:noFill/>
          </a:ln>
        </p:spPr>
        <p:txBody>
          <a:bodyPr spcFirstLastPara="1" wrap="square" lIns="91425" tIns="27425" rIns="91425" bIns="27425" anchor="b" anchorCtr="0">
            <a:noAutofit/>
          </a:bodyPr>
          <a:lstStyle>
            <a:lvl1pPr marR="0" lvl="0" algn="l" rtl="0">
              <a:lnSpc>
                <a:spcPct val="90000"/>
              </a:lnSpc>
              <a:spcBef>
                <a:spcPts val="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3" name="Google Shape;193;p29"/>
          <p:cNvSpPr txBox="1">
            <a:spLocks noGrp="1"/>
          </p:cNvSpPr>
          <p:nvPr>
            <p:ph type="body" idx="2"/>
          </p:nvPr>
        </p:nvSpPr>
        <p:spPr>
          <a:xfrm>
            <a:off x="512063" y="1004286"/>
            <a:ext cx="11131296" cy="276999"/>
          </a:xfrm>
          <a:prstGeom prst="rect">
            <a:avLst/>
          </a:prstGeom>
          <a:noFill/>
          <a:ln>
            <a:noFill/>
          </a:ln>
        </p:spPr>
        <p:txBody>
          <a:bodyPr spcFirstLastPara="1" wrap="square" lIns="91425" tIns="27425" rIns="91425" bIns="27425" anchor="t" anchorCtr="0">
            <a:spAutoFit/>
          </a:bodyPr>
          <a:lstStyle>
            <a:lvl1pPr marL="457200" marR="0" lvl="0" indent="-228600" algn="l" rtl="0">
              <a:lnSpc>
                <a:spcPct val="9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1"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1"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194" name="Google Shape;194;p29"/>
          <p:cNvCxnSpPr/>
          <p:nvPr/>
        </p:nvCxnSpPr>
        <p:spPr>
          <a:xfrm>
            <a:off x="647619" y="1000035"/>
            <a:ext cx="11040000" cy="0"/>
          </a:xfrm>
          <a:prstGeom prst="straightConnector1">
            <a:avLst/>
          </a:prstGeom>
          <a:noFill/>
          <a:ln w="9525" cap="flat" cmpd="sng">
            <a:solidFill>
              <a:srgbClr val="BFBFBF"/>
            </a:solidFill>
            <a:prstDash val="solid"/>
            <a:miter lim="800000"/>
            <a:headEnd type="none" w="sm" len="sm"/>
            <a:tailEnd type="none" w="sm" len="sm"/>
          </a:ln>
        </p:spPr>
      </p:cxnSp>
    </p:spTree>
    <p:extLst>
      <p:ext uri="{BB962C8B-B14F-4D97-AF65-F5344CB8AC3E}">
        <p14:creationId xmlns:p14="http://schemas.microsoft.com/office/powerpoint/2010/main" val="850442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95"/>
        <p:cNvGrpSpPr/>
        <p:nvPr/>
      </p:nvGrpSpPr>
      <p:grpSpPr>
        <a:xfrm>
          <a:off x="0" y="0"/>
          <a:ext cx="0" cy="0"/>
          <a:chOff x="0" y="0"/>
          <a:chExt cx="0" cy="0"/>
        </a:xfrm>
      </p:grpSpPr>
      <p:sp>
        <p:nvSpPr>
          <p:cNvPr id="196" name="Google Shape;196;p30"/>
          <p:cNvSpPr txBox="1">
            <a:spLocks noGrp="1"/>
          </p:cNvSpPr>
          <p:nvPr>
            <p:ph type="ftr" idx="11"/>
          </p:nvPr>
        </p:nvSpPr>
        <p:spPr>
          <a:xfrm>
            <a:off x="384694" y="6387858"/>
            <a:ext cx="8831696" cy="338087"/>
          </a:xfrm>
          <a:prstGeom prst="rect">
            <a:avLst/>
          </a:prstGeom>
          <a:solidFill>
            <a:schemeClr val="lt1"/>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7" name="Google Shape;197;p30"/>
          <p:cNvSpPr txBox="1">
            <a:spLocks noGrp="1"/>
          </p:cNvSpPr>
          <p:nvPr>
            <p:ph type="title"/>
          </p:nvPr>
        </p:nvSpPr>
        <p:spPr>
          <a:xfrm>
            <a:off x="647619" y="75203"/>
            <a:ext cx="11040000" cy="84922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198" name="Google Shape;198;p30"/>
          <p:cNvCxnSpPr/>
          <p:nvPr/>
        </p:nvCxnSpPr>
        <p:spPr>
          <a:xfrm>
            <a:off x="647619" y="1000035"/>
            <a:ext cx="11040000" cy="0"/>
          </a:xfrm>
          <a:prstGeom prst="straightConnector1">
            <a:avLst/>
          </a:prstGeom>
          <a:noFill/>
          <a:ln w="15875" cap="flat" cmpd="sng">
            <a:solidFill>
              <a:schemeClr val="lt2"/>
            </a:solidFill>
            <a:prstDash val="solid"/>
            <a:miter lim="800000"/>
            <a:headEnd type="none" w="sm" len="sm"/>
            <a:tailEnd type="none" w="sm" len="sm"/>
          </a:ln>
          <a:effectLst>
            <a:outerShdw blurRad="40000" dist="20000" dir="5400000" rotWithShape="0">
              <a:schemeClr val="lt1">
                <a:alpha val="37254"/>
              </a:schemeClr>
            </a:outerShdw>
          </a:effectLst>
        </p:spPr>
      </p:cxnSp>
    </p:spTree>
    <p:extLst>
      <p:ext uri="{BB962C8B-B14F-4D97-AF65-F5344CB8AC3E}">
        <p14:creationId xmlns:p14="http://schemas.microsoft.com/office/powerpoint/2010/main" val="1316594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3E1D9DD-29D1-4E2C-AC00-184C82E3FBA0}" type="datetime2">
              <a:rPr lang="en-GB"/>
              <a:pPr>
                <a:defRPr/>
              </a:pPr>
              <a:t>Friday, 17 March 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683E661-8820-4CF4-BF6A-D8334B4A5F6E}" type="slidenum">
              <a:rPr lang="en-GB" altLang="en-US"/>
              <a:pPr>
                <a:defRPr/>
              </a:pPr>
              <a:t>‹#›</a:t>
            </a:fld>
            <a:endParaRPr lang="en-GB" altLang="en-US"/>
          </a:p>
        </p:txBody>
      </p:sp>
    </p:spTree>
    <p:extLst>
      <p:ext uri="{BB962C8B-B14F-4D97-AF65-F5344CB8AC3E}">
        <p14:creationId xmlns:p14="http://schemas.microsoft.com/office/powerpoint/2010/main" val="48408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BE408E7-6B22-473C-AC65-30F3E7A3A8E1}" type="datetime2">
              <a:rPr lang="en-GB"/>
              <a:pPr>
                <a:defRPr/>
              </a:pPr>
              <a:t>Friday, 17 March 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EA2BDBD-AFFB-4CB4-A92A-D81D11F43113}" type="slidenum">
              <a:rPr lang="en-GB" altLang="en-US"/>
              <a:pPr>
                <a:defRPr/>
              </a:pPr>
              <a:t>‹#›</a:t>
            </a:fld>
            <a:endParaRPr lang="en-GB" altLang="en-US"/>
          </a:p>
        </p:txBody>
      </p:sp>
    </p:spTree>
    <p:extLst>
      <p:ext uri="{BB962C8B-B14F-4D97-AF65-F5344CB8AC3E}">
        <p14:creationId xmlns:p14="http://schemas.microsoft.com/office/powerpoint/2010/main" val="3151055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4.emf"/><Relationship Id="rId5" Type="http://schemas.openxmlformats.org/officeDocument/2006/relationships/slideLayout" Target="../slideLayouts/slideLayout27.xml"/><Relationship Id="rId10" Type="http://schemas.openxmlformats.org/officeDocument/2006/relationships/image" Target="../media/image3.emf"/><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theme" Target="../theme/theme5.xml"/><Relationship Id="rId3" Type="http://schemas.openxmlformats.org/officeDocument/2006/relationships/slideLayout" Target="../slideLayouts/slideLayout44.xml"/><Relationship Id="rId21" Type="http://schemas.openxmlformats.org/officeDocument/2006/relationships/image" Target="../media/image7.emf"/><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oleObject" Target="../embeddings/oleObject1.bin"/><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tags" Target="../tags/tag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theme" Target="../theme/theme6.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C91BA56-40B1-48D4-96CE-438959F89C25}" type="datetime2">
              <a:rPr lang="en-GB"/>
              <a:pPr>
                <a:defRPr/>
              </a:pPr>
              <a:t>Friday, 17 March 2023</a:t>
            </a:fld>
            <a:endParaRPr lang="en-GB"/>
          </a:p>
        </p:txBody>
      </p:sp>
      <p:sp>
        <p:nvSpPr>
          <p:cNvPr id="5" name="Footer Placeholder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8737600" y="635636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E9755E39-27A2-449E-A555-AF96A58842C4}"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454" r:id="rId1"/>
    <p:sldLayoutId id="2147484455" r:id="rId2"/>
    <p:sldLayoutId id="2147484456" r:id="rId3"/>
    <p:sldLayoutId id="2147484457" r:id="rId4"/>
    <p:sldLayoutId id="2147484458" r:id="rId5"/>
    <p:sldLayoutId id="2147484459" r:id="rId6"/>
    <p:sldLayoutId id="2147484460" r:id="rId7"/>
    <p:sldLayoutId id="2147484461" r:id="rId8"/>
    <p:sldLayoutId id="2147484462" r:id="rId9"/>
    <p:sldLayoutId id="2147484463" r:id="rId10"/>
    <p:sldLayoutId id="2147484464"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050" name="Rectangle 59"/>
          <p:cNvSpPr>
            <a:spLocks noChangeArrowheads="1"/>
          </p:cNvSpPr>
          <p:nvPr/>
        </p:nvSpPr>
        <p:spPr bwMode="hidden">
          <a:xfrm>
            <a:off x="0" y="0"/>
            <a:ext cx="12192000" cy="908050"/>
          </a:xfrm>
          <a:prstGeom prst="rect">
            <a:avLst/>
          </a:prstGeom>
          <a:solidFill>
            <a:srgbClr val="00663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Clr>
                <a:srgbClr val="18453B"/>
              </a:buClr>
              <a:buSzPct val="65000"/>
              <a:buFont typeface="Wingdings" panose="05000000000000000000" pitchFamily="2" charset="2"/>
              <a:buChar char="n"/>
              <a:defRPr/>
            </a:pPr>
            <a:endParaRPr lang="en-GB" altLang="en-US" sz="2000">
              <a:solidFill>
                <a:srgbClr val="000000"/>
              </a:solidFill>
            </a:endParaRPr>
          </a:p>
        </p:txBody>
      </p:sp>
      <p:sp>
        <p:nvSpPr>
          <p:cNvPr id="17447" name="Rectangle 39"/>
          <p:cNvSpPr>
            <a:spLocks noGrp="1" noChangeArrowheads="1"/>
          </p:cNvSpPr>
          <p:nvPr>
            <p:ph type="dt" sz="half" idx="2"/>
          </p:nvPr>
        </p:nvSpPr>
        <p:spPr bwMode="auto">
          <a:xfrm>
            <a:off x="334434" y="6278563"/>
            <a:ext cx="3841751"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400">
                <a:solidFill>
                  <a:srgbClr val="000000"/>
                </a:solidFill>
                <a:latin typeface="+mn-lt"/>
                <a:cs typeface="+mn-cs"/>
              </a:defRPr>
            </a:lvl1pPr>
          </a:lstStyle>
          <a:p>
            <a:pPr>
              <a:defRPr/>
            </a:pPr>
            <a:fld id="{6B4F6AFC-11A1-4AF8-BC38-3AEE1006BE75}" type="datetime2">
              <a:rPr lang="en-GB"/>
              <a:pPr>
                <a:defRPr/>
              </a:pPr>
              <a:t>Friday, 17 March 2023</a:t>
            </a:fld>
            <a:endParaRPr lang="en-GB"/>
          </a:p>
        </p:txBody>
      </p:sp>
      <p:sp>
        <p:nvSpPr>
          <p:cNvPr id="17448" name="Rectangle 40"/>
          <p:cNvSpPr>
            <a:spLocks noGrp="1" noChangeArrowheads="1"/>
          </p:cNvSpPr>
          <p:nvPr>
            <p:ph type="ftr" sz="quarter" idx="3"/>
          </p:nvPr>
        </p:nvSpPr>
        <p:spPr bwMode="auto">
          <a:xfrm>
            <a:off x="4368801" y="6278563"/>
            <a:ext cx="527896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buClrTx/>
              <a:buSzTx/>
              <a:buFontTx/>
              <a:buNone/>
              <a:defRPr sz="1400">
                <a:solidFill>
                  <a:srgbClr val="000000"/>
                </a:solidFill>
                <a:latin typeface="+mn-lt"/>
                <a:cs typeface="+mn-cs"/>
              </a:defRPr>
            </a:lvl1pPr>
          </a:lstStyle>
          <a:p>
            <a:pPr>
              <a:defRPr/>
            </a:pPr>
            <a:endParaRPr lang="en-GB"/>
          </a:p>
        </p:txBody>
      </p:sp>
      <p:sp>
        <p:nvSpPr>
          <p:cNvPr id="17449" name="Rectangle 41"/>
          <p:cNvSpPr>
            <a:spLocks noGrp="1" noChangeArrowheads="1"/>
          </p:cNvSpPr>
          <p:nvPr>
            <p:ph type="sldNum" sz="quarter" idx="4"/>
          </p:nvPr>
        </p:nvSpPr>
        <p:spPr bwMode="auto">
          <a:xfrm>
            <a:off x="9840385" y="6278563"/>
            <a:ext cx="2017183"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solidFill>
                  <a:srgbClr val="000000"/>
                </a:solidFill>
              </a:defRPr>
            </a:lvl1pPr>
          </a:lstStyle>
          <a:p>
            <a:pPr>
              <a:defRPr/>
            </a:pPr>
            <a:fld id="{2AD4F65B-A95D-42B8-9AE1-CA6D926402DA}" type="slidenum">
              <a:rPr lang="en-GB" altLang="en-US"/>
              <a:pPr>
                <a:defRPr/>
              </a:pPr>
              <a:t>‹#›</a:t>
            </a:fld>
            <a:endParaRPr lang="en-GB" altLang="en-US"/>
          </a:p>
        </p:txBody>
      </p:sp>
      <p:sp>
        <p:nvSpPr>
          <p:cNvPr id="2054" name="Rectangle 56"/>
          <p:cNvSpPr>
            <a:spLocks noGrp="1" noChangeArrowheads="1"/>
          </p:cNvSpPr>
          <p:nvPr>
            <p:ph type="title"/>
          </p:nvPr>
        </p:nvSpPr>
        <p:spPr bwMode="auto">
          <a:xfrm>
            <a:off x="3695701" y="115889"/>
            <a:ext cx="820843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5" name="Rectangle 58"/>
          <p:cNvSpPr>
            <a:spLocks noGrp="1" noChangeArrowheads="1"/>
          </p:cNvSpPr>
          <p:nvPr>
            <p:ph type="body" idx="1"/>
          </p:nvPr>
        </p:nvSpPr>
        <p:spPr bwMode="auto">
          <a:xfrm>
            <a:off x="334434" y="1125538"/>
            <a:ext cx="11233151"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2056" name="Picture 80" descr="uoyo_alph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239184" y="325439"/>
            <a:ext cx="3215216"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4215105"/>
      </p:ext>
    </p:extLst>
  </p:cSld>
  <p:clrMap bg1="dk2" tx1="lt1" bg2="dk1" tx2="lt2" accent1="accent1" accent2="accent2" accent3="accent3" accent4="accent4" accent5="accent5" accent6="accent6" hlink="hlink" folHlink="folHlink"/>
  <p:sldLayoutIdLst>
    <p:sldLayoutId id="2147484466" r:id="rId1"/>
    <p:sldLayoutId id="2147484467" r:id="rId2"/>
    <p:sldLayoutId id="2147484468" r:id="rId3"/>
    <p:sldLayoutId id="2147484469" r:id="rId4"/>
    <p:sldLayoutId id="2147484470" r:id="rId5"/>
    <p:sldLayoutId id="2147484471" r:id="rId6"/>
    <p:sldLayoutId id="2147484472" r:id="rId7"/>
    <p:sldLayoutId id="2147484473" r:id="rId8"/>
    <p:sldLayoutId id="2147484474" r:id="rId9"/>
    <p:sldLayoutId id="2147484475" r:id="rId10"/>
    <p:sldLayoutId id="2147484476" r:id="rId11"/>
  </p:sldLayoutIdLst>
  <p:hf sldNum="0" hdr="0" ftr="0" dt="0"/>
  <p:txStyles>
    <p:titleStyle>
      <a:lvl1pPr algn="r" rtl="0" eaLnBrk="0" fontAlgn="base" hangingPunct="0">
        <a:spcBef>
          <a:spcPct val="0"/>
        </a:spcBef>
        <a:spcAft>
          <a:spcPct val="0"/>
        </a:spcAft>
        <a:defRPr sz="3200">
          <a:solidFill>
            <a:schemeClr val="tx1"/>
          </a:solidFill>
          <a:latin typeface="+mj-lt"/>
          <a:ea typeface="+mj-ea"/>
          <a:cs typeface="+mj-cs"/>
        </a:defRPr>
      </a:lvl1pPr>
      <a:lvl2pPr algn="r" rtl="0" eaLnBrk="0" fontAlgn="base" hangingPunct="0">
        <a:spcBef>
          <a:spcPct val="0"/>
        </a:spcBef>
        <a:spcAft>
          <a:spcPct val="0"/>
        </a:spcAft>
        <a:defRPr sz="3200">
          <a:solidFill>
            <a:schemeClr val="tx1"/>
          </a:solidFill>
          <a:latin typeface="Arial" pitchFamily="34" charset="0"/>
          <a:cs typeface="Arial" pitchFamily="34" charset="0"/>
        </a:defRPr>
      </a:lvl2pPr>
      <a:lvl3pPr algn="r" rtl="0" eaLnBrk="0" fontAlgn="base" hangingPunct="0">
        <a:spcBef>
          <a:spcPct val="0"/>
        </a:spcBef>
        <a:spcAft>
          <a:spcPct val="0"/>
        </a:spcAft>
        <a:defRPr sz="3200">
          <a:solidFill>
            <a:schemeClr val="tx1"/>
          </a:solidFill>
          <a:latin typeface="Arial" pitchFamily="34" charset="0"/>
          <a:cs typeface="Arial" pitchFamily="34" charset="0"/>
        </a:defRPr>
      </a:lvl3pPr>
      <a:lvl4pPr algn="r" rtl="0" eaLnBrk="0" fontAlgn="base" hangingPunct="0">
        <a:spcBef>
          <a:spcPct val="0"/>
        </a:spcBef>
        <a:spcAft>
          <a:spcPct val="0"/>
        </a:spcAft>
        <a:defRPr sz="3200">
          <a:solidFill>
            <a:schemeClr val="tx1"/>
          </a:solidFill>
          <a:latin typeface="Arial" pitchFamily="34" charset="0"/>
          <a:cs typeface="Arial" pitchFamily="34" charset="0"/>
        </a:defRPr>
      </a:lvl4pPr>
      <a:lvl5pPr algn="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r" rtl="0" eaLnBrk="1" fontAlgn="base" hangingPunct="1">
        <a:spcBef>
          <a:spcPct val="0"/>
        </a:spcBef>
        <a:spcAft>
          <a:spcPct val="0"/>
        </a:spcAft>
        <a:defRPr sz="3200">
          <a:solidFill>
            <a:schemeClr val="tx1"/>
          </a:solidFill>
          <a:latin typeface="Arial" pitchFamily="34" charset="0"/>
          <a:cs typeface="Arial" pitchFamily="34" charset="0"/>
        </a:defRPr>
      </a:lvl6pPr>
      <a:lvl7pPr marL="914400" algn="r" rtl="0" eaLnBrk="1" fontAlgn="base" hangingPunct="1">
        <a:spcBef>
          <a:spcPct val="0"/>
        </a:spcBef>
        <a:spcAft>
          <a:spcPct val="0"/>
        </a:spcAft>
        <a:defRPr sz="3200">
          <a:solidFill>
            <a:schemeClr val="tx1"/>
          </a:solidFill>
          <a:latin typeface="Arial" pitchFamily="34" charset="0"/>
          <a:cs typeface="Arial" pitchFamily="34" charset="0"/>
        </a:defRPr>
      </a:lvl7pPr>
      <a:lvl8pPr marL="1371600" algn="r" rtl="0" eaLnBrk="1" fontAlgn="base" hangingPunct="1">
        <a:spcBef>
          <a:spcPct val="0"/>
        </a:spcBef>
        <a:spcAft>
          <a:spcPct val="0"/>
        </a:spcAft>
        <a:defRPr sz="3200">
          <a:solidFill>
            <a:schemeClr val="tx1"/>
          </a:solidFill>
          <a:latin typeface="Arial" pitchFamily="34" charset="0"/>
          <a:cs typeface="Arial" pitchFamily="34" charset="0"/>
        </a:defRPr>
      </a:lvl8pPr>
      <a:lvl9pPr marL="1828800" algn="r" rtl="0" eaLnBrk="1" fontAlgn="base" hangingPunct="1">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30000"/>
        </a:spcBef>
        <a:spcAft>
          <a:spcPct val="0"/>
        </a:spcAft>
        <a:buClr>
          <a:srgbClr val="18453B"/>
        </a:buClr>
        <a:buSzPct val="65000"/>
        <a:buFont typeface="Wingdings" panose="05000000000000000000" pitchFamily="2" charset="2"/>
        <a:buChar char="n"/>
        <a:defRPr sz="3200">
          <a:solidFill>
            <a:srgbClr val="000000"/>
          </a:solidFill>
          <a:latin typeface="+mn-lt"/>
          <a:ea typeface="+mn-ea"/>
          <a:cs typeface="+mn-cs"/>
        </a:defRPr>
      </a:lvl1pPr>
      <a:lvl2pPr marL="742950" indent="-285750" algn="l" rtl="0" eaLnBrk="0" fontAlgn="base" hangingPunct="0">
        <a:spcBef>
          <a:spcPct val="30000"/>
        </a:spcBef>
        <a:spcAft>
          <a:spcPct val="0"/>
        </a:spcAft>
        <a:buClr>
          <a:srgbClr val="18453B"/>
        </a:buClr>
        <a:buSzPct val="65000"/>
        <a:buFont typeface="Wingdings" panose="05000000000000000000" pitchFamily="2" charset="2"/>
        <a:buChar char="n"/>
        <a:defRPr sz="3000">
          <a:solidFill>
            <a:srgbClr val="000000"/>
          </a:solidFill>
          <a:latin typeface="+mn-lt"/>
          <a:cs typeface="+mn-cs"/>
        </a:defRPr>
      </a:lvl2pPr>
      <a:lvl3pPr marL="1143000" indent="-228600" algn="l" rtl="0" eaLnBrk="0" fontAlgn="base" hangingPunct="0">
        <a:spcBef>
          <a:spcPct val="30000"/>
        </a:spcBef>
        <a:spcAft>
          <a:spcPct val="0"/>
        </a:spcAft>
        <a:buClr>
          <a:srgbClr val="18453B"/>
        </a:buClr>
        <a:buSzPct val="65000"/>
        <a:buFont typeface="Wingdings" panose="05000000000000000000" pitchFamily="2" charset="2"/>
        <a:buChar char="n"/>
        <a:defRPr sz="2800">
          <a:solidFill>
            <a:srgbClr val="000000"/>
          </a:solidFill>
          <a:latin typeface="+mn-lt"/>
          <a:cs typeface="+mn-cs"/>
        </a:defRPr>
      </a:lvl3pPr>
      <a:lvl4pPr marL="1600200" indent="-228600" algn="l" rtl="0" eaLnBrk="0" fontAlgn="base" hangingPunct="0">
        <a:spcBef>
          <a:spcPct val="30000"/>
        </a:spcBef>
        <a:spcAft>
          <a:spcPct val="0"/>
        </a:spcAft>
        <a:buClr>
          <a:srgbClr val="18453B"/>
        </a:buClr>
        <a:buSzPct val="65000"/>
        <a:buFont typeface="Wingdings" panose="05000000000000000000" pitchFamily="2" charset="2"/>
        <a:buChar char="n"/>
        <a:defRPr sz="2600">
          <a:solidFill>
            <a:srgbClr val="000000"/>
          </a:solidFill>
          <a:latin typeface="+mn-lt"/>
          <a:cs typeface="+mn-cs"/>
        </a:defRPr>
      </a:lvl4pPr>
      <a:lvl5pPr marL="2057400" indent="-228600" algn="l" rtl="0" eaLnBrk="0" fontAlgn="base" hangingPunct="0">
        <a:spcBef>
          <a:spcPct val="30000"/>
        </a:spcBef>
        <a:spcAft>
          <a:spcPct val="0"/>
        </a:spcAft>
        <a:buClr>
          <a:srgbClr val="18453B"/>
        </a:buClr>
        <a:buSzPct val="65000"/>
        <a:buFont typeface="Wingdings" panose="05000000000000000000" pitchFamily="2" charset="2"/>
        <a:buChar char="n"/>
        <a:defRPr sz="2400">
          <a:solidFill>
            <a:srgbClr val="000000"/>
          </a:solidFill>
          <a:latin typeface="+mn-lt"/>
          <a:cs typeface="+mn-cs"/>
        </a:defRPr>
      </a:lvl5pPr>
      <a:lvl6pPr marL="2514600" indent="-228600" algn="l" rtl="0" eaLnBrk="1" fontAlgn="base" hangingPunct="1">
        <a:spcBef>
          <a:spcPct val="30000"/>
        </a:spcBef>
        <a:spcAft>
          <a:spcPct val="0"/>
        </a:spcAft>
        <a:buClr>
          <a:srgbClr val="18453B"/>
        </a:buClr>
        <a:buSzPct val="65000"/>
        <a:buFont typeface="Wingdings" pitchFamily="2" charset="2"/>
        <a:buChar char="n"/>
        <a:defRPr sz="2400">
          <a:solidFill>
            <a:srgbClr val="000000"/>
          </a:solidFill>
          <a:latin typeface="+mn-lt"/>
          <a:cs typeface="+mn-cs"/>
        </a:defRPr>
      </a:lvl6pPr>
      <a:lvl7pPr marL="2971800" indent="-228600" algn="l" rtl="0" eaLnBrk="1" fontAlgn="base" hangingPunct="1">
        <a:spcBef>
          <a:spcPct val="30000"/>
        </a:spcBef>
        <a:spcAft>
          <a:spcPct val="0"/>
        </a:spcAft>
        <a:buClr>
          <a:srgbClr val="18453B"/>
        </a:buClr>
        <a:buSzPct val="65000"/>
        <a:buFont typeface="Wingdings" pitchFamily="2" charset="2"/>
        <a:buChar char="n"/>
        <a:defRPr sz="2400">
          <a:solidFill>
            <a:srgbClr val="000000"/>
          </a:solidFill>
          <a:latin typeface="+mn-lt"/>
          <a:cs typeface="+mn-cs"/>
        </a:defRPr>
      </a:lvl7pPr>
      <a:lvl8pPr marL="3429000" indent="-228600" algn="l" rtl="0" eaLnBrk="1" fontAlgn="base" hangingPunct="1">
        <a:spcBef>
          <a:spcPct val="30000"/>
        </a:spcBef>
        <a:spcAft>
          <a:spcPct val="0"/>
        </a:spcAft>
        <a:buClr>
          <a:srgbClr val="18453B"/>
        </a:buClr>
        <a:buSzPct val="65000"/>
        <a:buFont typeface="Wingdings" pitchFamily="2" charset="2"/>
        <a:buChar char="n"/>
        <a:defRPr sz="2400">
          <a:solidFill>
            <a:srgbClr val="000000"/>
          </a:solidFill>
          <a:latin typeface="+mn-lt"/>
          <a:cs typeface="+mn-cs"/>
        </a:defRPr>
      </a:lvl8pPr>
      <a:lvl9pPr marL="3886200" indent="-228600" algn="l" rtl="0" eaLnBrk="1" fontAlgn="base" hangingPunct="1">
        <a:spcBef>
          <a:spcPct val="30000"/>
        </a:spcBef>
        <a:spcAft>
          <a:spcPct val="0"/>
        </a:spcAft>
        <a:buClr>
          <a:srgbClr val="18453B"/>
        </a:buClr>
        <a:buSzPct val="65000"/>
        <a:buFont typeface="Wingdings" pitchFamily="2" charset="2"/>
        <a:buChar char="n"/>
        <a:defRPr sz="24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descr="fondo 2727.ai"/>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1656" y="6"/>
            <a:ext cx="11980344" cy="1342927"/>
          </a:xfrm>
          <a:prstGeom prst="rect">
            <a:avLst/>
          </a:prstGeom>
        </p:spPr>
      </p:pic>
      <p:sp>
        <p:nvSpPr>
          <p:cNvPr id="2" name="Marcador de título 1"/>
          <p:cNvSpPr>
            <a:spLocks noGrp="1"/>
          </p:cNvSpPr>
          <p:nvPr>
            <p:ph type="title"/>
          </p:nvPr>
        </p:nvSpPr>
        <p:spPr>
          <a:xfrm>
            <a:off x="609600" y="199927"/>
            <a:ext cx="109728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609600" y="1600207"/>
            <a:ext cx="10972800" cy="4108449"/>
          </a:xfrm>
          <a:prstGeom prst="rect">
            <a:avLst/>
          </a:prstGeom>
        </p:spPr>
        <p:txBody>
          <a:bodyPr vert="horz" lIns="91440" tIns="45720" rIns="91440" bIns="45720"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pic>
        <p:nvPicPr>
          <p:cNvPr id="9" name="Imagen 8" descr="Viñeta PPT DADO.ai"/>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667" y="5914103"/>
            <a:ext cx="12005733" cy="850900"/>
          </a:xfrm>
          <a:prstGeom prst="rect">
            <a:avLst/>
          </a:prstGeom>
        </p:spPr>
      </p:pic>
      <p:sp>
        <p:nvSpPr>
          <p:cNvPr id="10" name="Rectángulo 9"/>
          <p:cNvSpPr/>
          <p:nvPr/>
        </p:nvSpPr>
        <p:spPr>
          <a:xfrm>
            <a:off x="0" y="199927"/>
            <a:ext cx="211656" cy="1143000"/>
          </a:xfrm>
          <a:prstGeom prst="rect">
            <a:avLst/>
          </a:prstGeom>
          <a:solidFill>
            <a:srgbClr val="FFE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spTree>
    <p:extLst>
      <p:ext uri="{BB962C8B-B14F-4D97-AF65-F5344CB8AC3E}">
        <p14:creationId xmlns:p14="http://schemas.microsoft.com/office/powerpoint/2010/main" val="1687581974"/>
      </p:ext>
    </p:extLst>
  </p:cSld>
  <p:clrMap bg1="lt1" tx1="dk1" bg2="lt2" tx2="dk2" accent1="accent1" accent2="accent2" accent3="accent3" accent4="accent4" accent5="accent5" accent6="accent6" hlink="hlink" folHlink="folHlink"/>
  <p:sldLayoutIdLst>
    <p:sldLayoutId id="2147484478" r:id="rId1"/>
    <p:sldLayoutId id="2147484479" r:id="rId2"/>
    <p:sldLayoutId id="2147484480" r:id="rId3"/>
    <p:sldLayoutId id="2147484481" r:id="rId4"/>
    <p:sldLayoutId id="2147484482" r:id="rId5"/>
    <p:sldLayoutId id="2147484483" r:id="rId6"/>
    <p:sldLayoutId id="2147484484" r:id="rId7"/>
    <p:sldLayoutId id="2147484485" r:id="rId8"/>
  </p:sldLayoutIdLst>
  <p:hf sldNum="0" hdr="0" ftr="0" dt="0"/>
  <p:txStyles>
    <p:titleStyle>
      <a:lvl1pPr algn="ctr" defTabSz="457200" rtl="0" eaLnBrk="1" latinLnBrk="0" hangingPunct="1">
        <a:spcBef>
          <a:spcPct val="0"/>
        </a:spcBef>
        <a:buNone/>
        <a:defRPr sz="3200" b="1"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b="0" kern="1200">
          <a:solidFill>
            <a:schemeClr val="tx1"/>
          </a:solidFill>
          <a:latin typeface="Arial"/>
          <a:ea typeface="+mn-ea"/>
          <a:cs typeface="Arial"/>
        </a:defRPr>
      </a:lvl1pPr>
      <a:lvl2pPr marL="365125" indent="0" algn="l" defTabSz="457200" rtl="0" eaLnBrk="1" latinLnBrk="0" hangingPunct="1">
        <a:spcBef>
          <a:spcPct val="20000"/>
        </a:spcBef>
        <a:buFontTx/>
        <a:buNone/>
        <a:defRPr sz="2800" kern="1200">
          <a:solidFill>
            <a:schemeClr val="tx1"/>
          </a:solidFill>
          <a:latin typeface="Arial"/>
          <a:ea typeface="+mn-ea"/>
          <a:cs typeface="Arial"/>
        </a:defRPr>
      </a:lvl2pPr>
      <a:lvl3pPr marL="630238" indent="-2413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982663" indent="-268288"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982662" indent="0" algn="l" defTabSz="457200" rtl="0" eaLnBrk="1" latinLnBrk="0" hangingPunct="1">
        <a:spcBef>
          <a:spcPct val="20000"/>
        </a:spcBef>
        <a:buFontTx/>
        <a:buNone/>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363200" y="6356351"/>
            <a:ext cx="990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Arial" charset="0"/>
                <a:cs typeface="Arial" charset="0"/>
              </a:defRPr>
            </a:lvl1pPr>
          </a:lstStyle>
          <a:p>
            <a:fld id="{C2E482B0-A764-7649-BFD8-7624B53F13A9}" type="slidenum">
              <a:rPr lang="en-GB" smtClean="0"/>
              <a:pPr/>
              <a:t>‹#›</a:t>
            </a:fld>
            <a:endParaRPr lang="en-GB" dirty="0"/>
          </a:p>
        </p:txBody>
      </p:sp>
      <p:sp>
        <p:nvSpPr>
          <p:cNvPr id="7" name="Text Box 20"/>
          <p:cNvSpPr txBox="1">
            <a:spLocks noChangeArrowheads="1"/>
          </p:cNvSpPr>
          <p:nvPr userDrawn="1"/>
        </p:nvSpPr>
        <p:spPr bwMode="auto">
          <a:xfrm>
            <a:off x="733361" y="6427459"/>
            <a:ext cx="2852063" cy="20005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Century Gothic" panose="020B0502020202020204" pitchFamily="34" charset="0"/>
                <a:ea typeface="MS PGothic" panose="020B0600070205080204" pitchFamily="34" charset="-128"/>
              </a:defRPr>
            </a:lvl1pPr>
            <a:lvl2pPr marL="742950" indent="-285750" eaLnBrk="0" hangingPunct="0">
              <a:defRPr sz="2400">
                <a:solidFill>
                  <a:schemeClr val="tx1"/>
                </a:solidFill>
                <a:latin typeface="Century Gothic" panose="020B0502020202020204" pitchFamily="34" charset="0"/>
                <a:ea typeface="MS PGothic" panose="020B0600070205080204" pitchFamily="34" charset="-128"/>
              </a:defRPr>
            </a:lvl2pPr>
            <a:lvl3pPr marL="1143000" indent="-228600" eaLnBrk="0" hangingPunct="0">
              <a:defRPr sz="2400">
                <a:solidFill>
                  <a:schemeClr val="tx1"/>
                </a:solidFill>
                <a:latin typeface="Century Gothic" panose="020B0502020202020204" pitchFamily="34" charset="0"/>
                <a:ea typeface="MS PGothic" panose="020B0600070205080204" pitchFamily="34" charset="-128"/>
              </a:defRPr>
            </a:lvl3pPr>
            <a:lvl4pPr marL="1600200" indent="-228600" eaLnBrk="0" hangingPunct="0">
              <a:defRPr sz="2400">
                <a:solidFill>
                  <a:schemeClr val="tx1"/>
                </a:solidFill>
                <a:latin typeface="Century Gothic" panose="020B0502020202020204" pitchFamily="34" charset="0"/>
                <a:ea typeface="MS PGothic" panose="020B0600070205080204" pitchFamily="34" charset="-128"/>
              </a:defRPr>
            </a:lvl4pPr>
            <a:lvl5pPr marL="2057400" indent="-228600" eaLnBrk="0" hangingPunct="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l">
              <a:defRPr/>
            </a:pPr>
            <a:r>
              <a:rPr lang="en-US" altLang="en-US" sz="700" dirty="0">
                <a:solidFill>
                  <a:srgbClr val="004282"/>
                </a:solidFill>
                <a:latin typeface="Arial" charset="0"/>
                <a:ea typeface="Arial" charset="0"/>
                <a:cs typeface="Arial" charset="0"/>
              </a:rPr>
              <a:t>© Copyright National University of Singapore. All Rights Reserved. </a:t>
            </a:r>
          </a:p>
        </p:txBody>
      </p:sp>
    </p:spTree>
    <p:extLst>
      <p:ext uri="{BB962C8B-B14F-4D97-AF65-F5344CB8AC3E}">
        <p14:creationId xmlns:p14="http://schemas.microsoft.com/office/powerpoint/2010/main" val="1174717044"/>
      </p:ext>
    </p:extLst>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Lst>
  <p:txStyles>
    <p:titleStyle>
      <a:lvl1pPr algn="l" defTabSz="914377" rtl="0" eaLnBrk="1" latinLnBrk="0" hangingPunct="1">
        <a:lnSpc>
          <a:spcPct val="90000"/>
        </a:lnSpc>
        <a:spcBef>
          <a:spcPct val="0"/>
        </a:spcBef>
        <a:buNone/>
        <a:defRPr sz="4400" kern="1200">
          <a:solidFill>
            <a:srgbClr val="004282"/>
          </a:solidFill>
          <a:latin typeface="Arial" charset="0"/>
          <a:ea typeface="Arial" charset="0"/>
          <a:cs typeface="Arial"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rgbClr val="004282"/>
          </a:solidFill>
          <a:latin typeface="Arial" charset="0"/>
          <a:ea typeface="Arial" charset="0"/>
          <a:cs typeface="Arial"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rgbClr val="004282"/>
          </a:solidFill>
          <a:latin typeface="Arial" charset="0"/>
          <a:ea typeface="Arial" charset="0"/>
          <a:cs typeface="Arial"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rgbClr val="004282"/>
          </a:solidFill>
          <a:latin typeface="Arial" charset="0"/>
          <a:ea typeface="Arial" charset="0"/>
          <a:cs typeface="Arial"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rgbClr val="004282"/>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rgbClr val="00428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8759837-E14A-49E7-838F-96E6F235935B}"/>
              </a:ext>
            </a:extLst>
          </p:cNvPr>
          <p:cNvGraphicFramePr>
            <a:graphicFrameLocks noChangeAspect="1"/>
          </p:cNvGraphicFramePr>
          <p:nvPr userDrawn="1">
            <p:custDataLst>
              <p:tags r:id="rId19"/>
            </p:custDataLst>
            <p:extLst>
              <p:ext uri="{D42A27DB-BD31-4B8C-83A1-F6EECF244321}">
                <p14:modId xmlns:p14="http://schemas.microsoft.com/office/powerpoint/2010/main" val="2709041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395" imgH="394" progId="TCLayout.ActiveDocument.1">
                  <p:embed/>
                </p:oleObj>
              </mc:Choice>
              <mc:Fallback>
                <p:oleObj name="think-cell Slide" r:id="rId20" imgW="395" imgH="394" progId="TCLayout.ActiveDocument.1">
                  <p:embed/>
                  <p:pic>
                    <p:nvPicPr>
                      <p:cNvPr id="3" name="Object 2" hidden="1">
                        <a:extLst>
                          <a:ext uri="{FF2B5EF4-FFF2-40B4-BE49-F238E27FC236}">
                            <a16:creationId xmlns:a16="http://schemas.microsoft.com/office/drawing/2014/main" id="{78759837-E14A-49E7-838F-96E6F235935B}"/>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5" name="Footer Placeholder 4"/>
          <p:cNvSpPr>
            <a:spLocks noGrp="1"/>
          </p:cNvSpPr>
          <p:nvPr>
            <p:ph type="ftr" sz="quarter" idx="3"/>
          </p:nvPr>
        </p:nvSpPr>
        <p:spPr bwMode="gray">
          <a:xfrm>
            <a:off x="384694" y="6387858"/>
            <a:ext cx="8831696" cy="338087"/>
          </a:xfrm>
          <a:prstGeom prst="rect">
            <a:avLst/>
          </a:prstGeom>
          <a:solidFill>
            <a:schemeClr val="bg1"/>
          </a:solid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grpSp>
        <p:nvGrpSpPr>
          <p:cNvPr id="2" name="Group 1"/>
          <p:cNvGrpSpPr/>
          <p:nvPr/>
        </p:nvGrpSpPr>
        <p:grpSpPr>
          <a:xfrm>
            <a:off x="12420545" y="0"/>
            <a:ext cx="284385" cy="5779689"/>
            <a:chOff x="12420545" y="0"/>
            <a:chExt cx="284385" cy="5779689"/>
          </a:xfrm>
        </p:grpSpPr>
        <p:sp>
          <p:nvSpPr>
            <p:cNvPr id="4" name="Rectangle 3"/>
            <p:cNvSpPr/>
            <p:nvPr userDrawn="1"/>
          </p:nvSpPr>
          <p:spPr bwMode="gray">
            <a:xfrm>
              <a:off x="12420545" y="0"/>
              <a:ext cx="284385" cy="284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bwMode="gray">
            <a:xfrm>
              <a:off x="12420545" y="333902"/>
              <a:ext cx="284385" cy="284385"/>
            </a:xfrm>
            <a:prstGeom prst="rect">
              <a:avLst/>
            </a:prstGeom>
            <a:solidFill>
              <a:srgbClr val="3F5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bwMode="gray">
            <a:xfrm>
              <a:off x="12420545" y="937408"/>
              <a:ext cx="284385" cy="284385"/>
            </a:xfrm>
            <a:prstGeom prst="rect">
              <a:avLst/>
            </a:prstGeom>
            <a:solidFill>
              <a:srgbClr val="FF5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gray">
            <a:xfrm>
              <a:off x="12420545" y="1271310"/>
              <a:ext cx="284385" cy="284385"/>
            </a:xfrm>
            <a:prstGeom prst="rect">
              <a:avLst/>
            </a:prstGeom>
            <a:solidFill>
              <a:srgbClr val="FE8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bwMode="gray">
            <a:xfrm>
              <a:off x="12420545" y="1603218"/>
              <a:ext cx="284385" cy="284385"/>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bwMode="gray">
            <a:xfrm>
              <a:off x="12420545" y="1937120"/>
              <a:ext cx="284385" cy="284385"/>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bwMode="gray">
            <a:xfrm>
              <a:off x="12420545" y="2540626"/>
              <a:ext cx="284385" cy="284385"/>
            </a:xfrm>
            <a:prstGeom prst="rect">
              <a:avLst/>
            </a:prstGeom>
            <a:solidFill>
              <a:srgbClr val="2B3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bwMode="gray">
            <a:xfrm>
              <a:off x="12420545" y="2874528"/>
              <a:ext cx="284385" cy="284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bwMode="gray">
            <a:xfrm>
              <a:off x="12420545" y="3206436"/>
              <a:ext cx="284385" cy="2843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bwMode="gray">
            <a:xfrm>
              <a:off x="12420545" y="3853100"/>
              <a:ext cx="284385" cy="2843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bwMode="gray">
            <a:xfrm>
              <a:off x="12420545" y="4187002"/>
              <a:ext cx="284385" cy="2843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bwMode="gray">
            <a:xfrm>
              <a:off x="12420545" y="4518910"/>
              <a:ext cx="284385" cy="284385"/>
            </a:xfrm>
            <a:prstGeom prst="rect">
              <a:avLst/>
            </a:prstGeom>
            <a:solidFill>
              <a:srgbClr val="93C9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bwMode="gray">
            <a:xfrm>
              <a:off x="12420545" y="5163396"/>
              <a:ext cx="284385" cy="28438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bwMode="gray">
            <a:xfrm>
              <a:off x="12420545" y="5495304"/>
              <a:ext cx="284385" cy="2843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7776045"/>
      </p:ext>
    </p:extLst>
  </p:cSld>
  <p:clrMap bg1="lt1" tx1="dk1" bg2="lt2" tx2="dk2" accent1="accent1" accent2="accent2" accent3="accent3" accent4="accent4" accent5="accent5" accent6="accent6" hlink="hlink" folHlink="folHlink"/>
  <p:sldLayoutIdLst>
    <p:sldLayoutId id="2147484499" r:id="rId1"/>
    <p:sldLayoutId id="2147484500" r:id="rId2"/>
    <p:sldLayoutId id="2147484501" r:id="rId3"/>
    <p:sldLayoutId id="2147484502" r:id="rId4"/>
    <p:sldLayoutId id="2147484503" r:id="rId5"/>
    <p:sldLayoutId id="2147484504" r:id="rId6"/>
    <p:sldLayoutId id="2147484505" r:id="rId7"/>
    <p:sldLayoutId id="2147484506" r:id="rId8"/>
    <p:sldLayoutId id="2147484507" r:id="rId9"/>
    <p:sldLayoutId id="2147484508" r:id="rId10"/>
    <p:sldLayoutId id="2147484509" r:id="rId11"/>
    <p:sldLayoutId id="2147484510" r:id="rId12"/>
    <p:sldLayoutId id="2147484511" r:id="rId13"/>
    <p:sldLayoutId id="2147484512" r:id="rId14"/>
    <p:sldLayoutId id="2147484513" r:id="rId15"/>
    <p:sldLayoutId id="2147484514" r:id="rId16"/>
    <p:sldLayoutId id="2147484515"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
        <p:cNvGrpSpPr/>
        <p:nvPr/>
      </p:nvGrpSpPr>
      <p:grpSpPr>
        <a:xfrm>
          <a:off x="0" y="0"/>
          <a:ext cx="0" cy="0"/>
          <a:chOff x="0" y="0"/>
          <a:chExt cx="0" cy="0"/>
        </a:xfrm>
      </p:grpSpPr>
      <p:sp>
        <p:nvSpPr>
          <p:cNvPr id="58" name="Google Shape;58;p14"/>
          <p:cNvSpPr txBox="1">
            <a:spLocks noGrp="1"/>
          </p:cNvSpPr>
          <p:nvPr>
            <p:ph type="ftr" idx="11"/>
          </p:nvPr>
        </p:nvSpPr>
        <p:spPr>
          <a:xfrm>
            <a:off x="384694" y="6387858"/>
            <a:ext cx="8831696" cy="338087"/>
          </a:xfrm>
          <a:prstGeom prst="rect">
            <a:avLst/>
          </a:prstGeom>
          <a:solidFill>
            <a:schemeClr val="lt1"/>
          </a:solid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grpSp>
        <p:nvGrpSpPr>
          <p:cNvPr id="59" name="Google Shape;59;p14"/>
          <p:cNvGrpSpPr/>
          <p:nvPr/>
        </p:nvGrpSpPr>
        <p:grpSpPr>
          <a:xfrm>
            <a:off x="12420545" y="0"/>
            <a:ext cx="284385" cy="5779689"/>
            <a:chOff x="12420545" y="0"/>
            <a:chExt cx="284385" cy="5779689"/>
          </a:xfrm>
        </p:grpSpPr>
        <p:sp>
          <p:nvSpPr>
            <p:cNvPr id="60" name="Google Shape;60;p14"/>
            <p:cNvSpPr/>
            <p:nvPr/>
          </p:nvSpPr>
          <p:spPr>
            <a:xfrm>
              <a:off x="12420545" y="0"/>
              <a:ext cx="284385" cy="28438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61" name="Google Shape;61;p14"/>
            <p:cNvSpPr/>
            <p:nvPr/>
          </p:nvSpPr>
          <p:spPr>
            <a:xfrm>
              <a:off x="12420545" y="333902"/>
              <a:ext cx="284385" cy="284385"/>
            </a:xfrm>
            <a:prstGeom prst="rect">
              <a:avLst/>
            </a:prstGeom>
            <a:solidFill>
              <a:srgbClr val="3F57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62" name="Google Shape;62;p14"/>
            <p:cNvSpPr/>
            <p:nvPr/>
          </p:nvSpPr>
          <p:spPr>
            <a:xfrm>
              <a:off x="12420545" y="937408"/>
              <a:ext cx="284385" cy="284385"/>
            </a:xfrm>
            <a:prstGeom prst="rect">
              <a:avLst/>
            </a:prstGeom>
            <a:solidFill>
              <a:srgbClr val="FF530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63" name="Google Shape;63;p14"/>
            <p:cNvSpPr/>
            <p:nvPr/>
          </p:nvSpPr>
          <p:spPr>
            <a:xfrm>
              <a:off x="12420545" y="1271310"/>
              <a:ext cx="284385" cy="284385"/>
            </a:xfrm>
            <a:prstGeom prst="rect">
              <a:avLst/>
            </a:prstGeom>
            <a:solidFill>
              <a:srgbClr val="FE8A1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64" name="Google Shape;64;p14"/>
            <p:cNvSpPr/>
            <p:nvPr/>
          </p:nvSpPr>
          <p:spPr>
            <a:xfrm>
              <a:off x="12420545" y="1603218"/>
              <a:ext cx="284385" cy="284385"/>
            </a:xfrm>
            <a:prstGeom prst="rect">
              <a:avLst/>
            </a:prstGeom>
            <a:solidFill>
              <a:srgbClr val="FFA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65" name="Google Shape;65;p14"/>
            <p:cNvSpPr/>
            <p:nvPr/>
          </p:nvSpPr>
          <p:spPr>
            <a:xfrm>
              <a:off x="12420545" y="1937120"/>
              <a:ext cx="284385" cy="284385"/>
            </a:xfrm>
            <a:prstGeom prst="rect">
              <a:avLst/>
            </a:prstGeom>
            <a:solidFill>
              <a:srgbClr val="FFD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66" name="Google Shape;66;p14"/>
            <p:cNvSpPr/>
            <p:nvPr/>
          </p:nvSpPr>
          <p:spPr>
            <a:xfrm>
              <a:off x="12420545" y="2540626"/>
              <a:ext cx="284385" cy="284385"/>
            </a:xfrm>
            <a:prstGeom prst="rect">
              <a:avLst/>
            </a:prstGeom>
            <a:solidFill>
              <a:srgbClr val="2B3A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67" name="Google Shape;67;p14"/>
            <p:cNvSpPr/>
            <p:nvPr/>
          </p:nvSpPr>
          <p:spPr>
            <a:xfrm>
              <a:off x="12420545" y="2874528"/>
              <a:ext cx="284385" cy="28438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68" name="Google Shape;68;p14"/>
            <p:cNvSpPr/>
            <p:nvPr/>
          </p:nvSpPr>
          <p:spPr>
            <a:xfrm>
              <a:off x="12420545" y="3206436"/>
              <a:ext cx="284385" cy="284385"/>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69" name="Google Shape;69;p14"/>
            <p:cNvSpPr/>
            <p:nvPr/>
          </p:nvSpPr>
          <p:spPr>
            <a:xfrm>
              <a:off x="12420545" y="3853100"/>
              <a:ext cx="284385" cy="284385"/>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70" name="Google Shape;70;p14"/>
            <p:cNvSpPr/>
            <p:nvPr/>
          </p:nvSpPr>
          <p:spPr>
            <a:xfrm>
              <a:off x="12420545" y="4187002"/>
              <a:ext cx="284385" cy="28438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71" name="Google Shape;71;p14"/>
            <p:cNvSpPr/>
            <p:nvPr/>
          </p:nvSpPr>
          <p:spPr>
            <a:xfrm>
              <a:off x="12420545" y="4518910"/>
              <a:ext cx="284385" cy="284385"/>
            </a:xfrm>
            <a:prstGeom prst="rect">
              <a:avLst/>
            </a:prstGeom>
            <a:solidFill>
              <a:srgbClr val="93C90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72" name="Google Shape;72;p14"/>
            <p:cNvSpPr/>
            <p:nvPr/>
          </p:nvSpPr>
          <p:spPr>
            <a:xfrm>
              <a:off x="12420545" y="5163396"/>
              <a:ext cx="284385" cy="284385"/>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73" name="Google Shape;73;p14"/>
            <p:cNvSpPr/>
            <p:nvPr/>
          </p:nvSpPr>
          <p:spPr>
            <a:xfrm>
              <a:off x="12420545" y="5495304"/>
              <a:ext cx="284385" cy="284385"/>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632900453"/>
      </p:ext>
    </p:extLst>
  </p:cSld>
  <p:clrMap bg1="lt1" tx1="dk1" bg2="dk2" tx2="lt2" accent1="accent1" accent2="accent2" accent3="accent3" accent4="accent4" accent5="accent5" accent6="accent6" hlink="hlink" folHlink="folHlink"/>
  <p:sldLayoutIdLst>
    <p:sldLayoutId id="2147484517" r:id="rId1"/>
    <p:sldLayoutId id="2147484518" r:id="rId2"/>
    <p:sldLayoutId id="2147484519" r:id="rId3"/>
    <p:sldLayoutId id="2147484520" r:id="rId4"/>
    <p:sldLayoutId id="2147484521" r:id="rId5"/>
    <p:sldLayoutId id="2147484522" r:id="rId6"/>
    <p:sldLayoutId id="2147484523" r:id="rId7"/>
    <p:sldLayoutId id="2147484524" r:id="rId8"/>
    <p:sldLayoutId id="2147484525" r:id="rId9"/>
    <p:sldLayoutId id="2147484526" r:id="rId10"/>
    <p:sldLayoutId id="2147484527" r:id="rId11"/>
    <p:sldLayoutId id="2147484528" r:id="rId12"/>
    <p:sldLayoutId id="2147484529" r:id="rId13"/>
    <p:sldLayoutId id="2147484530" r:id="rId14"/>
    <p:sldLayoutId id="2147484531" r:id="rId15"/>
    <p:sldLayoutId id="2147484532"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 Id="rId5" Type="http://schemas.openxmlformats.org/officeDocument/2006/relationships/hyperlink" Target="https://www.york.ac.uk/che/publications/books/handbook-dcea/" TargetMode="External"/><Relationship Id="rId4" Type="http://schemas.openxmlformats.org/officeDocument/2006/relationships/hyperlink" Target="https://www.york.ac.uk/che/research/equity/handbook/"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016/j.jval.2016.11.027" TargetMode="External"/><Relationship Id="rId2" Type="http://schemas.openxmlformats.org/officeDocument/2006/relationships/hyperlink" Target="https://doi.org/10.1016/j.jval.2020.10.001" TargetMode="External"/><Relationship Id="rId1" Type="http://schemas.openxmlformats.org/officeDocument/2006/relationships/slideLayout" Target="../slideLayouts/slideLayout2.xml"/><Relationship Id="rId6" Type="http://schemas.openxmlformats.org/officeDocument/2006/relationships/hyperlink" Target="http://onlinelibrary.wiley.com/doi/10.1002/hec.3430/full" TargetMode="External"/><Relationship Id="rId5" Type="http://schemas.openxmlformats.org/officeDocument/2006/relationships/hyperlink" Target="https://doi.org/10.1016/j.jval.2019.03.006" TargetMode="External"/><Relationship Id="rId4" Type="http://schemas.openxmlformats.org/officeDocument/2006/relationships/hyperlink" Target="http://mdm.sagepub.com/content/36/1/8.abstrac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mailto:Kowal.Stacey@gene.com" TargetMode="External"/><Relationship Id="rId5" Type="http://schemas.openxmlformats.org/officeDocument/2006/relationships/image" Target="../media/image7.e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8.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CHE logo high res for pr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8407" y="5733256"/>
            <a:ext cx="1871662" cy="936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63" name="Title 6"/>
          <p:cNvSpPr>
            <a:spLocks noGrp="1"/>
          </p:cNvSpPr>
          <p:nvPr>
            <p:ph type="ctrTitle"/>
          </p:nvPr>
        </p:nvSpPr>
        <p:spPr>
          <a:xfrm>
            <a:off x="983432" y="1412776"/>
            <a:ext cx="10369152" cy="2232248"/>
          </a:xfrm>
        </p:spPr>
        <p:txBody>
          <a:bodyPr/>
          <a:lstStyle/>
          <a:p>
            <a:pPr algn="ctr"/>
            <a:r>
              <a:rPr lang="en-GB" altLang="en-US" sz="3200" dirty="0"/>
              <a:t>Use of Health Equity Research in Decision Making:</a:t>
            </a:r>
            <a:br>
              <a:rPr lang="en-GB" altLang="en-US" sz="3200" dirty="0"/>
            </a:br>
            <a:r>
              <a:rPr lang="en-GB" altLang="en-US" sz="3200" dirty="0"/>
              <a:t>The State of Play</a:t>
            </a:r>
          </a:p>
        </p:txBody>
      </p:sp>
      <p:sp>
        <p:nvSpPr>
          <p:cNvPr id="15364" name="Subtitle 3"/>
          <p:cNvSpPr>
            <a:spLocks noGrp="1"/>
          </p:cNvSpPr>
          <p:nvPr>
            <p:ph type="subTitle" idx="1"/>
          </p:nvPr>
        </p:nvSpPr>
        <p:spPr>
          <a:xfrm>
            <a:off x="2423593" y="4725144"/>
            <a:ext cx="6840537" cy="1799678"/>
          </a:xfrm>
        </p:spPr>
        <p:txBody>
          <a:bodyPr/>
          <a:lstStyle/>
          <a:p>
            <a:pPr algn="ctr"/>
            <a:r>
              <a:rPr lang="en-GB" altLang="en-US" sz="2400" b="1" dirty="0"/>
              <a:t>Professor Richard Cookson</a:t>
            </a:r>
          </a:p>
          <a:p>
            <a:pPr algn="ctr">
              <a:spcBef>
                <a:spcPct val="0"/>
              </a:spcBef>
            </a:pPr>
            <a:r>
              <a:rPr lang="en-GB" altLang="en-US" sz="2400" b="1" dirty="0"/>
              <a:t>Centre for Health Economics</a:t>
            </a:r>
          </a:p>
          <a:p>
            <a:pPr algn="ctr">
              <a:spcBef>
                <a:spcPct val="0"/>
              </a:spcBef>
            </a:pPr>
            <a:r>
              <a:rPr lang="en-GB" altLang="en-US" sz="2400" b="1" dirty="0"/>
              <a:t>University of York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0"/>
          <p:cNvSpPr>
            <a:spLocks noChangeArrowheads="1"/>
          </p:cNvSpPr>
          <p:nvPr/>
        </p:nvSpPr>
        <p:spPr bwMode="auto">
          <a:xfrm>
            <a:off x="2935838" y="382529"/>
            <a:ext cx="61494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b="1">
                <a:latin typeface="Arial" panose="020B0604020202020204" pitchFamily="34" charset="0"/>
              </a:rPr>
              <a:t>Equity-Efficiency Impact Plane</a:t>
            </a:r>
            <a:endParaRPr lang="en-GB" altLang="en-US" dirty="0">
              <a:latin typeface="Arial" panose="020B0604020202020204" pitchFamily="34" charset="0"/>
            </a:endParaRPr>
          </a:p>
        </p:txBody>
      </p:sp>
      <p:grpSp>
        <p:nvGrpSpPr>
          <p:cNvPr id="4" name="Group 3">
            <a:extLst>
              <a:ext uri="{FF2B5EF4-FFF2-40B4-BE49-F238E27FC236}">
                <a16:creationId xmlns:a16="http://schemas.microsoft.com/office/drawing/2014/main" id="{B41979AB-FE4A-48A7-94F8-797EBFF7A09C}"/>
              </a:ext>
            </a:extLst>
          </p:cNvPr>
          <p:cNvGrpSpPr/>
          <p:nvPr/>
        </p:nvGrpSpPr>
        <p:grpSpPr>
          <a:xfrm>
            <a:off x="4309593" y="1330385"/>
            <a:ext cx="7992249" cy="5145093"/>
            <a:chOff x="3083646" y="1330385"/>
            <a:chExt cx="8115108" cy="5145093"/>
          </a:xfrm>
        </p:grpSpPr>
        <p:grpSp>
          <p:nvGrpSpPr>
            <p:cNvPr id="3" name="Group 2">
              <a:extLst>
                <a:ext uri="{FF2B5EF4-FFF2-40B4-BE49-F238E27FC236}">
                  <a16:creationId xmlns:a16="http://schemas.microsoft.com/office/drawing/2014/main" id="{63A6800B-AD90-49EC-B61B-A6EF78CC5C3A}"/>
                </a:ext>
              </a:extLst>
            </p:cNvPr>
            <p:cNvGrpSpPr/>
            <p:nvPr/>
          </p:nvGrpSpPr>
          <p:grpSpPr>
            <a:xfrm>
              <a:off x="3083646" y="1330385"/>
              <a:ext cx="8115108" cy="5145093"/>
              <a:chOff x="3083646" y="1330385"/>
              <a:chExt cx="8115108" cy="5145093"/>
            </a:xfrm>
          </p:grpSpPr>
          <p:sp>
            <p:nvSpPr>
              <p:cNvPr id="8" name="Text Box 17"/>
              <p:cNvSpPr txBox="1">
                <a:spLocks/>
              </p:cNvSpPr>
              <p:nvPr/>
            </p:nvSpPr>
            <p:spPr bwMode="auto">
              <a:xfrm>
                <a:off x="3904791" y="4395799"/>
                <a:ext cx="1663700" cy="541337"/>
              </a:xfrm>
              <a:prstGeom prst="rect">
                <a:avLst/>
              </a:prstGeom>
              <a:solidFill>
                <a:srgbClr val="FF0000"/>
              </a:solidFill>
            </p:spPr>
            <p:txBody>
              <a:bodyPr anchor="ctr"/>
              <a:lstStyle/>
              <a:p>
                <a:pPr algn="ctr" eaLnBrk="1" fontAlgn="auto" hangingPunct="1">
                  <a:spcBef>
                    <a:spcPts val="0"/>
                  </a:spcBef>
                  <a:spcAft>
                    <a:spcPts val="0"/>
                  </a:spcAft>
                  <a:defRPr/>
                </a:pPr>
                <a:r>
                  <a:rPr lang="en-GB"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III. Lose-Lose</a:t>
                </a:r>
                <a:endParaRPr lang="en-GB" sz="20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19"/>
              <p:cNvSpPr txBox="1">
                <a:spLocks/>
              </p:cNvSpPr>
              <p:nvPr/>
            </p:nvSpPr>
            <p:spPr bwMode="auto">
              <a:xfrm>
                <a:off x="6295565" y="4395799"/>
                <a:ext cx="1728788" cy="514351"/>
              </a:xfrm>
              <a:prstGeom prst="rect">
                <a:avLst/>
              </a:prstGeom>
              <a:solidFill>
                <a:srgbClr val="FFC000"/>
              </a:solidFill>
            </p:spPr>
            <p:txBody>
              <a:bodyPr anchor="ctr"/>
              <a:lstStyle/>
              <a:p>
                <a:pPr algn="ctr" eaLnBrk="1" fontAlgn="auto" hangingPunct="1">
                  <a:spcBef>
                    <a:spcPts val="0"/>
                  </a:spcBef>
                  <a:spcAft>
                    <a:spcPts val="0"/>
                  </a:spcAft>
                  <a:defRPr/>
                </a:pPr>
                <a:r>
                  <a:rPr lang="en-GB"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IV. Lose-Win</a:t>
                </a:r>
                <a:endParaRPr lang="en-GB" sz="20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44045" name="Group 6"/>
              <p:cNvGrpSpPr>
                <a:grpSpLocks/>
              </p:cNvGrpSpPr>
              <p:nvPr/>
            </p:nvGrpSpPr>
            <p:grpSpPr bwMode="auto">
              <a:xfrm>
                <a:off x="3083646" y="1330385"/>
                <a:ext cx="8115108" cy="5145093"/>
                <a:chOff x="72547" y="358768"/>
                <a:chExt cx="5084685" cy="2614703"/>
              </a:xfrm>
            </p:grpSpPr>
            <p:sp>
              <p:nvSpPr>
                <p:cNvPr id="11" name="Text Box 8"/>
                <p:cNvSpPr txBox="1">
                  <a:spLocks/>
                </p:cNvSpPr>
                <p:nvPr/>
              </p:nvSpPr>
              <p:spPr>
                <a:xfrm>
                  <a:off x="2192211" y="1022729"/>
                  <a:ext cx="920079" cy="279138"/>
                </a:xfrm>
                <a:prstGeom prst="rect">
                  <a:avLst/>
                </a:prstGeom>
                <a:solidFill>
                  <a:srgbClr val="92D050"/>
                </a:solidFill>
              </p:spPr>
              <p:txBody>
                <a:bodyPr anchor="ctr"/>
                <a:lstStyle/>
                <a:p>
                  <a:pPr algn="ctr" eaLnBrk="1" fontAlgn="auto" hangingPunct="1">
                    <a:spcBef>
                      <a:spcPts val="0"/>
                    </a:spcBef>
                    <a:spcAft>
                      <a:spcPts val="0"/>
                    </a:spcAft>
                    <a:defRPr/>
                  </a:pPr>
                  <a:r>
                    <a:rPr lang="en-GB"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I. Win-Win</a:t>
                  </a:r>
                  <a:endParaRPr lang="en-GB" sz="2000" kern="0" dirty="0">
                    <a:solidFill>
                      <a:sysClr val="windowText" lastClr="000000"/>
                    </a:solidFill>
                    <a:latin typeface="Times New Roman" panose="02020603050405020304" pitchFamily="18" charset="0"/>
                    <a:ea typeface="MS Mincho" panose="02020609040205080304" pitchFamily="49" charset="-128"/>
                    <a:cs typeface="Arial" charset="0"/>
                  </a:endParaRPr>
                </a:p>
              </p:txBody>
            </p:sp>
            <p:grpSp>
              <p:nvGrpSpPr>
                <p:cNvPr id="44047" name="Group 9"/>
                <p:cNvGrpSpPr>
                  <a:grpSpLocks noChangeAspect="1"/>
                </p:cNvGrpSpPr>
                <p:nvPr/>
              </p:nvGrpSpPr>
              <p:grpSpPr bwMode="auto">
                <a:xfrm>
                  <a:off x="72547" y="358768"/>
                  <a:ext cx="5084685" cy="2614703"/>
                  <a:chOff x="584977" y="2224132"/>
                  <a:chExt cx="7983060" cy="4198992"/>
                </a:xfrm>
              </p:grpSpPr>
              <p:sp>
                <p:nvSpPr>
                  <p:cNvPr id="20" name="TextBox 51"/>
                  <p:cNvSpPr txBox="1"/>
                  <p:nvPr/>
                </p:nvSpPr>
                <p:spPr>
                  <a:xfrm>
                    <a:off x="1392360" y="3296877"/>
                    <a:ext cx="1525749" cy="441794"/>
                  </a:xfrm>
                  <a:prstGeom prst="rect">
                    <a:avLst/>
                  </a:prstGeom>
                  <a:solidFill>
                    <a:srgbClr val="FFC000"/>
                  </a:solidFill>
                </p:spPr>
                <p:txBody>
                  <a:bodyPr anchor="ctr"/>
                  <a:lstStyle/>
                  <a:p>
                    <a:pPr algn="ctr" eaLnBrk="1" fontAlgn="auto" hangingPunct="1">
                      <a:spcBef>
                        <a:spcPts val="0"/>
                      </a:spcBef>
                      <a:spcAft>
                        <a:spcPts val="0"/>
                      </a:spcAft>
                      <a:defRPr/>
                    </a:pPr>
                    <a:r>
                      <a:rPr lang="en-GB"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II. Win-Lose</a:t>
                    </a:r>
                    <a:endParaRPr lang="en-GB" sz="20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44"/>
                  <p:cNvSpPr txBox="1"/>
                  <p:nvPr/>
                </p:nvSpPr>
                <p:spPr>
                  <a:xfrm>
                    <a:off x="725527" y="2224132"/>
                    <a:ext cx="5328411" cy="834357"/>
                  </a:xfrm>
                  <a:prstGeom prst="rect">
                    <a:avLst/>
                  </a:prstGeom>
                  <a:noFill/>
                </p:spPr>
                <p:txBody>
                  <a:bodyPr/>
                  <a:lstStyle/>
                  <a:p>
                    <a:pPr algn="ctr" eaLnBrk="1" fontAlgn="auto" hangingPunct="1">
                      <a:spcBef>
                        <a:spcPts val="0"/>
                      </a:spcBef>
                      <a:spcAft>
                        <a:spcPts val="0"/>
                      </a:spcAft>
                      <a:defRPr/>
                    </a:pPr>
                    <a:r>
                      <a:rPr lang="en-GB" sz="2000" b="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Total Population Health Impact</a:t>
                    </a:r>
                  </a:p>
                  <a:p>
                    <a:pPr algn="ctr" eaLnBrk="1" fontAlgn="auto" hangingPunct="1">
                      <a:spcBef>
                        <a:spcPts val="0"/>
                      </a:spcBef>
                      <a:spcAft>
                        <a:spcPts val="0"/>
                      </a:spcAft>
                      <a:defRPr/>
                    </a:pPr>
                    <a:r>
                      <a:rPr lang="en-GB" sz="2000" b="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(Cost-Effectiveness)</a:t>
                    </a:r>
                  </a:p>
                  <a:p>
                    <a:pPr algn="ctr" eaLnBrk="1" fontAlgn="auto" hangingPunct="1">
                      <a:spcBef>
                        <a:spcPts val="0"/>
                      </a:spcBef>
                      <a:spcAft>
                        <a:spcPts val="0"/>
                      </a:spcAft>
                      <a:defRPr/>
                    </a:pPr>
                    <a:endParaRPr lang="en-GB" sz="2000" kern="0" dirty="0">
                      <a:solidFill>
                        <a:sysClr val="windowText" lastClr="000000"/>
                      </a:solidFill>
                      <a:latin typeface="Times New Roman" panose="02020603050405020304" pitchFamily="18" charset="0"/>
                      <a:ea typeface="MS Mincho" panose="02020609040205080304" pitchFamily="49" charset="-128"/>
                      <a:cs typeface="Arial" charset="0"/>
                    </a:endParaRPr>
                  </a:p>
                </p:txBody>
              </p:sp>
              <p:cxnSp>
                <p:nvCxnSpPr>
                  <p:cNvPr id="44050" name="Straight Connector 12"/>
                  <p:cNvCxnSpPr>
                    <a:cxnSpLocks noChangeShapeType="1"/>
                  </p:cNvCxnSpPr>
                  <p:nvPr/>
                </p:nvCxnSpPr>
                <p:spPr bwMode="auto">
                  <a:xfrm flipH="1">
                    <a:off x="3413633" y="3101433"/>
                    <a:ext cx="13601" cy="2906894"/>
                  </a:xfrm>
                  <a:prstGeom prst="line">
                    <a:avLst/>
                  </a:prstGeom>
                  <a:noFill/>
                  <a:ln w="34925"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44051" name="Straight Connector 13"/>
                  <p:cNvCxnSpPr>
                    <a:cxnSpLocks noChangeShapeType="1"/>
                  </p:cNvCxnSpPr>
                  <p:nvPr/>
                </p:nvCxnSpPr>
                <p:spPr bwMode="auto">
                  <a:xfrm flipV="1">
                    <a:off x="997963" y="4576843"/>
                    <a:ext cx="4783563" cy="5288"/>
                  </a:xfrm>
                  <a:prstGeom prst="line">
                    <a:avLst/>
                  </a:prstGeom>
                  <a:noFill/>
                  <a:ln w="34925" algn="ctr">
                    <a:solidFill>
                      <a:srgbClr val="000000"/>
                    </a:solidFill>
                    <a:miter lim="800000"/>
                    <a:headEnd/>
                    <a:tailEnd/>
                  </a:ln>
                  <a:extLst>
                    <a:ext uri="{909E8E84-426E-40DD-AFC4-6F175D3DCCD1}">
                      <a14:hiddenFill xmlns:a14="http://schemas.microsoft.com/office/drawing/2010/main">
                        <a:noFill/>
                      </a14:hiddenFill>
                    </a:ext>
                  </a:extLst>
                </p:spPr>
              </p:cxnSp>
              <p:sp>
                <p:nvSpPr>
                  <p:cNvPr id="15" name="TextBox 6"/>
                  <p:cNvSpPr txBox="1"/>
                  <p:nvPr/>
                </p:nvSpPr>
                <p:spPr>
                  <a:xfrm>
                    <a:off x="5958720" y="4229831"/>
                    <a:ext cx="2609317" cy="928963"/>
                  </a:xfrm>
                  <a:prstGeom prst="rect">
                    <a:avLst/>
                  </a:prstGeom>
                  <a:noFill/>
                </p:spPr>
                <p:txBody>
                  <a:bodyPr/>
                  <a:lstStyle/>
                  <a:p>
                    <a:pPr algn="ctr" eaLnBrk="1" fontAlgn="auto" hangingPunct="1">
                      <a:spcBef>
                        <a:spcPts val="0"/>
                      </a:spcBef>
                      <a:spcAft>
                        <a:spcPts val="0"/>
                      </a:spcAft>
                      <a:defRPr/>
                    </a:pPr>
                    <a:r>
                      <a:rPr lang="en-GB" sz="2000" b="1" kern="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Impact on Health </a:t>
                    </a:r>
                    <a:br>
                      <a:rPr lang="en-GB" sz="2000" b="1" kern="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br>
                    <a:r>
                      <a:rPr lang="en-GB" sz="2000" b="1" kern="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Equity</a:t>
                    </a:r>
                    <a:endParaRPr lang="en-GB" sz="2000" kern="0" dirty="0">
                      <a:solidFill>
                        <a:sysClr val="windowText" lastClr="000000"/>
                      </a:solidFill>
                      <a:latin typeface="Times New Roman" panose="02020603050405020304" pitchFamily="18" charset="0"/>
                      <a:ea typeface="MS Mincho" panose="02020609040205080304" pitchFamily="49" charset="-128"/>
                      <a:cs typeface="Arial" charset="0"/>
                    </a:endParaRPr>
                  </a:p>
                </p:txBody>
              </p:sp>
              <p:sp>
                <p:nvSpPr>
                  <p:cNvPr id="16" name="TextBox 8"/>
                  <p:cNvSpPr txBox="1"/>
                  <p:nvPr/>
                </p:nvSpPr>
                <p:spPr>
                  <a:xfrm>
                    <a:off x="3249183" y="2668517"/>
                    <a:ext cx="743354" cy="542851"/>
                  </a:xfrm>
                  <a:prstGeom prst="rect">
                    <a:avLst/>
                  </a:prstGeom>
                  <a:noFill/>
                </p:spPr>
                <p:txBody>
                  <a:bodyPr/>
                  <a:lstStyle/>
                  <a:p>
                    <a:pPr eaLnBrk="1" fontAlgn="auto" hangingPunct="1">
                      <a:spcBef>
                        <a:spcPts val="0"/>
                      </a:spcBef>
                      <a:spcAft>
                        <a:spcPts val="0"/>
                      </a:spcAft>
                      <a:defRPr/>
                    </a:pPr>
                    <a:r>
                      <a:rPr lang="en-GB" sz="3200" b="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a:t>
                    </a:r>
                    <a:endParaRPr lang="en-GB" sz="3200" kern="0" dirty="0">
                      <a:solidFill>
                        <a:sysClr val="windowText" lastClr="000000"/>
                      </a:solidFill>
                      <a:latin typeface="Times New Roman" panose="02020603050405020304" pitchFamily="18" charset="0"/>
                      <a:ea typeface="MS Mincho" panose="02020609040205080304" pitchFamily="49" charset="-128"/>
                      <a:cs typeface="Arial" charset="0"/>
                    </a:endParaRPr>
                  </a:p>
                </p:txBody>
              </p:sp>
              <p:sp>
                <p:nvSpPr>
                  <p:cNvPr id="17" name="TextBox 18"/>
                  <p:cNvSpPr txBox="1"/>
                  <p:nvPr/>
                </p:nvSpPr>
                <p:spPr>
                  <a:xfrm>
                    <a:off x="584977" y="4293182"/>
                    <a:ext cx="573133" cy="345922"/>
                  </a:xfrm>
                  <a:prstGeom prst="rect">
                    <a:avLst/>
                  </a:prstGeom>
                  <a:noFill/>
                </p:spPr>
                <p:txBody>
                  <a:bodyPr/>
                  <a:lstStyle/>
                  <a:p>
                    <a:pPr eaLnBrk="1" fontAlgn="auto" hangingPunct="1">
                      <a:spcBef>
                        <a:spcPts val="0"/>
                      </a:spcBef>
                      <a:spcAft>
                        <a:spcPts val="0"/>
                      </a:spcAft>
                      <a:defRPr/>
                    </a:pPr>
                    <a:r>
                      <a:rPr lang="en-GB" sz="3200" b="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a:t>
                    </a:r>
                    <a:endParaRPr lang="en-GB" sz="3200" b="1" kern="0" dirty="0">
                      <a:solidFill>
                        <a:sysClr val="windowText" lastClr="000000"/>
                      </a:solidFill>
                      <a:latin typeface="Times New Roman" panose="02020603050405020304" pitchFamily="18" charset="0"/>
                      <a:ea typeface="MS Mincho" panose="02020609040205080304" pitchFamily="49" charset="-128"/>
                      <a:cs typeface="Arial" charset="0"/>
                    </a:endParaRPr>
                  </a:p>
                </p:txBody>
              </p:sp>
              <p:sp>
                <p:nvSpPr>
                  <p:cNvPr id="18" name="TextBox 20"/>
                  <p:cNvSpPr txBox="1"/>
                  <p:nvPr/>
                </p:nvSpPr>
                <p:spPr>
                  <a:xfrm>
                    <a:off x="3261676" y="5885456"/>
                    <a:ext cx="538776" cy="537668"/>
                  </a:xfrm>
                  <a:prstGeom prst="rect">
                    <a:avLst/>
                  </a:prstGeom>
                  <a:noFill/>
                </p:spPr>
                <p:txBody>
                  <a:bodyPr/>
                  <a:lstStyle/>
                  <a:p>
                    <a:pPr eaLnBrk="1" fontAlgn="auto" hangingPunct="1">
                      <a:spcBef>
                        <a:spcPts val="0"/>
                      </a:spcBef>
                      <a:spcAft>
                        <a:spcPts val="0"/>
                      </a:spcAft>
                      <a:defRPr/>
                    </a:pPr>
                    <a:r>
                      <a:rPr lang="en-GB" sz="3200" b="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a:t>
                    </a:r>
                    <a:endParaRPr lang="en-GB" sz="3200" b="1" kern="0" dirty="0">
                      <a:solidFill>
                        <a:sysClr val="windowText" lastClr="000000"/>
                      </a:solidFill>
                      <a:latin typeface="Times New Roman" panose="02020603050405020304" pitchFamily="18" charset="0"/>
                      <a:ea typeface="MS Mincho" panose="02020609040205080304" pitchFamily="49" charset="-128"/>
                      <a:cs typeface="Arial" charset="0"/>
                    </a:endParaRPr>
                  </a:p>
                </p:txBody>
              </p:sp>
              <p:sp>
                <p:nvSpPr>
                  <p:cNvPr id="19" name="TextBox 48"/>
                  <p:cNvSpPr txBox="1"/>
                  <p:nvPr/>
                </p:nvSpPr>
                <p:spPr>
                  <a:xfrm>
                    <a:off x="4083113" y="2961320"/>
                    <a:ext cx="2415901" cy="334261"/>
                  </a:xfrm>
                  <a:prstGeom prst="rect">
                    <a:avLst/>
                  </a:prstGeom>
                  <a:noFill/>
                </p:spPr>
                <p:txBody>
                  <a:bodyPr/>
                  <a:lstStyle/>
                  <a:p>
                    <a:pPr eaLnBrk="1" fontAlgn="auto" hangingPunct="1">
                      <a:lnSpc>
                        <a:spcPct val="115000"/>
                      </a:lnSpc>
                      <a:spcBef>
                        <a:spcPts val="0"/>
                      </a:spcBef>
                      <a:spcAft>
                        <a:spcPts val="1000"/>
                      </a:spcAft>
                      <a:defRPr/>
                    </a:pPr>
                    <a:r>
                      <a:rPr lang="en-GB" sz="2000" kern="0">
                        <a:solidFill>
                          <a:sysClr val="windowText" lastClr="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2000" kern="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grpSp>
          </p:grpSp>
        </p:grpSp>
        <p:sp>
          <p:nvSpPr>
            <p:cNvPr id="6" name="TextBox 18"/>
            <p:cNvSpPr txBox="1"/>
            <p:nvPr/>
          </p:nvSpPr>
          <p:spPr bwMode="auto">
            <a:xfrm>
              <a:off x="8444685" y="3905858"/>
              <a:ext cx="611188" cy="765174"/>
            </a:xfrm>
            <a:prstGeom prst="rect">
              <a:avLst/>
            </a:prstGeom>
            <a:noFill/>
          </p:spPr>
          <p:txBody>
            <a:bodyPr/>
            <a:lstStyle/>
            <a:p>
              <a:pPr eaLnBrk="1" fontAlgn="auto" hangingPunct="1">
                <a:spcBef>
                  <a:spcPts val="0"/>
                </a:spcBef>
                <a:spcAft>
                  <a:spcPts val="0"/>
                </a:spcAft>
                <a:defRPr/>
              </a:pPr>
              <a:r>
                <a:rPr lang="en-GB" sz="3200" b="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a:t>
              </a:r>
              <a:endParaRPr lang="en-GB" sz="3200" kern="0" dirty="0">
                <a:solidFill>
                  <a:sysClr val="windowText" lastClr="000000"/>
                </a:solidFill>
                <a:latin typeface="Times New Roman" panose="02020603050405020304" pitchFamily="18" charset="0"/>
                <a:ea typeface="MS Mincho" panose="02020609040205080304" pitchFamily="49" charset="-128"/>
                <a:cs typeface="Arial" charset="0"/>
              </a:endParaRPr>
            </a:p>
          </p:txBody>
        </p:sp>
        <p:sp>
          <p:nvSpPr>
            <p:cNvPr id="2" name="Rectangle 1"/>
            <p:cNvSpPr/>
            <p:nvPr/>
          </p:nvSpPr>
          <p:spPr>
            <a:xfrm>
              <a:off x="6232065" y="3141669"/>
              <a:ext cx="1870075" cy="646331"/>
            </a:xfrm>
            <a:prstGeom prst="rect">
              <a:avLst/>
            </a:prstGeom>
          </p:spPr>
          <p:txBody>
            <a:bodyPr>
              <a:spAutoFit/>
            </a:bodyPr>
            <a:lstStyle/>
            <a:p>
              <a:pPr algn="ctr" eaLnBrk="1" fontAlgn="auto" hangingPunct="1">
                <a:spcBef>
                  <a:spcPts val="0"/>
                </a:spcBef>
                <a:spcAft>
                  <a:spcPts val="0"/>
                </a:spcAft>
                <a:defRPr/>
              </a:pPr>
              <a:r>
                <a:rPr lang="en-GB" b="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Cost-effective</a:t>
              </a:r>
              <a:endParaRPr lang="en-GB" b="1" kern="0" dirty="0">
                <a:solidFill>
                  <a:sysClr val="windowText" lastClr="000000"/>
                </a:solidFill>
                <a:latin typeface="Times New Roman" panose="02020603050405020304" pitchFamily="18" charset="0"/>
                <a:ea typeface="MS Mincho" panose="02020609040205080304" pitchFamily="49" charset="-128"/>
                <a:cs typeface="Arial" charset="0"/>
              </a:endParaRPr>
            </a:p>
            <a:p>
              <a:pPr algn="ctr" eaLnBrk="1" fontAlgn="auto" hangingPunct="1">
                <a:spcBef>
                  <a:spcPts val="0"/>
                </a:spcBef>
                <a:spcAft>
                  <a:spcPts val="0"/>
                </a:spcAft>
                <a:defRPr/>
              </a:pPr>
              <a:r>
                <a:rPr lang="en-GB" b="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Improves equity</a:t>
              </a:r>
              <a:endParaRPr lang="en-GB" b="1" kern="0" dirty="0">
                <a:solidFill>
                  <a:sysClr val="windowText" lastClr="000000"/>
                </a:solidFill>
                <a:latin typeface="Times New Roman" panose="02020603050405020304" pitchFamily="18" charset="0"/>
                <a:ea typeface="MS Mincho" panose="02020609040205080304" pitchFamily="49" charset="-128"/>
                <a:cs typeface="Arial" charset="0"/>
              </a:endParaRPr>
            </a:p>
          </p:txBody>
        </p:sp>
        <p:sp>
          <p:nvSpPr>
            <p:cNvPr id="21" name="Rectangle 20"/>
            <p:cNvSpPr/>
            <p:nvPr/>
          </p:nvSpPr>
          <p:spPr>
            <a:xfrm>
              <a:off x="3728577" y="3141669"/>
              <a:ext cx="1870075" cy="646331"/>
            </a:xfrm>
            <a:prstGeom prst="rect">
              <a:avLst/>
            </a:prstGeom>
          </p:spPr>
          <p:txBody>
            <a:bodyPr>
              <a:spAutoFit/>
            </a:bodyPr>
            <a:lstStyle/>
            <a:p>
              <a:pPr algn="ctr" eaLnBrk="1" fontAlgn="auto" hangingPunct="1">
                <a:spcBef>
                  <a:spcPts val="0"/>
                </a:spcBef>
                <a:spcAft>
                  <a:spcPts val="0"/>
                </a:spcAft>
                <a:defRPr/>
              </a:pPr>
              <a:r>
                <a:rPr lang="en-GB" b="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Cost-effective</a:t>
              </a:r>
              <a:endParaRPr lang="en-GB" b="1" kern="0" dirty="0">
                <a:solidFill>
                  <a:sysClr val="windowText" lastClr="000000"/>
                </a:solidFill>
                <a:latin typeface="Times New Roman" panose="02020603050405020304" pitchFamily="18" charset="0"/>
                <a:ea typeface="MS Mincho" panose="02020609040205080304" pitchFamily="49" charset="-128"/>
                <a:cs typeface="Arial" charset="0"/>
              </a:endParaRPr>
            </a:p>
            <a:p>
              <a:pPr algn="ctr" eaLnBrk="1" fontAlgn="auto" hangingPunct="1">
                <a:spcBef>
                  <a:spcPts val="0"/>
                </a:spcBef>
                <a:spcAft>
                  <a:spcPts val="0"/>
                </a:spcAft>
                <a:defRPr/>
              </a:pPr>
              <a:r>
                <a:rPr lang="en-GB" b="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Harms equity</a:t>
              </a:r>
              <a:endParaRPr lang="en-GB" b="1" kern="0" dirty="0">
                <a:solidFill>
                  <a:sysClr val="windowText" lastClr="000000"/>
                </a:solidFill>
                <a:latin typeface="Times New Roman" panose="02020603050405020304" pitchFamily="18" charset="0"/>
                <a:ea typeface="MS Mincho" panose="02020609040205080304" pitchFamily="49" charset="-128"/>
                <a:cs typeface="Arial" charset="0"/>
              </a:endParaRPr>
            </a:p>
          </p:txBody>
        </p:sp>
        <p:sp>
          <p:nvSpPr>
            <p:cNvPr id="22" name="Rectangle 21"/>
            <p:cNvSpPr/>
            <p:nvPr/>
          </p:nvSpPr>
          <p:spPr>
            <a:xfrm>
              <a:off x="6163803" y="4968881"/>
              <a:ext cx="1870075" cy="646331"/>
            </a:xfrm>
            <a:prstGeom prst="rect">
              <a:avLst/>
            </a:prstGeom>
          </p:spPr>
          <p:txBody>
            <a:bodyPr>
              <a:spAutoFit/>
            </a:bodyPr>
            <a:lstStyle/>
            <a:p>
              <a:pPr algn="ctr" eaLnBrk="1" fontAlgn="auto" hangingPunct="1">
                <a:spcBef>
                  <a:spcPts val="0"/>
                </a:spcBef>
                <a:spcAft>
                  <a:spcPts val="0"/>
                </a:spcAft>
                <a:defRPr/>
              </a:pPr>
              <a:r>
                <a:rPr lang="en-GB" b="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Cost-ineffective</a:t>
              </a:r>
              <a:endParaRPr lang="en-GB" b="1" kern="0" dirty="0">
                <a:solidFill>
                  <a:sysClr val="windowText" lastClr="000000"/>
                </a:solidFill>
                <a:latin typeface="Times New Roman" panose="02020603050405020304" pitchFamily="18" charset="0"/>
                <a:ea typeface="MS Mincho" panose="02020609040205080304" pitchFamily="49" charset="-128"/>
                <a:cs typeface="Arial" charset="0"/>
              </a:endParaRPr>
            </a:p>
            <a:p>
              <a:pPr algn="ctr" eaLnBrk="1" fontAlgn="auto" hangingPunct="1">
                <a:spcBef>
                  <a:spcPts val="0"/>
                </a:spcBef>
                <a:spcAft>
                  <a:spcPts val="0"/>
                </a:spcAft>
                <a:defRPr/>
              </a:pPr>
              <a:r>
                <a:rPr lang="en-GB" b="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Improves equity</a:t>
              </a:r>
              <a:endParaRPr lang="en-GB" b="1" kern="0" dirty="0">
                <a:solidFill>
                  <a:sysClr val="windowText" lastClr="000000"/>
                </a:solidFill>
                <a:latin typeface="Times New Roman" panose="02020603050405020304" pitchFamily="18" charset="0"/>
                <a:ea typeface="MS Mincho" panose="02020609040205080304" pitchFamily="49" charset="-128"/>
                <a:cs typeface="Arial" charset="0"/>
              </a:endParaRPr>
            </a:p>
          </p:txBody>
        </p:sp>
        <p:sp>
          <p:nvSpPr>
            <p:cNvPr id="23" name="Rectangle 22"/>
            <p:cNvSpPr/>
            <p:nvPr/>
          </p:nvSpPr>
          <p:spPr>
            <a:xfrm>
              <a:off x="3804774" y="4968881"/>
              <a:ext cx="1871663" cy="646331"/>
            </a:xfrm>
            <a:prstGeom prst="rect">
              <a:avLst/>
            </a:prstGeom>
          </p:spPr>
          <p:txBody>
            <a:bodyPr>
              <a:spAutoFit/>
            </a:bodyPr>
            <a:lstStyle/>
            <a:p>
              <a:pPr algn="ctr" eaLnBrk="1" fontAlgn="auto" hangingPunct="1">
                <a:spcBef>
                  <a:spcPts val="0"/>
                </a:spcBef>
                <a:spcAft>
                  <a:spcPts val="0"/>
                </a:spcAft>
                <a:defRPr/>
              </a:pPr>
              <a:r>
                <a:rPr lang="en-GB" b="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Cost-ineffective</a:t>
              </a:r>
              <a:endParaRPr lang="en-GB" b="1" kern="0" dirty="0">
                <a:solidFill>
                  <a:sysClr val="windowText" lastClr="000000"/>
                </a:solidFill>
                <a:latin typeface="Times New Roman" panose="02020603050405020304" pitchFamily="18" charset="0"/>
                <a:ea typeface="MS Mincho" panose="02020609040205080304" pitchFamily="49" charset="-128"/>
                <a:cs typeface="Arial" charset="0"/>
              </a:endParaRPr>
            </a:p>
            <a:p>
              <a:pPr algn="ctr" eaLnBrk="1" fontAlgn="auto" hangingPunct="1">
                <a:spcBef>
                  <a:spcPts val="0"/>
                </a:spcBef>
                <a:spcAft>
                  <a:spcPts val="0"/>
                </a:spcAft>
                <a:defRPr/>
              </a:pPr>
              <a:r>
                <a:rPr lang="en-GB" b="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Harms equity</a:t>
              </a:r>
              <a:endParaRPr lang="en-GB" b="1" kern="0" dirty="0">
                <a:solidFill>
                  <a:sysClr val="windowText" lastClr="000000"/>
                </a:solidFill>
                <a:latin typeface="Times New Roman" panose="02020603050405020304" pitchFamily="18" charset="0"/>
                <a:ea typeface="MS Mincho" panose="02020609040205080304" pitchFamily="49" charset="-128"/>
                <a:cs typeface="Arial" charset="0"/>
              </a:endParaRPr>
            </a:p>
          </p:txBody>
        </p:sp>
      </p:grpSp>
      <p:sp>
        <p:nvSpPr>
          <p:cNvPr id="5" name="TextBox 4">
            <a:extLst>
              <a:ext uri="{FF2B5EF4-FFF2-40B4-BE49-F238E27FC236}">
                <a16:creationId xmlns:a16="http://schemas.microsoft.com/office/drawing/2014/main" id="{CB2013AF-E21A-45CF-AE1C-4F9B57272254}"/>
              </a:ext>
            </a:extLst>
          </p:cNvPr>
          <p:cNvSpPr txBox="1"/>
          <p:nvPr/>
        </p:nvSpPr>
        <p:spPr>
          <a:xfrm>
            <a:off x="693016" y="1700808"/>
            <a:ext cx="3533943" cy="3416320"/>
          </a:xfrm>
          <a:prstGeom prst="rect">
            <a:avLst/>
          </a:prstGeom>
          <a:noFill/>
        </p:spPr>
        <p:txBody>
          <a:bodyPr wrap="square" rtlCol="0">
            <a:spAutoFit/>
          </a:bodyPr>
          <a:lstStyle/>
          <a:p>
            <a:r>
              <a:rPr lang="en-GB" sz="2400" dirty="0"/>
              <a:t>Currently, decision makers focus on the vertical axis: </a:t>
            </a:r>
            <a:br>
              <a:rPr lang="en-GB" sz="2400" dirty="0"/>
            </a:br>
            <a:r>
              <a:rPr lang="en-GB" sz="2400" dirty="0"/>
              <a:t>cost-effectiveness and impact on total population health.</a:t>
            </a:r>
          </a:p>
          <a:p>
            <a:endParaRPr lang="en-GB" sz="2400" dirty="0"/>
          </a:p>
          <a:p>
            <a:r>
              <a:rPr lang="en-GB" sz="2400" dirty="0"/>
              <a:t>The horizontal axis is missing.</a:t>
            </a:r>
          </a:p>
        </p:txBody>
      </p:sp>
    </p:spTree>
    <p:extLst>
      <p:ext uri="{BB962C8B-B14F-4D97-AF65-F5344CB8AC3E}">
        <p14:creationId xmlns:p14="http://schemas.microsoft.com/office/powerpoint/2010/main" val="3796070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GB" dirty="0">
                <a:solidFill>
                  <a:srgbClr val="FFFFFF"/>
                </a:solidFill>
              </a:rPr>
              <a:t>Simplified or “aggregate” DCEA</a:t>
            </a:r>
          </a:p>
        </p:txBody>
      </p:sp>
      <p:sp>
        <p:nvSpPr>
          <p:cNvPr id="25" name="Arc 2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C7E8D837-826B-4FB8-B28B-50078306F0D4}"/>
              </a:ext>
            </a:extLst>
          </p:cNvPr>
          <p:cNvSpPr>
            <a:spLocks noGrp="1"/>
          </p:cNvSpPr>
          <p:nvPr>
            <p:ph idx="1"/>
          </p:nvPr>
        </p:nvSpPr>
        <p:spPr>
          <a:xfrm>
            <a:off x="4289018" y="319088"/>
            <a:ext cx="7344817" cy="5861993"/>
          </a:xfrm>
        </p:spPr>
        <p:txBody>
          <a:bodyPr anchor="ctr">
            <a:normAutofit/>
          </a:bodyPr>
          <a:lstStyle/>
          <a:p>
            <a:pPr>
              <a:lnSpc>
                <a:spcPct val="90000"/>
              </a:lnSpc>
            </a:pPr>
            <a:r>
              <a:rPr lang="en-GB" sz="2200" dirty="0"/>
              <a:t>Simplified DCEA allows health economists to produce a quick and simple “what if” estimate of the overall health inequality impact of a recommendation using their own cost-effectiveness data inputs and assumptions.</a:t>
            </a:r>
          </a:p>
          <a:p>
            <a:pPr>
              <a:lnSpc>
                <a:spcPct val="90000"/>
              </a:lnSpc>
            </a:pPr>
            <a:endParaRPr lang="en-GB" sz="2200" dirty="0"/>
          </a:p>
          <a:p>
            <a:pPr>
              <a:lnSpc>
                <a:spcPct val="90000"/>
              </a:lnSpc>
            </a:pPr>
            <a:r>
              <a:rPr lang="en-GB" sz="2200" dirty="0"/>
              <a:t>For example, to calculate the overall impact on social inequality in health in England by five socioeconomic groups, based on the neighbourhood-level index of multiple deprivation (IMD).</a:t>
            </a:r>
          </a:p>
          <a:p>
            <a:pPr>
              <a:lnSpc>
                <a:spcPct val="90000"/>
              </a:lnSpc>
            </a:pPr>
            <a:endParaRPr lang="en-GB" sz="2200" dirty="0"/>
          </a:p>
          <a:p>
            <a:pPr>
              <a:lnSpc>
                <a:spcPct val="90000"/>
              </a:lnSpc>
            </a:pPr>
            <a:r>
              <a:rPr lang="en-GB" sz="2200" dirty="0"/>
              <a:t>It does not conduct detailed modelling and it usually focuses on a small number of groups rather than breaking things down further (e.g. by regional deprivation, ethnicity, gender, disability, rough sleeping, drug use, imprisonment, other vulnerable and excluded populations).</a:t>
            </a:r>
          </a:p>
        </p:txBody>
      </p:sp>
    </p:spTree>
    <p:extLst>
      <p:ext uri="{BB962C8B-B14F-4D97-AF65-F5344CB8AC3E}">
        <p14:creationId xmlns:p14="http://schemas.microsoft.com/office/powerpoint/2010/main" val="1103219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E9F0F-75E4-E24D-80F9-44B038A052A2}"/>
              </a:ext>
            </a:extLst>
          </p:cNvPr>
          <p:cNvSpPr>
            <a:spLocks noGrp="1"/>
          </p:cNvSpPr>
          <p:nvPr>
            <p:ph type="title"/>
          </p:nvPr>
        </p:nvSpPr>
        <p:spPr/>
        <p:txBody>
          <a:bodyPr/>
          <a:lstStyle/>
          <a:p>
            <a:r>
              <a:rPr lang="en-US" dirty="0"/>
              <a:t>Audience Poll</a:t>
            </a:r>
          </a:p>
        </p:txBody>
      </p:sp>
      <p:sp>
        <p:nvSpPr>
          <p:cNvPr id="3" name="Title 1">
            <a:extLst>
              <a:ext uri="{FF2B5EF4-FFF2-40B4-BE49-F238E27FC236}">
                <a16:creationId xmlns:a16="http://schemas.microsoft.com/office/drawing/2014/main" id="{C496E9ED-884C-BF4A-8572-2C9CC79E98EC}"/>
              </a:ext>
            </a:extLst>
          </p:cNvPr>
          <p:cNvSpPr txBox="1">
            <a:spLocks/>
          </p:cNvSpPr>
          <p:nvPr/>
        </p:nvSpPr>
        <p:spPr bwMode="auto">
          <a:xfrm>
            <a:off x="609600" y="1700808"/>
            <a:ext cx="10972800" cy="370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a:lstStyle>
          <a:p>
            <a:pPr algn="l"/>
            <a:r>
              <a:rPr lang="en-US" sz="3200" i="1" dirty="0"/>
              <a:t>Has health inequalities influenced an HTA/reimbursement decision in your country?</a:t>
            </a:r>
          </a:p>
          <a:p>
            <a:pPr marL="914400" lvl="1" indent="-457200" algn="l">
              <a:buFont typeface="Arial" panose="020B0604020202020204" pitchFamily="34" charset="0"/>
              <a:buChar char="•"/>
            </a:pPr>
            <a:r>
              <a:rPr lang="en-US" sz="3200" i="1" dirty="0"/>
              <a:t>Yes</a:t>
            </a:r>
          </a:p>
          <a:p>
            <a:pPr marL="914400" lvl="1" indent="-457200" algn="l">
              <a:buFont typeface="Arial" panose="020B0604020202020204" pitchFamily="34" charset="0"/>
              <a:buChar char="•"/>
            </a:pPr>
            <a:r>
              <a:rPr lang="en-US" sz="3200" i="1" dirty="0"/>
              <a:t>No</a:t>
            </a:r>
          </a:p>
          <a:p>
            <a:pPr marL="914400" lvl="1" indent="-457200" algn="l">
              <a:buFont typeface="Arial" panose="020B0604020202020204" pitchFamily="34" charset="0"/>
              <a:buChar char="•"/>
            </a:pPr>
            <a:r>
              <a:rPr lang="en-US" sz="3200" i="1" dirty="0"/>
              <a:t>Only in special circumstances, </a:t>
            </a:r>
          </a:p>
          <a:p>
            <a:pPr marL="914400" lvl="1" indent="-457200" algn="l">
              <a:buFont typeface="Arial" panose="020B0604020202020204" pitchFamily="34" charset="0"/>
              <a:buChar char="•"/>
            </a:pPr>
            <a:r>
              <a:rPr lang="en-US" sz="3200" i="1" dirty="0"/>
              <a:t>Yes, but only based on disease characteristics (e.g., severe and rare disease)</a:t>
            </a:r>
          </a:p>
          <a:p>
            <a:pPr marL="914400" lvl="1" indent="-457200" algn="l">
              <a:buFont typeface="Arial" panose="020B0604020202020204" pitchFamily="34" charset="0"/>
              <a:buChar char="•"/>
            </a:pPr>
            <a:r>
              <a:rPr lang="en-US" sz="3200" i="1" dirty="0"/>
              <a:t>I don’t know</a:t>
            </a:r>
          </a:p>
        </p:txBody>
      </p:sp>
    </p:spTree>
    <p:extLst>
      <p:ext uri="{BB962C8B-B14F-4D97-AF65-F5344CB8AC3E}">
        <p14:creationId xmlns:p14="http://schemas.microsoft.com/office/powerpoint/2010/main" val="4061850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3" name="Freeform: Shape 7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914" name="Title 8"/>
          <p:cNvSpPr>
            <a:spLocks noGrp="1"/>
          </p:cNvSpPr>
          <p:nvPr>
            <p:ph type="title"/>
          </p:nvPr>
        </p:nvSpPr>
        <p:spPr>
          <a:xfrm>
            <a:off x="279153" y="1153571"/>
            <a:ext cx="3608966" cy="4461163"/>
          </a:xfrm>
        </p:spPr>
        <p:txBody>
          <a:bodyPr>
            <a:normAutofit/>
          </a:bodyPr>
          <a:lstStyle/>
          <a:p>
            <a:r>
              <a:rPr lang="en-GB" altLang="en-US" sz="3600" b="1" dirty="0">
                <a:solidFill>
                  <a:srgbClr val="FFFFFF"/>
                </a:solidFill>
              </a:rPr>
              <a:t>Equity-equity conflicts</a:t>
            </a:r>
          </a:p>
        </p:txBody>
      </p:sp>
      <p:sp>
        <p:nvSpPr>
          <p:cNvPr id="75" name="Arc 7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Content Placeholder 1"/>
          <p:cNvSpPr>
            <a:spLocks noGrp="1"/>
          </p:cNvSpPr>
          <p:nvPr>
            <p:ph idx="1"/>
          </p:nvPr>
        </p:nvSpPr>
        <p:spPr>
          <a:xfrm>
            <a:off x="4295800" y="404664"/>
            <a:ext cx="7209366" cy="5585619"/>
          </a:xfrm>
        </p:spPr>
        <p:txBody>
          <a:bodyPr anchor="ctr">
            <a:normAutofit fontScale="92500" lnSpcReduction="20000"/>
          </a:bodyPr>
          <a:lstStyle/>
          <a:p>
            <a:pPr marL="0" indent="0" algn="ctr">
              <a:lnSpc>
                <a:spcPct val="90000"/>
              </a:lnSpc>
              <a:buNone/>
              <a:defRPr/>
            </a:pPr>
            <a:r>
              <a:rPr lang="en-GB" b="1" dirty="0"/>
              <a:t>Health inequality vs. current severity</a:t>
            </a:r>
          </a:p>
          <a:p>
            <a:pPr marL="0" indent="0" algn="ctr">
              <a:lnSpc>
                <a:spcPct val="90000"/>
              </a:lnSpc>
              <a:buNone/>
              <a:defRPr/>
            </a:pPr>
            <a:endParaRPr lang="en-GB" sz="2400" b="1" dirty="0"/>
          </a:p>
          <a:p>
            <a:pPr marL="0" indent="0">
              <a:lnSpc>
                <a:spcPct val="90000"/>
              </a:lnSpc>
              <a:buNone/>
              <a:defRPr/>
            </a:pPr>
            <a:r>
              <a:rPr lang="en-GB" sz="2400" dirty="0"/>
              <a:t>Current severity concern typically prioritises acute care for older populations with late stage disease.</a:t>
            </a:r>
          </a:p>
          <a:p>
            <a:pPr marL="0" indent="0">
              <a:lnSpc>
                <a:spcPct val="90000"/>
              </a:lnSpc>
              <a:buNone/>
              <a:defRPr/>
            </a:pPr>
            <a:endParaRPr lang="en-GB" sz="2400" dirty="0"/>
          </a:p>
          <a:p>
            <a:pPr marL="0" indent="0">
              <a:lnSpc>
                <a:spcPct val="90000"/>
              </a:lnSpc>
              <a:buNone/>
              <a:defRPr/>
            </a:pPr>
            <a:r>
              <a:rPr lang="en-GB" sz="2400" dirty="0"/>
              <a:t>Health inequality concern typically priorities primary care for younger populations with early stage disease or risk factors.</a:t>
            </a:r>
          </a:p>
          <a:p>
            <a:pPr marL="0" indent="0">
              <a:lnSpc>
                <a:spcPct val="90000"/>
              </a:lnSpc>
              <a:buNone/>
              <a:defRPr/>
            </a:pPr>
            <a:endParaRPr lang="en-GB" sz="2400" dirty="0"/>
          </a:p>
          <a:p>
            <a:pPr marL="0" indent="0">
              <a:lnSpc>
                <a:spcPct val="90000"/>
              </a:lnSpc>
              <a:buNone/>
              <a:defRPr/>
            </a:pPr>
            <a:r>
              <a:rPr lang="en-GB" sz="2400" dirty="0"/>
              <a:t>e.g. Is it fairer to prioritise (1) a new drug for late stage skin cancer or (2) screening for maternal depression?</a:t>
            </a:r>
          </a:p>
          <a:p>
            <a:pPr>
              <a:lnSpc>
                <a:spcPct val="90000"/>
              </a:lnSpc>
              <a:defRPr/>
            </a:pPr>
            <a:r>
              <a:rPr lang="en-GB" sz="2400" dirty="0"/>
              <a:t>Current severity of illness</a:t>
            </a:r>
          </a:p>
          <a:p>
            <a:pPr lvl="1">
              <a:lnSpc>
                <a:spcPct val="90000"/>
              </a:lnSpc>
              <a:defRPr/>
            </a:pPr>
            <a:r>
              <a:rPr lang="en-GB" sz="2400" dirty="0"/>
              <a:t>Priority to late stage skin cancer</a:t>
            </a:r>
          </a:p>
          <a:p>
            <a:pPr lvl="1">
              <a:lnSpc>
                <a:spcPct val="90000"/>
              </a:lnSpc>
              <a:defRPr/>
            </a:pPr>
            <a:r>
              <a:rPr lang="en-GB" sz="2400" dirty="0"/>
              <a:t>Very short life expectancy (“end-of-life”)</a:t>
            </a:r>
          </a:p>
          <a:p>
            <a:pPr>
              <a:lnSpc>
                <a:spcPct val="90000"/>
              </a:lnSpc>
              <a:defRPr/>
            </a:pPr>
            <a:r>
              <a:rPr lang="en-GB" sz="2400" dirty="0"/>
              <a:t>Health inequality</a:t>
            </a:r>
          </a:p>
          <a:p>
            <a:pPr lvl="1">
              <a:lnSpc>
                <a:spcPct val="90000"/>
              </a:lnSpc>
              <a:defRPr/>
            </a:pPr>
            <a:r>
              <a:rPr lang="en-GB" sz="2400" dirty="0"/>
              <a:t>Priority to maternal screening</a:t>
            </a:r>
          </a:p>
          <a:p>
            <a:pPr lvl="1">
              <a:lnSpc>
                <a:spcPct val="90000"/>
              </a:lnSpc>
              <a:defRPr/>
            </a:pPr>
            <a:r>
              <a:rPr lang="en-GB" sz="2400" dirty="0"/>
              <a:t>Babies with depressed mothers can expect below-average lifetime health and social status</a:t>
            </a:r>
          </a:p>
          <a:p>
            <a:pPr lvl="1">
              <a:lnSpc>
                <a:spcPct val="90000"/>
              </a:lnSpc>
              <a:defRPr/>
            </a:pPr>
            <a:r>
              <a:rPr lang="en-GB" sz="2400" dirty="0"/>
              <a:t>Most skin cancer deaths occur age 70+ among people with above-average social status</a:t>
            </a:r>
          </a:p>
        </p:txBody>
      </p:sp>
    </p:spTree>
    <p:extLst>
      <p:ext uri="{BB962C8B-B14F-4D97-AF65-F5344CB8AC3E}">
        <p14:creationId xmlns:p14="http://schemas.microsoft.com/office/powerpoint/2010/main" val="795671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AF5747-488F-4288-BC5A-E4FA79177340}"/>
              </a:ext>
            </a:extLst>
          </p:cNvPr>
          <p:cNvSpPr>
            <a:spLocks noGrp="1"/>
          </p:cNvSpPr>
          <p:nvPr>
            <p:ph type="title"/>
          </p:nvPr>
        </p:nvSpPr>
        <p:spPr>
          <a:xfrm>
            <a:off x="558165" y="1198418"/>
            <a:ext cx="3200400" cy="4461163"/>
          </a:xfrm>
        </p:spPr>
        <p:txBody>
          <a:bodyPr>
            <a:normAutofit/>
          </a:bodyPr>
          <a:lstStyle/>
          <a:p>
            <a:r>
              <a:rPr lang="en-GB" dirty="0">
                <a:solidFill>
                  <a:srgbClr val="FFFFFF"/>
                </a:solidFill>
              </a:rPr>
              <a:t>What Is Currently  Done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DD3660F-BBCE-4263-B0C7-8C4B6AA73600}"/>
              </a:ext>
            </a:extLst>
          </p:cNvPr>
          <p:cNvSpPr>
            <a:spLocks noGrp="1"/>
          </p:cNvSpPr>
          <p:nvPr>
            <p:ph idx="1"/>
          </p:nvPr>
        </p:nvSpPr>
        <p:spPr>
          <a:xfrm>
            <a:off x="4313682" y="404664"/>
            <a:ext cx="7344816" cy="5857875"/>
          </a:xfrm>
        </p:spPr>
        <p:txBody>
          <a:bodyPr anchor="ctr">
            <a:normAutofit/>
          </a:bodyPr>
          <a:lstStyle/>
          <a:p>
            <a:pPr marL="457200" indent="-457200">
              <a:lnSpc>
                <a:spcPct val="90000"/>
              </a:lnSpc>
              <a:buFont typeface="+mj-lt"/>
              <a:buAutoNum type="arabicPeriod"/>
            </a:pPr>
            <a:r>
              <a:rPr lang="en-GB" sz="2400" dirty="0"/>
              <a:t>Describe Pre-Decision Health Inequalities</a:t>
            </a:r>
          </a:p>
          <a:p>
            <a:pPr lvl="1">
              <a:lnSpc>
                <a:spcPct val="90000"/>
              </a:lnSpc>
            </a:pPr>
            <a:r>
              <a:rPr lang="en-GB" sz="2000" dirty="0"/>
              <a:t>Sometimes, but not using generic equity metrics (e.g. contribution to overall inequality in expected lifetime health)</a:t>
            </a:r>
            <a:br>
              <a:rPr lang="en-GB" sz="1600" dirty="0"/>
            </a:br>
            <a:endParaRPr lang="en-GB" sz="1600" dirty="0"/>
          </a:p>
          <a:p>
            <a:pPr marL="457200" indent="-457200">
              <a:lnSpc>
                <a:spcPct val="90000"/>
              </a:lnSpc>
              <a:buFont typeface="+mj-lt"/>
              <a:buAutoNum type="arabicPeriod"/>
            </a:pPr>
            <a:r>
              <a:rPr lang="en-GB" sz="2400" dirty="0"/>
              <a:t>Evaluate Intervention Impacts on Health Inequalities</a:t>
            </a:r>
          </a:p>
          <a:p>
            <a:pPr lvl="1">
              <a:lnSpc>
                <a:spcPct val="90000"/>
              </a:lnSpc>
            </a:pPr>
            <a:r>
              <a:rPr lang="en-GB" sz="2000" dirty="0"/>
              <a:t>Never based on evidence and analysis</a:t>
            </a:r>
          </a:p>
          <a:p>
            <a:pPr lvl="1">
              <a:lnSpc>
                <a:spcPct val="90000"/>
              </a:lnSpc>
            </a:pPr>
            <a:r>
              <a:rPr lang="en-GB" sz="2000" dirty="0"/>
              <a:t>Sometimes using explicit expert opinion (e.g. MCDA)</a:t>
            </a:r>
          </a:p>
          <a:p>
            <a:pPr>
              <a:lnSpc>
                <a:spcPct val="90000"/>
              </a:lnSpc>
            </a:pPr>
            <a:endParaRPr lang="en-GB" sz="2400" dirty="0"/>
          </a:p>
          <a:p>
            <a:pPr marL="457200" indent="-457200">
              <a:lnSpc>
                <a:spcPct val="90000"/>
              </a:lnSpc>
              <a:buFont typeface="+mj-lt"/>
              <a:buAutoNum type="arabicPeriod" startAt="3"/>
            </a:pPr>
            <a:r>
              <a:rPr lang="en-GB" sz="2400" dirty="0"/>
              <a:t>Evaluate Equity-Efficiency Trade-Offs</a:t>
            </a:r>
          </a:p>
          <a:p>
            <a:pPr marL="857241" lvl="1" indent="-457200">
              <a:lnSpc>
                <a:spcPct val="90000"/>
              </a:lnSpc>
            </a:pPr>
            <a:r>
              <a:rPr lang="en-GB" sz="2000" dirty="0"/>
              <a:t>Never based on evidence and analysis</a:t>
            </a:r>
          </a:p>
          <a:p>
            <a:pPr marL="857241" lvl="1" indent="-457200">
              <a:lnSpc>
                <a:spcPct val="90000"/>
              </a:lnSpc>
            </a:pPr>
            <a:r>
              <a:rPr lang="en-GB" sz="2000" dirty="0"/>
              <a:t>Sometimes using explicit expert opinion (e.g. MCDA)</a:t>
            </a:r>
          </a:p>
          <a:p>
            <a:pPr marL="457200" indent="-457200">
              <a:lnSpc>
                <a:spcPct val="90000"/>
              </a:lnSpc>
              <a:buFont typeface="+mj-lt"/>
              <a:buAutoNum type="arabicPeriod" startAt="3"/>
            </a:pPr>
            <a:endParaRPr lang="en-GB" sz="2400" dirty="0"/>
          </a:p>
          <a:p>
            <a:pPr marL="457200" indent="-457200">
              <a:lnSpc>
                <a:spcPct val="90000"/>
              </a:lnSpc>
              <a:buFont typeface="+mj-lt"/>
              <a:buAutoNum type="arabicPeriod" startAt="3"/>
            </a:pPr>
            <a:r>
              <a:rPr lang="en-GB" sz="2400" dirty="0"/>
              <a:t>Evaluate Equity-Equity Conflicts</a:t>
            </a:r>
          </a:p>
          <a:p>
            <a:pPr lvl="1">
              <a:lnSpc>
                <a:spcPct val="90000"/>
              </a:lnSpc>
            </a:pPr>
            <a:r>
              <a:rPr lang="en-GB" sz="2000" dirty="0"/>
              <a:t>Never explicitly analysed – only implicit value judgements</a:t>
            </a:r>
          </a:p>
        </p:txBody>
      </p:sp>
    </p:spTree>
    <p:extLst>
      <p:ext uri="{BB962C8B-B14F-4D97-AF65-F5344CB8AC3E}">
        <p14:creationId xmlns:p14="http://schemas.microsoft.com/office/powerpoint/2010/main" val="1411126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55440" y="1009562"/>
            <a:ext cx="4865615" cy="948731"/>
          </a:xfrm>
        </p:spPr>
        <p:txBody>
          <a:bodyPr>
            <a:normAutofit/>
          </a:bodyPr>
          <a:lstStyle/>
          <a:p>
            <a:r>
              <a:rPr lang="en-GB" sz="2800" dirty="0">
                <a:latin typeface="Gill Sans MT Light" panose="020B0302020104020203" pitchFamily="34" charset="0"/>
              </a:rPr>
              <a:t>DISTRIBUTIONAL </a:t>
            </a:r>
            <a:br>
              <a:rPr lang="en-GB" sz="2800" dirty="0">
                <a:latin typeface="Gill Sans MT Light" panose="020B0302020104020203" pitchFamily="34" charset="0"/>
              </a:rPr>
            </a:br>
            <a:r>
              <a:rPr lang="en-GB" sz="2800" dirty="0">
                <a:latin typeface="Gill Sans MT Light" panose="020B0302020104020203" pitchFamily="34" charset="0"/>
              </a:rPr>
              <a:t>COST-EFFECTIVENESS ANALYSIS</a:t>
            </a: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3590" r="13590"/>
          <a:stretch>
            <a:fillRect/>
          </a:stretch>
        </p:blipFill>
        <p:spPr>
          <a:xfrm>
            <a:off x="6731944" y="693717"/>
            <a:ext cx="5784896" cy="6090408"/>
          </a:xfrm>
        </p:spPr>
      </p:pic>
      <p:sp>
        <p:nvSpPr>
          <p:cNvPr id="6" name="Text Placeholder 5"/>
          <p:cNvSpPr>
            <a:spLocks noGrp="1"/>
          </p:cNvSpPr>
          <p:nvPr>
            <p:ph type="body" sz="half" idx="2"/>
          </p:nvPr>
        </p:nvSpPr>
        <p:spPr>
          <a:xfrm>
            <a:off x="1096764" y="1899127"/>
            <a:ext cx="4865615" cy="417947"/>
          </a:xfrm>
        </p:spPr>
        <p:txBody>
          <a:bodyPr>
            <a:noAutofit/>
          </a:bodyPr>
          <a:lstStyle/>
          <a:p>
            <a:r>
              <a:rPr lang="en-GB" sz="1800" dirty="0">
                <a:solidFill>
                  <a:srgbClr val="9B353F"/>
                </a:solidFill>
                <a:latin typeface="Gill Sans MT Light" panose="020B0302020104020203" pitchFamily="34" charset="0"/>
              </a:rPr>
              <a:t>Quantifying Health Equity Impacts and Trade-Offs</a:t>
            </a:r>
          </a:p>
        </p:txBody>
      </p:sp>
      <p:sp>
        <p:nvSpPr>
          <p:cNvPr id="8" name="Rectangle 7"/>
          <p:cNvSpPr/>
          <p:nvPr/>
        </p:nvSpPr>
        <p:spPr>
          <a:xfrm>
            <a:off x="0" y="11"/>
            <a:ext cx="12192000" cy="1009551"/>
          </a:xfrm>
          <a:prstGeom prst="rect">
            <a:avLst/>
          </a:prstGeom>
          <a:solidFill>
            <a:srgbClr val="9B3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189" eaLnBrk="1" fontAlgn="auto" hangingPunct="1">
              <a:spcBef>
                <a:spcPts val="0"/>
              </a:spcBef>
              <a:spcAft>
                <a:spcPts val="0"/>
              </a:spcAft>
              <a:defRPr/>
            </a:pPr>
            <a:endParaRPr lang="en-GB" dirty="0">
              <a:solidFill>
                <a:prstClr val="white"/>
              </a:solidFill>
              <a:latin typeface="Calibri" panose="020F0502020204030204"/>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3449" y="338686"/>
            <a:ext cx="2481464" cy="397452"/>
          </a:xfrm>
          <a:prstGeom prst="rect">
            <a:avLst/>
          </a:prstGeom>
        </p:spPr>
      </p:pic>
      <p:sp>
        <p:nvSpPr>
          <p:cNvPr id="2" name="TextBox 1">
            <a:extLst>
              <a:ext uri="{FF2B5EF4-FFF2-40B4-BE49-F238E27FC236}">
                <a16:creationId xmlns:a16="http://schemas.microsoft.com/office/drawing/2014/main" id="{DF7328BE-7AA0-4B8F-906D-60388E429142}"/>
              </a:ext>
            </a:extLst>
          </p:cNvPr>
          <p:cNvSpPr txBox="1"/>
          <p:nvPr/>
        </p:nvSpPr>
        <p:spPr>
          <a:xfrm>
            <a:off x="1096764" y="2317076"/>
            <a:ext cx="5784896" cy="3847207"/>
          </a:xfrm>
          <a:prstGeom prst="rect">
            <a:avLst/>
          </a:prstGeom>
          <a:noFill/>
        </p:spPr>
        <p:txBody>
          <a:bodyPr wrap="square" rtlCol="0">
            <a:spAutoFit/>
          </a:bodyPr>
          <a:lstStyle/>
          <a:p>
            <a:pPr defTabSz="457189" eaLnBrk="1" fontAlgn="auto" hangingPunct="1">
              <a:spcBef>
                <a:spcPts val="0"/>
              </a:spcBef>
              <a:spcAft>
                <a:spcPts val="0"/>
              </a:spcAft>
              <a:defRPr/>
            </a:pPr>
            <a:r>
              <a:rPr lang="en-GB" dirty="0">
                <a:solidFill>
                  <a:prstClr val="black"/>
                </a:solidFill>
                <a:latin typeface="Gill Sans MT Light" panose="020B0302020104020203" pitchFamily="34" charset="0"/>
                <a:cs typeface="+mn-cs"/>
              </a:rPr>
              <a:t>An Oxford University Press </a:t>
            </a:r>
            <a:br>
              <a:rPr lang="en-GB" dirty="0">
                <a:solidFill>
                  <a:prstClr val="black"/>
                </a:solidFill>
                <a:latin typeface="Gill Sans MT Light" panose="020B0302020104020203" pitchFamily="34" charset="0"/>
                <a:cs typeface="+mn-cs"/>
              </a:rPr>
            </a:br>
            <a:r>
              <a:rPr lang="en-GB" dirty="0">
                <a:solidFill>
                  <a:prstClr val="black"/>
                </a:solidFill>
                <a:latin typeface="Gill Sans MT Light" panose="020B0302020104020203" pitchFamily="34" charset="0"/>
                <a:cs typeface="+mn-cs"/>
              </a:rPr>
              <a:t>Handbook in Health Economic Evaluation</a:t>
            </a:r>
          </a:p>
          <a:p>
            <a:pPr defTabSz="457189" eaLnBrk="1" fontAlgn="auto" hangingPunct="1">
              <a:spcBef>
                <a:spcPts val="0"/>
              </a:spcBef>
              <a:spcAft>
                <a:spcPts val="0"/>
              </a:spcAft>
              <a:defRPr/>
            </a:pPr>
            <a:endParaRPr lang="en-GB" dirty="0">
              <a:solidFill>
                <a:prstClr val="black"/>
              </a:solidFill>
              <a:latin typeface="Gill Sans MT Light" panose="020B0302020104020203" pitchFamily="34" charset="0"/>
              <a:cs typeface="+mn-cs"/>
            </a:endParaRPr>
          </a:p>
          <a:p>
            <a:pPr defTabSz="457189" eaLnBrk="1" fontAlgn="auto" hangingPunct="1">
              <a:spcBef>
                <a:spcPts val="0"/>
              </a:spcBef>
              <a:spcAft>
                <a:spcPts val="0"/>
              </a:spcAft>
              <a:defRPr/>
            </a:pPr>
            <a:r>
              <a:rPr lang="en-GB" dirty="0">
                <a:solidFill>
                  <a:prstClr val="black"/>
                </a:solidFill>
                <a:latin typeface="Gill Sans MT Light" panose="020B0302020104020203" pitchFamily="34" charset="0"/>
                <a:cs typeface="+mn-cs"/>
              </a:rPr>
              <a:t>Edited by Richard Cookson, Susan Griffin, Ole F. Norheim, and Anthony J. </a:t>
            </a:r>
            <a:r>
              <a:rPr lang="en-GB" dirty="0" err="1">
                <a:solidFill>
                  <a:prstClr val="black"/>
                </a:solidFill>
                <a:latin typeface="Gill Sans MT Light" panose="020B0302020104020203" pitchFamily="34" charset="0"/>
                <a:cs typeface="+mn-cs"/>
              </a:rPr>
              <a:t>Culyer</a:t>
            </a:r>
            <a:endParaRPr lang="en-GB" dirty="0">
              <a:solidFill>
                <a:prstClr val="black"/>
              </a:solidFill>
              <a:latin typeface="Gill Sans MT Light" panose="020B0302020104020203" pitchFamily="34" charset="0"/>
              <a:cs typeface="+mn-cs"/>
            </a:endParaRPr>
          </a:p>
          <a:p>
            <a:pPr defTabSz="457189" eaLnBrk="1" fontAlgn="auto" hangingPunct="1">
              <a:spcBef>
                <a:spcPts val="0"/>
              </a:spcBef>
              <a:spcAft>
                <a:spcPts val="0"/>
              </a:spcAft>
              <a:defRPr/>
            </a:pPr>
            <a:endParaRPr lang="en-GB" dirty="0">
              <a:solidFill>
                <a:prstClr val="black"/>
              </a:solidFill>
              <a:latin typeface="Gill Sans MT Light" panose="020B0302020104020203" pitchFamily="34" charset="0"/>
              <a:cs typeface="+mn-cs"/>
            </a:endParaRPr>
          </a:p>
          <a:p>
            <a:pPr marL="285744" indent="-285744" defTabSz="457189" eaLnBrk="1" fontAlgn="auto" hangingPunct="1">
              <a:spcBef>
                <a:spcPts val="0"/>
              </a:spcBef>
              <a:spcAft>
                <a:spcPts val="0"/>
              </a:spcAft>
              <a:buFont typeface="Arial" panose="020B0604020202020204" pitchFamily="34" charset="0"/>
              <a:buChar char="•"/>
              <a:defRPr/>
            </a:pPr>
            <a:r>
              <a:rPr lang="en-GB" dirty="0">
                <a:solidFill>
                  <a:prstClr val="black"/>
                </a:solidFill>
                <a:latin typeface="Gill Sans MT Light" panose="020B0302020104020203" pitchFamily="34" charset="0"/>
                <a:cs typeface="+mn-cs"/>
              </a:rPr>
              <a:t>Flexible methods for any decision context</a:t>
            </a:r>
          </a:p>
          <a:p>
            <a:pPr marL="285744" indent="-285744" defTabSz="457189" eaLnBrk="1" fontAlgn="auto" hangingPunct="1">
              <a:spcBef>
                <a:spcPts val="0"/>
              </a:spcBef>
              <a:spcAft>
                <a:spcPts val="0"/>
              </a:spcAft>
              <a:buFont typeface="Arial" panose="020B0604020202020204" pitchFamily="34" charset="0"/>
              <a:buChar char="•"/>
              <a:defRPr/>
            </a:pPr>
            <a:r>
              <a:rPr lang="en-GB" dirty="0">
                <a:solidFill>
                  <a:prstClr val="black"/>
                </a:solidFill>
                <a:latin typeface="Gill Sans MT Light" panose="020B0302020104020203" pitchFamily="34" charset="0"/>
                <a:cs typeface="+mn-cs"/>
              </a:rPr>
              <a:t>Practical </a:t>
            </a:r>
            <a:r>
              <a:rPr lang="en-GB" dirty="0">
                <a:solidFill>
                  <a:prstClr val="black"/>
                </a:solidFill>
                <a:latin typeface="Gill Sans MT Light" panose="020B0302020104020203" pitchFamily="34" charset="0"/>
                <a:cs typeface="+mn-cs"/>
                <a:hlinkClick r:id="rId4"/>
              </a:rPr>
              <a:t>spreadsheet training exercises</a:t>
            </a:r>
            <a:endParaRPr lang="en-GB" dirty="0">
              <a:solidFill>
                <a:prstClr val="black"/>
              </a:solidFill>
              <a:latin typeface="Gill Sans MT Light" panose="020B0302020104020203" pitchFamily="34" charset="0"/>
              <a:cs typeface="+mn-cs"/>
            </a:endParaRPr>
          </a:p>
          <a:p>
            <a:pPr marL="285744" indent="-285744" defTabSz="457189" eaLnBrk="1" fontAlgn="auto" hangingPunct="1">
              <a:spcBef>
                <a:spcPts val="0"/>
              </a:spcBef>
              <a:spcAft>
                <a:spcPts val="0"/>
              </a:spcAft>
              <a:buFont typeface="Arial" panose="020B0604020202020204" pitchFamily="34" charset="0"/>
              <a:buChar char="•"/>
              <a:defRPr/>
            </a:pPr>
            <a:r>
              <a:rPr lang="en-GB" dirty="0">
                <a:solidFill>
                  <a:prstClr val="black"/>
                </a:solidFill>
                <a:latin typeface="Gill Sans MT Light" panose="020B0302020104020203" pitchFamily="34" charset="0"/>
                <a:cs typeface="+mn-cs"/>
              </a:rPr>
              <a:t>Clear overview for decision-makers</a:t>
            </a:r>
          </a:p>
          <a:p>
            <a:pPr defTabSz="457189" eaLnBrk="1" fontAlgn="auto" hangingPunct="1">
              <a:spcBef>
                <a:spcPts val="0"/>
              </a:spcBef>
              <a:spcAft>
                <a:spcPts val="0"/>
              </a:spcAft>
              <a:defRPr/>
            </a:pPr>
            <a:br>
              <a:rPr lang="en-GB" dirty="0">
                <a:solidFill>
                  <a:prstClr val="black"/>
                </a:solidFill>
                <a:latin typeface="Gill Sans MT Light" panose="020B0302020104020203" pitchFamily="34" charset="0"/>
                <a:cs typeface="+mn-cs"/>
              </a:rPr>
            </a:br>
            <a:r>
              <a:rPr lang="en-GB" sz="1600" dirty="0">
                <a:solidFill>
                  <a:prstClr val="black"/>
                </a:solidFill>
                <a:latin typeface="Gill Sans MT Light" panose="020B0302020104020203" pitchFamily="34" charset="0"/>
                <a:cs typeface="+mn-cs"/>
              </a:rPr>
              <a:t>‘The definitive guide to equity methods in health economic evaluation - a landmark in the field.’</a:t>
            </a:r>
          </a:p>
          <a:p>
            <a:pPr lvl="1" defTabSz="457189" eaLnBrk="1" fontAlgn="auto" hangingPunct="1">
              <a:spcBef>
                <a:spcPts val="0"/>
              </a:spcBef>
              <a:spcAft>
                <a:spcPts val="0"/>
              </a:spcAft>
              <a:defRPr/>
            </a:pPr>
            <a:r>
              <a:rPr lang="en-GB" sz="1600" i="1" dirty="0">
                <a:solidFill>
                  <a:prstClr val="black"/>
                </a:solidFill>
                <a:latin typeface="Gill Sans MT Light" panose="020B0302020104020203" pitchFamily="34" charset="0"/>
                <a:cs typeface="+mn-cs"/>
              </a:rPr>
              <a:t>Michael Drummond, Professor of Health Economics, University of York, UK</a:t>
            </a:r>
            <a:endParaRPr lang="en-GB" dirty="0">
              <a:solidFill>
                <a:prstClr val="black"/>
              </a:solidFill>
              <a:latin typeface="Gill Sans MT Light" panose="020B0302020104020203" pitchFamily="34" charset="0"/>
              <a:cs typeface="+mn-cs"/>
            </a:endParaRPr>
          </a:p>
        </p:txBody>
      </p:sp>
      <p:sp>
        <p:nvSpPr>
          <p:cNvPr id="11" name="Rectangle 10">
            <a:extLst>
              <a:ext uri="{FF2B5EF4-FFF2-40B4-BE49-F238E27FC236}">
                <a16:creationId xmlns:a16="http://schemas.microsoft.com/office/drawing/2014/main" id="{E8FA2FD8-DBAE-4B49-B1FA-AD3886D14899}"/>
              </a:ext>
            </a:extLst>
          </p:cNvPr>
          <p:cNvSpPr/>
          <p:nvPr/>
        </p:nvSpPr>
        <p:spPr>
          <a:xfrm>
            <a:off x="2567608" y="6261086"/>
            <a:ext cx="7344816" cy="369332"/>
          </a:xfrm>
          <a:prstGeom prst="rect">
            <a:avLst/>
          </a:prstGeom>
        </p:spPr>
        <p:txBody>
          <a:bodyPr wrap="square">
            <a:spAutoFit/>
          </a:bodyPr>
          <a:lstStyle/>
          <a:p>
            <a:r>
              <a:rPr lang="en-GB" dirty="0">
                <a:hlinkClick r:id="rId5"/>
              </a:rPr>
              <a:t>https://www.york.ac.uk/che/publications/books/handbook-dcea/</a:t>
            </a:r>
            <a:endParaRPr lang="en-GB" dirty="0"/>
          </a:p>
        </p:txBody>
      </p:sp>
    </p:spTree>
    <p:extLst>
      <p:ext uri="{BB962C8B-B14F-4D97-AF65-F5344CB8AC3E}">
        <p14:creationId xmlns:p14="http://schemas.microsoft.com/office/powerpoint/2010/main" val="1733619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9" name="Rectangle 19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a:extLst>
              <a:ext uri="{FF2B5EF4-FFF2-40B4-BE49-F238E27FC236}">
                <a16:creationId xmlns:a16="http://schemas.microsoft.com/office/drawing/2014/main" id="{94CC67CC-84AA-4173-9C7A-096A2C9D9F87}"/>
              </a:ext>
            </a:extLst>
          </p:cNvPr>
          <p:cNvSpPr>
            <a:spLocks noGrp="1" noChangeArrowheads="1"/>
          </p:cNvSpPr>
          <p:nvPr>
            <p:ph type="title"/>
          </p:nvPr>
        </p:nvSpPr>
        <p:spPr>
          <a:xfrm>
            <a:off x="686834" y="1153572"/>
            <a:ext cx="3200400" cy="4461163"/>
          </a:xfrm>
        </p:spPr>
        <p:txBody>
          <a:bodyPr>
            <a:normAutofit/>
          </a:bodyPr>
          <a:lstStyle/>
          <a:p>
            <a:pPr eaLnBrk="1" hangingPunct="1"/>
            <a:r>
              <a:rPr lang="en-GB" altLang="en-US">
                <a:solidFill>
                  <a:srgbClr val="FFFFFF"/>
                </a:solidFill>
                <a:latin typeface="Cambria" panose="02040503050406030204" pitchFamily="18" charset="0"/>
              </a:rPr>
              <a:t>Readings</a:t>
            </a:r>
          </a:p>
        </p:txBody>
      </p:sp>
      <p:sp>
        <p:nvSpPr>
          <p:cNvPr id="203" name="Arc 20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387" name="Rectangle 3">
            <a:extLst>
              <a:ext uri="{FF2B5EF4-FFF2-40B4-BE49-F238E27FC236}">
                <a16:creationId xmlns:a16="http://schemas.microsoft.com/office/drawing/2014/main" id="{13B8A5E5-10A7-43A1-B4F7-A67E793A4E4E}"/>
              </a:ext>
            </a:extLst>
          </p:cNvPr>
          <p:cNvSpPr>
            <a:spLocks noGrp="1" noChangeArrowheads="1"/>
          </p:cNvSpPr>
          <p:nvPr>
            <p:ph type="body" idx="1"/>
          </p:nvPr>
        </p:nvSpPr>
        <p:spPr>
          <a:xfrm>
            <a:off x="4447308" y="591344"/>
            <a:ext cx="6906491" cy="5585619"/>
          </a:xfrm>
        </p:spPr>
        <p:txBody>
          <a:bodyPr anchor="ctr">
            <a:normAutofit/>
          </a:bodyPr>
          <a:lstStyle/>
          <a:p>
            <a:pPr marL="0" indent="0">
              <a:lnSpc>
                <a:spcPct val="90000"/>
              </a:lnSpc>
              <a:spcAft>
                <a:spcPts val="800"/>
              </a:spcAft>
              <a:buNone/>
            </a:pPr>
            <a:r>
              <a:rPr lang="en-GB" sz="1800" dirty="0">
                <a:ea typeface="Calibri" panose="020F0502020204030204" pitchFamily="34" charset="0"/>
                <a:cs typeface="Times New Roman" panose="02020603050405020304" pitchFamily="18" charset="0"/>
              </a:rPr>
              <a:t>Cookson, Richard Andrew , Griffin, Susan , </a:t>
            </a:r>
            <a:r>
              <a:rPr lang="en-GB" sz="1800" dirty="0" err="1">
                <a:ea typeface="Calibri" panose="020F0502020204030204" pitchFamily="34" charset="0"/>
                <a:cs typeface="Times New Roman" panose="02020603050405020304" pitchFamily="18" charset="0"/>
              </a:rPr>
              <a:t>Norheim</a:t>
            </a:r>
            <a:r>
              <a:rPr lang="en-GB" sz="1800" dirty="0">
                <a:ea typeface="Calibri" panose="020F0502020204030204" pitchFamily="34" charset="0"/>
                <a:cs typeface="Times New Roman" panose="02020603050405020304" pitchFamily="18" charset="0"/>
              </a:rPr>
              <a:t>, Ole F, </a:t>
            </a:r>
            <a:r>
              <a:rPr lang="en-GB" sz="1800" dirty="0" err="1">
                <a:ea typeface="Calibri" panose="020F0502020204030204" pitchFamily="34" charset="0"/>
                <a:cs typeface="Times New Roman" panose="02020603050405020304" pitchFamily="18" charset="0"/>
              </a:rPr>
              <a:t>Culyer</a:t>
            </a:r>
            <a:r>
              <a:rPr lang="en-GB" sz="1800" dirty="0">
                <a:ea typeface="Calibri" panose="020F0502020204030204" pitchFamily="34" charset="0"/>
                <a:cs typeface="Times New Roman" panose="02020603050405020304" pitchFamily="18" charset="0"/>
              </a:rPr>
              <a:t>, A J and </a:t>
            </a:r>
            <a:r>
              <a:rPr lang="en-GB" sz="1800" dirty="0" err="1">
                <a:ea typeface="Calibri" panose="020F0502020204030204" pitchFamily="34" charset="0"/>
                <a:cs typeface="Times New Roman" panose="02020603050405020304" pitchFamily="18" charset="0"/>
              </a:rPr>
              <a:t>Chalkidou</a:t>
            </a:r>
            <a:r>
              <a:rPr lang="en-GB" sz="1800" dirty="0">
                <a:ea typeface="Calibri" panose="020F0502020204030204" pitchFamily="34" charset="0"/>
                <a:cs typeface="Times New Roman" panose="02020603050405020304" pitchFamily="18" charset="0"/>
              </a:rPr>
              <a:t>, K. (2020). Distributional Cost-Effectiveness Analysis Comes of Age. Value in Health. </a:t>
            </a:r>
            <a:r>
              <a:rPr lang="en-GB" sz="1800" dirty="0">
                <a:ea typeface="Calibri" panose="020F0502020204030204" pitchFamily="34" charset="0"/>
                <a:cs typeface="Times New Roman" panose="02020603050405020304" pitchFamily="18" charset="0"/>
                <a:hlinkClick r:id="rId2"/>
              </a:rPr>
              <a:t>https://doi.org/10.1016/j.jval.2020.10.001</a:t>
            </a:r>
            <a:endParaRPr lang="en-GB" sz="1800" dirty="0">
              <a:ea typeface="Calibri" panose="020F0502020204030204" pitchFamily="34" charset="0"/>
              <a:cs typeface="Times New Roman" panose="02020603050405020304" pitchFamily="18" charset="0"/>
            </a:endParaRPr>
          </a:p>
          <a:p>
            <a:pPr marL="0" indent="0">
              <a:lnSpc>
                <a:spcPct val="90000"/>
              </a:lnSpc>
              <a:spcAft>
                <a:spcPts val="800"/>
              </a:spcAft>
              <a:buNone/>
            </a:pPr>
            <a:r>
              <a:rPr lang="en-GB" sz="1800" dirty="0">
                <a:ea typeface="Calibri" panose="020F0502020204030204" pitchFamily="34" charset="0"/>
                <a:cs typeface="Times New Roman" panose="02020603050405020304" pitchFamily="18" charset="0"/>
              </a:rPr>
              <a:t>Cookson, R., A. J. Mirelman, S. Griffin, M. </a:t>
            </a:r>
            <a:r>
              <a:rPr lang="en-GB" sz="1800" dirty="0" err="1">
                <a:ea typeface="Calibri" panose="020F0502020204030204" pitchFamily="34" charset="0"/>
                <a:cs typeface="Times New Roman" panose="02020603050405020304" pitchFamily="18" charset="0"/>
              </a:rPr>
              <a:t>Asaria</a:t>
            </a:r>
            <a:r>
              <a:rPr lang="en-GB" sz="1800" dirty="0">
                <a:ea typeface="Calibri" panose="020F0502020204030204" pitchFamily="34" charset="0"/>
                <a:cs typeface="Times New Roman" panose="02020603050405020304" pitchFamily="18" charset="0"/>
              </a:rPr>
              <a:t>, B. Dawkins, O. F. </a:t>
            </a:r>
            <a:r>
              <a:rPr lang="en-GB" sz="1800" dirty="0" err="1">
                <a:ea typeface="Calibri" panose="020F0502020204030204" pitchFamily="34" charset="0"/>
                <a:cs typeface="Times New Roman" panose="02020603050405020304" pitchFamily="18" charset="0"/>
              </a:rPr>
              <a:t>Norheim</a:t>
            </a:r>
            <a:r>
              <a:rPr lang="en-GB" sz="1800" dirty="0">
                <a:ea typeface="Calibri" panose="020F0502020204030204" pitchFamily="34" charset="0"/>
                <a:cs typeface="Times New Roman" panose="02020603050405020304" pitchFamily="18" charset="0"/>
              </a:rPr>
              <a:t>, S. </a:t>
            </a:r>
            <a:r>
              <a:rPr lang="en-GB" sz="1800" dirty="0" err="1">
                <a:ea typeface="Calibri" panose="020F0502020204030204" pitchFamily="34" charset="0"/>
                <a:cs typeface="Times New Roman" panose="02020603050405020304" pitchFamily="18" charset="0"/>
              </a:rPr>
              <a:t>Verguet</a:t>
            </a:r>
            <a:r>
              <a:rPr lang="en-GB" sz="1800" dirty="0">
                <a:ea typeface="Calibri" panose="020F0502020204030204" pitchFamily="34" charset="0"/>
                <a:cs typeface="Times New Roman" panose="02020603050405020304" pitchFamily="18" charset="0"/>
              </a:rPr>
              <a:t> and A. J. </a:t>
            </a:r>
            <a:r>
              <a:rPr lang="en-GB" sz="1800" dirty="0" err="1">
                <a:ea typeface="Calibri" panose="020F0502020204030204" pitchFamily="34" charset="0"/>
                <a:cs typeface="Times New Roman" panose="02020603050405020304" pitchFamily="18" charset="0"/>
              </a:rPr>
              <a:t>Culyer</a:t>
            </a:r>
            <a:r>
              <a:rPr lang="en-GB" sz="1800" dirty="0">
                <a:ea typeface="Calibri" panose="020F0502020204030204" pitchFamily="34" charset="0"/>
                <a:cs typeface="Times New Roman" panose="02020603050405020304" pitchFamily="18" charset="0"/>
              </a:rPr>
              <a:t> (2017). "Using Cost-Effectiveness Analysis to Address Health Equity Concerns." Value in Health 20(2): 206-212. </a:t>
            </a:r>
            <a:r>
              <a:rPr lang="pt-BR" sz="1800" dirty="0"/>
              <a:t>DOI: </a:t>
            </a:r>
            <a:r>
              <a:rPr lang="pt-BR" sz="1800" dirty="0">
                <a:hlinkClick r:id="rId3"/>
              </a:rPr>
              <a:t>https://doi.org/10.1016/j.jval.2016.11.027</a:t>
            </a:r>
            <a:endParaRPr lang="pt-BR" sz="1800" dirty="0"/>
          </a:p>
          <a:p>
            <a:pPr marL="0" indent="0">
              <a:lnSpc>
                <a:spcPct val="90000"/>
              </a:lnSpc>
              <a:buNone/>
              <a:defRPr/>
            </a:pPr>
            <a:r>
              <a:rPr lang="en-GB" sz="1800" dirty="0" err="1"/>
              <a:t>Asaria</a:t>
            </a:r>
            <a:r>
              <a:rPr lang="en-GB" sz="1800" dirty="0"/>
              <a:t>, M, Griffin, S and Cookson, R. (2016). "Distributional Cost-Effectiveness Analysis: A Tutorial." Medical Decision Making 36(1): 8-19. </a:t>
            </a:r>
            <a:r>
              <a:rPr lang="en-GB" sz="1800" dirty="0">
                <a:hlinkClick r:id="rId4"/>
              </a:rPr>
              <a:t>http://mdm.sagepub.com/content/36/1/8.abstract</a:t>
            </a:r>
            <a:endParaRPr lang="en-GB" sz="1800" dirty="0"/>
          </a:p>
          <a:p>
            <a:pPr marL="0" indent="0">
              <a:lnSpc>
                <a:spcPct val="90000"/>
              </a:lnSpc>
              <a:buNone/>
              <a:defRPr/>
            </a:pPr>
            <a:endParaRPr lang="en-GB" sz="1800" dirty="0"/>
          </a:p>
          <a:p>
            <a:pPr marL="0" indent="0">
              <a:lnSpc>
                <a:spcPct val="90000"/>
              </a:lnSpc>
              <a:buNone/>
              <a:defRPr/>
            </a:pPr>
            <a:r>
              <a:rPr lang="en-GB" sz="1800" dirty="0"/>
              <a:t>Love-Koh, J., Cookson, R., </a:t>
            </a:r>
            <a:r>
              <a:rPr lang="en-GB" sz="1800" dirty="0" err="1"/>
              <a:t>Gutacker</a:t>
            </a:r>
            <a:r>
              <a:rPr lang="en-GB" sz="1800" dirty="0"/>
              <a:t>, N., Patton, T., Griffin, S., 2019. Aggregate Distributional Cost-Effectiveness Analysis of Health Technologies. Value in Health, 22(5), 518–526. </a:t>
            </a:r>
            <a:r>
              <a:rPr lang="en-GB" sz="1800" dirty="0">
                <a:hlinkClick r:id="rId5"/>
              </a:rPr>
              <a:t>[Link]</a:t>
            </a:r>
            <a:endParaRPr lang="en-GB" sz="1800" dirty="0"/>
          </a:p>
          <a:p>
            <a:pPr marL="0" indent="0">
              <a:lnSpc>
                <a:spcPct val="90000"/>
              </a:lnSpc>
              <a:buNone/>
              <a:defRPr/>
            </a:pPr>
            <a:endParaRPr lang="en-GB" sz="1800" dirty="0"/>
          </a:p>
          <a:p>
            <a:pPr marL="0" indent="0">
              <a:lnSpc>
                <a:spcPct val="90000"/>
              </a:lnSpc>
              <a:buNone/>
              <a:defRPr/>
            </a:pPr>
            <a:r>
              <a:rPr lang="en-GB" sz="1800" dirty="0"/>
              <a:t>Robson M, </a:t>
            </a:r>
            <a:r>
              <a:rPr lang="en-GB" sz="1800" dirty="0" err="1"/>
              <a:t>Asaria</a:t>
            </a:r>
            <a:r>
              <a:rPr lang="en-GB" sz="1800" dirty="0"/>
              <a:t> M, Cookson R, Tsuchiya A, Ali S (2017) Eliciting the level of health inequality aversion in England </a:t>
            </a:r>
            <a:r>
              <a:rPr lang="en-GB" sz="1800" i="1" dirty="0"/>
              <a:t>Health Economics 26(10): 1328–1334  </a:t>
            </a:r>
            <a:r>
              <a:rPr lang="en-GB" sz="1800" dirty="0">
                <a:hlinkClick r:id="rId6"/>
              </a:rPr>
              <a:t>http://onlinelibrary.wiley.com/doi/10.1002/hec.3430/full</a:t>
            </a:r>
            <a:endParaRPr lang="en-GB" sz="1800" dirty="0"/>
          </a:p>
        </p:txBody>
      </p:sp>
    </p:spTree>
    <p:extLst>
      <p:ext uri="{BB962C8B-B14F-4D97-AF65-F5344CB8AC3E}">
        <p14:creationId xmlns:p14="http://schemas.microsoft.com/office/powerpoint/2010/main" val="26095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E9F0F-75E4-E24D-80F9-44B038A052A2}"/>
              </a:ext>
            </a:extLst>
          </p:cNvPr>
          <p:cNvSpPr>
            <a:spLocks noGrp="1"/>
          </p:cNvSpPr>
          <p:nvPr>
            <p:ph type="title"/>
          </p:nvPr>
        </p:nvSpPr>
        <p:spPr/>
        <p:txBody>
          <a:bodyPr/>
          <a:lstStyle/>
          <a:p>
            <a:r>
              <a:rPr lang="en-US" dirty="0"/>
              <a:t>Audience Poll</a:t>
            </a:r>
          </a:p>
        </p:txBody>
      </p:sp>
      <p:sp>
        <p:nvSpPr>
          <p:cNvPr id="3" name="Title 1">
            <a:extLst>
              <a:ext uri="{FF2B5EF4-FFF2-40B4-BE49-F238E27FC236}">
                <a16:creationId xmlns:a16="http://schemas.microsoft.com/office/drawing/2014/main" id="{C496E9ED-884C-BF4A-8572-2C9CC79E98EC}"/>
              </a:ext>
            </a:extLst>
          </p:cNvPr>
          <p:cNvSpPr txBox="1">
            <a:spLocks/>
          </p:cNvSpPr>
          <p:nvPr/>
        </p:nvSpPr>
        <p:spPr bwMode="auto">
          <a:xfrm>
            <a:off x="611152" y="2060848"/>
            <a:ext cx="10972800" cy="370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a:lstStyle>
          <a:p>
            <a:pPr algn="l"/>
            <a:r>
              <a:rPr lang="en-US" sz="2800" i="1" dirty="0"/>
              <a:t>What topic would you most like to learn more about in </a:t>
            </a:r>
            <a:r>
              <a:rPr lang="en-US" sz="2800" i="1"/>
              <a:t>the future:</a:t>
            </a:r>
            <a:br>
              <a:rPr lang="en-US" sz="2800" dirty="0"/>
            </a:br>
            <a:endParaRPr lang="en-US" sz="2800" dirty="0"/>
          </a:p>
          <a:p>
            <a:pPr marL="514350" indent="-514350" algn="l">
              <a:buFont typeface="+mj-lt"/>
              <a:buAutoNum type="arabicPeriod"/>
            </a:pPr>
            <a:r>
              <a:rPr lang="en-US" sz="2800" i="1" dirty="0"/>
              <a:t>How to describe pre-decision health inequalities</a:t>
            </a:r>
          </a:p>
          <a:p>
            <a:pPr marL="514350" indent="-514350" algn="l">
              <a:buFont typeface="+mj-lt"/>
              <a:buAutoNum type="arabicPeriod"/>
            </a:pPr>
            <a:r>
              <a:rPr lang="en-US" sz="2800" i="1" dirty="0"/>
              <a:t>How to evaluate intervention impacts on inequality in health benefits</a:t>
            </a:r>
          </a:p>
          <a:p>
            <a:pPr marL="514350" indent="-514350" algn="l">
              <a:buFont typeface="+mj-lt"/>
              <a:buAutoNum type="arabicPeriod"/>
            </a:pPr>
            <a:r>
              <a:rPr lang="en-US" sz="2800" i="1" dirty="0"/>
              <a:t>How to evaluate overall intervention impacts on health inequalities, including consideration of opportunity costs</a:t>
            </a:r>
          </a:p>
          <a:p>
            <a:pPr marL="514350" indent="-514350" algn="l">
              <a:buFont typeface="+mj-lt"/>
              <a:buAutoNum type="arabicPeriod"/>
            </a:pPr>
            <a:r>
              <a:rPr lang="en-US" sz="2800" i="1" dirty="0"/>
              <a:t>How to evaluate equity-efficiency tradeoffs </a:t>
            </a:r>
          </a:p>
          <a:p>
            <a:pPr marL="514350" indent="-514350" algn="l">
              <a:buFont typeface="+mj-lt"/>
              <a:buAutoNum type="arabicPeriod"/>
            </a:pPr>
            <a:r>
              <a:rPr lang="en-US" sz="2800" i="1" dirty="0"/>
              <a:t>How to evaluate equity-equity conflicts</a:t>
            </a:r>
          </a:p>
          <a:p>
            <a:pPr marL="914400" lvl="1" indent="-457200" algn="l">
              <a:buFont typeface="Arial" panose="020B0604020202020204" pitchFamily="34" charset="0"/>
              <a:buChar char="•"/>
            </a:pPr>
            <a:endParaRPr lang="en-US" sz="3200" i="1" dirty="0"/>
          </a:p>
        </p:txBody>
      </p:sp>
    </p:spTree>
    <p:extLst>
      <p:ext uri="{BB962C8B-B14F-4D97-AF65-F5344CB8AC3E}">
        <p14:creationId xmlns:p14="http://schemas.microsoft.com/office/powerpoint/2010/main" val="4126072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45">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47">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Rectangle 49">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1">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itle 3">
            <a:extLst>
              <a:ext uri="{FF2B5EF4-FFF2-40B4-BE49-F238E27FC236}">
                <a16:creationId xmlns:a16="http://schemas.microsoft.com/office/drawing/2014/main" id="{2A515F01-D2D9-4067-97C4-5887AB76CE40}"/>
              </a:ext>
            </a:extLst>
          </p:cNvPr>
          <p:cNvSpPr>
            <a:spLocks noGrp="1"/>
          </p:cNvSpPr>
          <p:nvPr>
            <p:ph type="ctrTitle"/>
          </p:nvPr>
        </p:nvSpPr>
        <p:spPr>
          <a:xfrm>
            <a:off x="3315031" y="1380754"/>
            <a:ext cx="5561938" cy="2513516"/>
          </a:xfrm>
        </p:spPr>
        <p:txBody>
          <a:bodyPr>
            <a:normAutofit/>
          </a:bodyPr>
          <a:lstStyle/>
          <a:p>
            <a:r>
              <a:rPr lang="en-GB"/>
              <a:t>Thank you</a:t>
            </a:r>
            <a:endParaRPr lang="en-GB" dirty="0"/>
          </a:p>
        </p:txBody>
      </p:sp>
      <p:sp>
        <p:nvSpPr>
          <p:cNvPr id="61" name="Arc 53">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6" name="Oval 55">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2232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98977" y="2121066"/>
            <a:ext cx="8000619" cy="3415240"/>
          </a:xfrm>
        </p:spPr>
        <p:txBody>
          <a:bodyPr>
            <a:noAutofit/>
          </a:bodyPr>
          <a:lstStyle/>
          <a:p>
            <a:pPr algn="ctr">
              <a:lnSpc>
                <a:spcPct val="90000"/>
              </a:lnSpc>
            </a:pPr>
            <a:r>
              <a:rPr lang="es-ES_tradnl" sz="2400" dirty="0" err="1"/>
              <a:t>Health</a:t>
            </a:r>
            <a:r>
              <a:rPr lang="es-ES_tradnl" sz="2400" dirty="0"/>
              <a:t> </a:t>
            </a:r>
            <a:r>
              <a:rPr lang="es-ES_tradnl" sz="2400" dirty="0" err="1"/>
              <a:t>Equity</a:t>
            </a:r>
            <a:r>
              <a:rPr lang="es-ES_tradnl" sz="2400" dirty="0"/>
              <a:t> </a:t>
            </a:r>
            <a:r>
              <a:rPr lang="es-ES_tradnl" sz="2400" dirty="0" err="1"/>
              <a:t>Research</a:t>
            </a:r>
            <a:r>
              <a:rPr lang="es-ES_tradnl" sz="2400" dirty="0"/>
              <a:t> in HEOR in </a:t>
            </a:r>
            <a:r>
              <a:rPr lang="es-ES_tradnl" sz="2400" dirty="0" err="1"/>
              <a:t>Latinamerica</a:t>
            </a:r>
            <a:br>
              <a:rPr lang="es-ES_tradnl" sz="2800" dirty="0"/>
            </a:br>
            <a:br>
              <a:rPr lang="es-ES_tradnl" sz="2400" b="0" dirty="0"/>
            </a:br>
            <a:br>
              <a:rPr lang="es-ES_tradnl" sz="2400" dirty="0"/>
            </a:br>
            <a:br>
              <a:rPr lang="en-US" sz="2000" dirty="0">
                <a:solidFill>
                  <a:prstClr val="black"/>
                </a:solidFill>
                <a:latin typeface="Calibri Light"/>
                <a:cs typeface="+mj-cs"/>
              </a:rPr>
            </a:br>
            <a:r>
              <a:rPr lang="es-CL" sz="1600" dirty="0">
                <a:solidFill>
                  <a:srgbClr val="0070C0"/>
                </a:solidFill>
                <a:latin typeface="Arial" panose="020B0604020202020204" pitchFamily="34" charset="0"/>
                <a:cs typeface="Arial" panose="020B0604020202020204" pitchFamily="34" charset="0"/>
              </a:rPr>
              <a:t>Dr. Manuel Espinoza S., MD </a:t>
            </a:r>
            <a:r>
              <a:rPr lang="es-CL" sz="1600" dirty="0" err="1">
                <a:solidFill>
                  <a:srgbClr val="0070C0"/>
                </a:solidFill>
                <a:latin typeface="Arial" panose="020B0604020202020204" pitchFamily="34" charset="0"/>
                <a:cs typeface="Arial" panose="020B0604020202020204" pitchFamily="34" charset="0"/>
              </a:rPr>
              <a:t>MSc</a:t>
            </a:r>
            <a:r>
              <a:rPr lang="es-CL" sz="1600" dirty="0">
                <a:solidFill>
                  <a:srgbClr val="0070C0"/>
                </a:solidFill>
                <a:latin typeface="Arial" panose="020B0604020202020204" pitchFamily="34" charset="0"/>
                <a:cs typeface="Arial" panose="020B0604020202020204" pitchFamily="34" charset="0"/>
              </a:rPr>
              <a:t> PhD</a:t>
            </a:r>
            <a:br>
              <a:rPr lang="es-CL" sz="1600" dirty="0">
                <a:solidFill>
                  <a:srgbClr val="0070C0"/>
                </a:solidFill>
                <a:latin typeface="Arial" panose="020B0604020202020204" pitchFamily="34" charset="0"/>
                <a:cs typeface="Arial" panose="020B0604020202020204" pitchFamily="34" charset="0"/>
              </a:rPr>
            </a:br>
            <a:br>
              <a:rPr lang="es-CL" sz="1600" dirty="0">
                <a:solidFill>
                  <a:srgbClr val="0070C0"/>
                </a:solidFill>
                <a:latin typeface="Arial" panose="020B0604020202020204" pitchFamily="34" charset="0"/>
                <a:cs typeface="Arial" panose="020B0604020202020204" pitchFamily="34" charset="0"/>
              </a:rPr>
            </a:br>
            <a:r>
              <a:rPr lang="es-CL" sz="1400" dirty="0" err="1">
                <a:solidFill>
                  <a:srgbClr val="0070C0"/>
                </a:solidFill>
                <a:latin typeface="Arial" panose="020B0604020202020204" pitchFamily="34" charset="0"/>
                <a:cs typeface="Arial" panose="020B0604020202020204" pitchFamily="34" charset="0"/>
              </a:rPr>
              <a:t>Associate</a:t>
            </a:r>
            <a:r>
              <a:rPr lang="es-CL" sz="1400" dirty="0">
                <a:solidFill>
                  <a:srgbClr val="0070C0"/>
                </a:solidFill>
                <a:latin typeface="Arial" panose="020B0604020202020204" pitchFamily="34" charset="0"/>
                <a:cs typeface="Arial" panose="020B0604020202020204" pitchFamily="34" charset="0"/>
              </a:rPr>
              <a:t> </a:t>
            </a:r>
            <a:r>
              <a:rPr lang="es-CL" sz="1400" dirty="0" err="1">
                <a:solidFill>
                  <a:srgbClr val="0070C0"/>
                </a:solidFill>
                <a:latin typeface="Arial" panose="020B0604020202020204" pitchFamily="34" charset="0"/>
                <a:cs typeface="Arial" panose="020B0604020202020204" pitchFamily="34" charset="0"/>
              </a:rPr>
              <a:t>Professor</a:t>
            </a:r>
            <a:r>
              <a:rPr lang="es-CL" sz="1400" dirty="0">
                <a:solidFill>
                  <a:srgbClr val="0070C0"/>
                </a:solidFill>
                <a:latin typeface="Arial" panose="020B0604020202020204" pitchFamily="34" charset="0"/>
                <a:cs typeface="Arial" panose="020B0604020202020204" pitchFamily="34" charset="0"/>
              </a:rPr>
              <a:t> </a:t>
            </a:r>
            <a:r>
              <a:rPr lang="es-CL" sz="1600" dirty="0">
                <a:solidFill>
                  <a:srgbClr val="0070C0"/>
                </a:solidFill>
                <a:latin typeface="Arial" panose="020B0604020202020204" pitchFamily="34" charset="0"/>
                <a:cs typeface="Arial" panose="020B0604020202020204" pitchFamily="34" charset="0"/>
              </a:rPr>
              <a:t>- </a:t>
            </a:r>
            <a:r>
              <a:rPr lang="es-CL" sz="1400" dirty="0" err="1">
                <a:solidFill>
                  <a:srgbClr val="0070C0"/>
                </a:solidFill>
                <a:latin typeface="Arial" panose="020B0604020202020204" pitchFamily="34" charset="0"/>
                <a:cs typeface="Arial" panose="020B0604020202020204" pitchFamily="34" charset="0"/>
              </a:rPr>
              <a:t>Department</a:t>
            </a:r>
            <a:r>
              <a:rPr lang="es-CL" sz="1400" dirty="0">
                <a:solidFill>
                  <a:srgbClr val="0070C0"/>
                </a:solidFill>
                <a:latin typeface="Arial" panose="020B0604020202020204" pitchFamily="34" charset="0"/>
                <a:cs typeface="Arial" panose="020B0604020202020204" pitchFamily="34" charset="0"/>
              </a:rPr>
              <a:t> of </a:t>
            </a:r>
            <a:r>
              <a:rPr lang="es-CL" sz="1400" dirty="0" err="1">
                <a:solidFill>
                  <a:srgbClr val="0070C0"/>
                </a:solidFill>
                <a:latin typeface="Arial" panose="020B0604020202020204" pitchFamily="34" charset="0"/>
                <a:cs typeface="Arial" panose="020B0604020202020204" pitchFamily="34" charset="0"/>
              </a:rPr>
              <a:t>Public</a:t>
            </a:r>
            <a:r>
              <a:rPr lang="es-CL" sz="1400" dirty="0">
                <a:solidFill>
                  <a:srgbClr val="0070C0"/>
                </a:solidFill>
                <a:latin typeface="Arial" panose="020B0604020202020204" pitchFamily="34" charset="0"/>
                <a:cs typeface="Arial" panose="020B0604020202020204" pitchFamily="34" charset="0"/>
              </a:rPr>
              <a:t> </a:t>
            </a:r>
            <a:r>
              <a:rPr lang="es-CL" sz="1400" dirty="0" err="1">
                <a:solidFill>
                  <a:srgbClr val="0070C0"/>
                </a:solidFill>
                <a:latin typeface="Arial" panose="020B0604020202020204" pitchFamily="34" charset="0"/>
                <a:cs typeface="Arial" panose="020B0604020202020204" pitchFamily="34" charset="0"/>
              </a:rPr>
              <a:t>Health</a:t>
            </a:r>
            <a:r>
              <a:rPr lang="es-CL" sz="1400" dirty="0">
                <a:solidFill>
                  <a:srgbClr val="0070C0"/>
                </a:solidFill>
                <a:latin typeface="Arial" panose="020B0604020202020204" pitchFamily="34" charset="0"/>
                <a:cs typeface="Arial" panose="020B0604020202020204" pitchFamily="34" charset="0"/>
              </a:rPr>
              <a:t>  </a:t>
            </a:r>
            <a:br>
              <a:rPr lang="es-CL" sz="1400" dirty="0">
                <a:solidFill>
                  <a:srgbClr val="0070C0"/>
                </a:solidFill>
                <a:latin typeface="Arial" panose="020B0604020202020204" pitchFamily="34" charset="0"/>
                <a:cs typeface="Arial" panose="020B0604020202020204" pitchFamily="34" charset="0"/>
              </a:rPr>
            </a:br>
            <a:br>
              <a:rPr lang="es-CL" sz="1400" dirty="0">
                <a:solidFill>
                  <a:srgbClr val="0070C0"/>
                </a:solidFill>
                <a:latin typeface="Arial" panose="020B0604020202020204" pitchFamily="34" charset="0"/>
                <a:cs typeface="Arial" panose="020B0604020202020204" pitchFamily="34" charset="0"/>
              </a:rPr>
            </a:br>
            <a:r>
              <a:rPr lang="es-CL" sz="1400" dirty="0">
                <a:solidFill>
                  <a:srgbClr val="0070C0"/>
                </a:solidFill>
                <a:latin typeface="Arial" panose="020B0604020202020204" pitchFamily="34" charset="0"/>
                <a:cs typeface="Arial" panose="020B0604020202020204" pitchFamily="34" charset="0"/>
              </a:rPr>
              <a:t> </a:t>
            </a:r>
            <a:r>
              <a:rPr lang="es-CL" sz="1400" dirty="0" err="1">
                <a:solidFill>
                  <a:srgbClr val="0070C0"/>
                </a:solidFill>
                <a:latin typeface="Arial" panose="020B0604020202020204" pitchFamily="34" charset="0"/>
                <a:cs typeface="Arial" panose="020B0604020202020204" pitchFamily="34" charset="0"/>
              </a:rPr>
              <a:t>Chief</a:t>
            </a:r>
            <a:r>
              <a:rPr lang="es-CL" sz="1400" dirty="0">
                <a:solidFill>
                  <a:srgbClr val="0070C0"/>
                </a:solidFill>
                <a:latin typeface="Arial" panose="020B0604020202020204" pitchFamily="34" charset="0"/>
                <a:cs typeface="Arial" panose="020B0604020202020204" pitchFamily="34" charset="0"/>
              </a:rPr>
              <a:t> – </a:t>
            </a:r>
            <a:r>
              <a:rPr lang="es-CL" sz="1400" dirty="0" err="1">
                <a:solidFill>
                  <a:srgbClr val="0070C0"/>
                </a:solidFill>
                <a:latin typeface="Arial" panose="020B0604020202020204" pitchFamily="34" charset="0"/>
                <a:cs typeface="Arial" panose="020B0604020202020204" pitchFamily="34" charset="0"/>
              </a:rPr>
              <a:t>Health</a:t>
            </a:r>
            <a:r>
              <a:rPr lang="es-CL" sz="1400" dirty="0">
                <a:solidFill>
                  <a:srgbClr val="0070C0"/>
                </a:solidFill>
                <a:latin typeface="Arial" panose="020B0604020202020204" pitchFamily="34" charset="0"/>
                <a:cs typeface="Arial" panose="020B0604020202020204" pitchFamily="34" charset="0"/>
              </a:rPr>
              <a:t> </a:t>
            </a:r>
            <a:r>
              <a:rPr lang="es-CL" sz="1400" dirty="0" err="1">
                <a:solidFill>
                  <a:srgbClr val="0070C0"/>
                </a:solidFill>
                <a:latin typeface="Arial" panose="020B0604020202020204" pitchFamily="34" charset="0"/>
                <a:cs typeface="Arial" panose="020B0604020202020204" pitchFamily="34" charset="0"/>
              </a:rPr>
              <a:t>Technology</a:t>
            </a:r>
            <a:r>
              <a:rPr lang="es-CL" sz="1400" dirty="0">
                <a:solidFill>
                  <a:srgbClr val="0070C0"/>
                </a:solidFill>
                <a:latin typeface="Arial" panose="020B0604020202020204" pitchFamily="34" charset="0"/>
                <a:cs typeface="Arial" panose="020B0604020202020204" pitchFamily="34" charset="0"/>
              </a:rPr>
              <a:t> </a:t>
            </a:r>
            <a:r>
              <a:rPr lang="es-CL" sz="1400" dirty="0" err="1">
                <a:solidFill>
                  <a:srgbClr val="0070C0"/>
                </a:solidFill>
                <a:latin typeface="Arial" panose="020B0604020202020204" pitchFamily="34" charset="0"/>
                <a:cs typeface="Arial" panose="020B0604020202020204" pitchFamily="34" charset="0"/>
              </a:rPr>
              <a:t>Assesment</a:t>
            </a:r>
            <a:r>
              <a:rPr lang="es-CL" sz="1400" dirty="0">
                <a:solidFill>
                  <a:srgbClr val="0070C0"/>
                </a:solidFill>
                <a:latin typeface="Arial" panose="020B0604020202020204" pitchFamily="34" charset="0"/>
                <a:cs typeface="Arial" panose="020B0604020202020204" pitchFamily="34" charset="0"/>
              </a:rPr>
              <a:t> </a:t>
            </a:r>
            <a:r>
              <a:rPr lang="es-CL" sz="1400" dirty="0" err="1">
                <a:solidFill>
                  <a:srgbClr val="0070C0"/>
                </a:solidFill>
                <a:latin typeface="Arial" panose="020B0604020202020204" pitchFamily="34" charset="0"/>
                <a:cs typeface="Arial" panose="020B0604020202020204" pitchFamily="34" charset="0"/>
              </a:rPr>
              <a:t>Unit</a:t>
            </a:r>
            <a:r>
              <a:rPr lang="es-CL" sz="1400" dirty="0">
                <a:solidFill>
                  <a:srgbClr val="0070C0"/>
                </a:solidFill>
                <a:latin typeface="Arial" panose="020B0604020202020204" pitchFamily="34" charset="0"/>
                <a:cs typeface="Arial" panose="020B0604020202020204" pitchFamily="34" charset="0"/>
              </a:rPr>
              <a:t> (ETESA-UC)</a:t>
            </a:r>
            <a:br>
              <a:rPr lang="es-CL" sz="1400" dirty="0">
                <a:solidFill>
                  <a:srgbClr val="0070C0"/>
                </a:solidFill>
                <a:latin typeface="Arial" panose="020B0604020202020204" pitchFamily="34" charset="0"/>
                <a:cs typeface="Arial" panose="020B0604020202020204" pitchFamily="34" charset="0"/>
              </a:rPr>
            </a:br>
            <a:br>
              <a:rPr lang="es-CL" sz="1400" dirty="0">
                <a:solidFill>
                  <a:srgbClr val="0070C0"/>
                </a:solidFill>
                <a:latin typeface="Arial" panose="020B0604020202020204" pitchFamily="34" charset="0"/>
                <a:cs typeface="Arial" panose="020B0604020202020204" pitchFamily="34" charset="0"/>
              </a:rPr>
            </a:br>
            <a:r>
              <a:rPr lang="es-CL" sz="1400" dirty="0" err="1">
                <a:solidFill>
                  <a:srgbClr val="0070C0"/>
                </a:solidFill>
                <a:latin typeface="Arial" panose="020B0604020202020204" pitchFamily="34" charset="0"/>
                <a:cs typeface="Arial" panose="020B0604020202020204" pitchFamily="34" charset="0"/>
              </a:rPr>
              <a:t>Faculty</a:t>
            </a:r>
            <a:r>
              <a:rPr lang="es-CL" sz="1400" dirty="0">
                <a:solidFill>
                  <a:srgbClr val="0070C0"/>
                </a:solidFill>
                <a:latin typeface="Arial" panose="020B0604020202020204" pitchFamily="34" charset="0"/>
                <a:cs typeface="Arial" panose="020B0604020202020204" pitchFamily="34" charset="0"/>
              </a:rPr>
              <a:t> of Medicine</a:t>
            </a:r>
            <a:br>
              <a:rPr lang="es-CL" sz="1400" dirty="0">
                <a:solidFill>
                  <a:srgbClr val="0070C0"/>
                </a:solidFill>
                <a:latin typeface="Arial" panose="020B0604020202020204" pitchFamily="34" charset="0"/>
                <a:cs typeface="Arial" panose="020B0604020202020204" pitchFamily="34" charset="0"/>
              </a:rPr>
            </a:br>
            <a:br>
              <a:rPr lang="es-CL" sz="1400" dirty="0">
                <a:solidFill>
                  <a:srgbClr val="0070C0"/>
                </a:solidFill>
                <a:latin typeface="Arial" panose="020B0604020202020204" pitchFamily="34" charset="0"/>
                <a:cs typeface="Arial" panose="020B0604020202020204" pitchFamily="34" charset="0"/>
              </a:rPr>
            </a:br>
            <a:r>
              <a:rPr lang="es-CL" sz="1400" dirty="0">
                <a:solidFill>
                  <a:srgbClr val="0070C0"/>
                </a:solidFill>
                <a:latin typeface="Arial" panose="020B0604020202020204" pitchFamily="34" charset="0"/>
                <a:cs typeface="Arial" panose="020B0604020202020204" pitchFamily="34" charset="0"/>
              </a:rPr>
              <a:t>Editor in </a:t>
            </a:r>
            <a:r>
              <a:rPr lang="es-CL" sz="1400" dirty="0" err="1">
                <a:solidFill>
                  <a:srgbClr val="0070C0"/>
                </a:solidFill>
                <a:latin typeface="Arial" panose="020B0604020202020204" pitchFamily="34" charset="0"/>
                <a:cs typeface="Arial" panose="020B0604020202020204" pitchFamily="34" charset="0"/>
              </a:rPr>
              <a:t>Chief</a:t>
            </a:r>
            <a:r>
              <a:rPr lang="es-CL" sz="1400" dirty="0">
                <a:solidFill>
                  <a:srgbClr val="0070C0"/>
                </a:solidFill>
                <a:latin typeface="Arial" panose="020B0604020202020204" pitchFamily="34" charset="0"/>
                <a:cs typeface="Arial" panose="020B0604020202020204" pitchFamily="34" charset="0"/>
              </a:rPr>
              <a:t> – </a:t>
            </a:r>
            <a:r>
              <a:rPr lang="es-CL" sz="1400" dirty="0" err="1">
                <a:solidFill>
                  <a:srgbClr val="0070C0"/>
                </a:solidFill>
                <a:latin typeface="Arial" panose="020B0604020202020204" pitchFamily="34" charset="0"/>
                <a:cs typeface="Arial" panose="020B0604020202020204" pitchFamily="34" charset="0"/>
              </a:rPr>
              <a:t>Value</a:t>
            </a:r>
            <a:r>
              <a:rPr lang="es-CL" sz="1400" dirty="0">
                <a:solidFill>
                  <a:srgbClr val="0070C0"/>
                </a:solidFill>
                <a:latin typeface="Arial" panose="020B0604020202020204" pitchFamily="34" charset="0"/>
                <a:cs typeface="Arial" panose="020B0604020202020204" pitchFamily="34" charset="0"/>
              </a:rPr>
              <a:t> in </a:t>
            </a:r>
            <a:r>
              <a:rPr lang="es-CL" sz="1400" dirty="0" err="1">
                <a:solidFill>
                  <a:srgbClr val="0070C0"/>
                </a:solidFill>
                <a:latin typeface="Arial" panose="020B0604020202020204" pitchFamily="34" charset="0"/>
                <a:cs typeface="Arial" panose="020B0604020202020204" pitchFamily="34" charset="0"/>
              </a:rPr>
              <a:t>Health</a:t>
            </a:r>
            <a:r>
              <a:rPr lang="es-CL" sz="1400" dirty="0">
                <a:solidFill>
                  <a:srgbClr val="0070C0"/>
                </a:solidFill>
                <a:latin typeface="Arial" panose="020B0604020202020204" pitchFamily="34" charset="0"/>
                <a:cs typeface="Arial" panose="020B0604020202020204" pitchFamily="34" charset="0"/>
              </a:rPr>
              <a:t> Regional </a:t>
            </a:r>
            <a:r>
              <a:rPr lang="es-CL" sz="1400" dirty="0" err="1">
                <a:solidFill>
                  <a:srgbClr val="0070C0"/>
                </a:solidFill>
                <a:latin typeface="Arial" panose="020B0604020202020204" pitchFamily="34" charset="0"/>
                <a:cs typeface="Arial" panose="020B0604020202020204" pitchFamily="34" charset="0"/>
              </a:rPr>
              <a:t>Issues</a:t>
            </a:r>
            <a:br>
              <a:rPr lang="es-CL" sz="1400" dirty="0">
                <a:solidFill>
                  <a:srgbClr val="0070C0"/>
                </a:solidFill>
                <a:latin typeface="Arial" panose="020B0604020202020204" pitchFamily="34" charset="0"/>
                <a:cs typeface="Arial" panose="020B0604020202020204" pitchFamily="34" charset="0"/>
              </a:rPr>
            </a:br>
            <a:endParaRPr lang="es-ES" sz="3600" dirty="0">
              <a:latin typeface="Arial" panose="020B0604020202020204" pitchFamily="34" charset="0"/>
              <a:cs typeface="Arial" panose="020B0604020202020204" pitchFamily="34" charset="0"/>
            </a:endParaRPr>
          </a:p>
        </p:txBody>
      </p:sp>
      <p:sp>
        <p:nvSpPr>
          <p:cNvPr id="3" name="CuadroTexto 2"/>
          <p:cNvSpPr txBox="1"/>
          <p:nvPr/>
        </p:nvSpPr>
        <p:spPr>
          <a:xfrm>
            <a:off x="3627986" y="1214260"/>
            <a:ext cx="18466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157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E9F0F-75E4-E24D-80F9-44B038A052A2}"/>
              </a:ext>
            </a:extLst>
          </p:cNvPr>
          <p:cNvSpPr>
            <a:spLocks noGrp="1"/>
          </p:cNvSpPr>
          <p:nvPr>
            <p:ph type="title"/>
          </p:nvPr>
        </p:nvSpPr>
        <p:spPr/>
        <p:txBody>
          <a:bodyPr/>
          <a:lstStyle/>
          <a:p>
            <a:r>
              <a:rPr lang="en-US" dirty="0"/>
              <a:t>Audience Poll</a:t>
            </a:r>
          </a:p>
        </p:txBody>
      </p:sp>
      <p:sp>
        <p:nvSpPr>
          <p:cNvPr id="3" name="Title 1">
            <a:extLst>
              <a:ext uri="{FF2B5EF4-FFF2-40B4-BE49-F238E27FC236}">
                <a16:creationId xmlns:a16="http://schemas.microsoft.com/office/drawing/2014/main" id="{C496E9ED-884C-BF4A-8572-2C9CC79E98EC}"/>
              </a:ext>
            </a:extLst>
          </p:cNvPr>
          <p:cNvSpPr txBox="1">
            <a:spLocks/>
          </p:cNvSpPr>
          <p:nvPr/>
        </p:nvSpPr>
        <p:spPr bwMode="auto">
          <a:xfrm>
            <a:off x="615736" y="1447382"/>
            <a:ext cx="10972800" cy="370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a:lstStyle>
          <a:p>
            <a:pPr algn="l"/>
            <a:r>
              <a:rPr lang="en-US" sz="3200" i="1" dirty="0"/>
              <a:t>Is your country/jurisdiction working on generating the evidence and methods to measure and report on health inequality impacts routinely?</a:t>
            </a:r>
            <a:endParaRPr lang="en-US" sz="3200" dirty="0"/>
          </a:p>
          <a:p>
            <a:pPr marL="971550" lvl="1" indent="-514350" algn="l">
              <a:buFont typeface="Arial" panose="020B0604020202020204" pitchFamily="34" charset="0"/>
              <a:buChar char="•"/>
            </a:pPr>
            <a:r>
              <a:rPr lang="en-US" sz="3200" i="1" dirty="0"/>
              <a:t>Yes</a:t>
            </a:r>
          </a:p>
          <a:p>
            <a:pPr marL="971550" lvl="1" indent="-514350" algn="l">
              <a:buFont typeface="Arial" panose="020B0604020202020204" pitchFamily="34" charset="0"/>
              <a:buChar char="•"/>
            </a:pPr>
            <a:r>
              <a:rPr lang="en-US" sz="3200" i="1" dirty="0"/>
              <a:t>No</a:t>
            </a:r>
          </a:p>
          <a:p>
            <a:pPr marL="971550" lvl="1" indent="-514350" algn="l">
              <a:buFont typeface="Arial" panose="020B0604020202020204" pitchFamily="34" charset="0"/>
              <a:buChar char="•"/>
            </a:pPr>
            <a:r>
              <a:rPr lang="en-US" sz="3200" i="1" dirty="0"/>
              <a:t>I don’t know</a:t>
            </a:r>
          </a:p>
        </p:txBody>
      </p:sp>
    </p:spTree>
    <p:extLst>
      <p:ext uri="{BB962C8B-B14F-4D97-AF65-F5344CB8AC3E}">
        <p14:creationId xmlns:p14="http://schemas.microsoft.com/office/powerpoint/2010/main" val="3527913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err="1"/>
              <a:t>State</a:t>
            </a:r>
            <a:r>
              <a:rPr lang="es-ES_tradnl" dirty="0"/>
              <a:t> of </a:t>
            </a:r>
            <a:r>
              <a:rPr lang="es-ES_tradnl" dirty="0" err="1"/>
              <a:t>health</a:t>
            </a:r>
            <a:r>
              <a:rPr lang="es-ES_tradnl" dirty="0"/>
              <a:t> </a:t>
            </a:r>
            <a:r>
              <a:rPr lang="es-ES_tradnl" dirty="0" err="1"/>
              <a:t>equity</a:t>
            </a:r>
            <a:r>
              <a:rPr lang="es-ES_tradnl" dirty="0"/>
              <a:t> </a:t>
            </a:r>
            <a:r>
              <a:rPr lang="es-ES_tradnl" dirty="0" err="1"/>
              <a:t>research</a:t>
            </a:r>
            <a:r>
              <a:rPr lang="es-ES_tradnl" dirty="0"/>
              <a:t> in HEOR in LATAM</a:t>
            </a:r>
          </a:p>
        </p:txBody>
      </p:sp>
      <p:graphicFrame>
        <p:nvGraphicFramePr>
          <p:cNvPr id="6" name="Tabla 6">
            <a:extLst>
              <a:ext uri="{FF2B5EF4-FFF2-40B4-BE49-F238E27FC236}">
                <a16:creationId xmlns:a16="http://schemas.microsoft.com/office/drawing/2014/main" id="{6EEECB91-5D1A-FC40-9086-3A68AB37F47F}"/>
              </a:ext>
            </a:extLst>
          </p:cNvPr>
          <p:cNvGraphicFramePr>
            <a:graphicFrameLocks noGrp="1"/>
          </p:cNvGraphicFramePr>
          <p:nvPr/>
        </p:nvGraphicFramePr>
        <p:xfrm>
          <a:off x="910866" y="1785141"/>
          <a:ext cx="9982422" cy="4396371"/>
        </p:xfrm>
        <a:graphic>
          <a:graphicData uri="http://schemas.openxmlformats.org/drawingml/2006/table">
            <a:tbl>
              <a:tblPr firstRow="1" bandRow="1">
                <a:tableStyleId>{5C22544A-7EE6-4342-B048-85BDC9FD1C3A}</a:tableStyleId>
              </a:tblPr>
              <a:tblGrid>
                <a:gridCol w="3327474">
                  <a:extLst>
                    <a:ext uri="{9D8B030D-6E8A-4147-A177-3AD203B41FA5}">
                      <a16:colId xmlns:a16="http://schemas.microsoft.com/office/drawing/2014/main" val="3280438101"/>
                    </a:ext>
                  </a:extLst>
                </a:gridCol>
                <a:gridCol w="1836457">
                  <a:extLst>
                    <a:ext uri="{9D8B030D-6E8A-4147-A177-3AD203B41FA5}">
                      <a16:colId xmlns:a16="http://schemas.microsoft.com/office/drawing/2014/main" val="3971238965"/>
                    </a:ext>
                  </a:extLst>
                </a:gridCol>
                <a:gridCol w="4818491">
                  <a:extLst>
                    <a:ext uri="{9D8B030D-6E8A-4147-A177-3AD203B41FA5}">
                      <a16:colId xmlns:a16="http://schemas.microsoft.com/office/drawing/2014/main" val="3700078796"/>
                    </a:ext>
                  </a:extLst>
                </a:gridCol>
              </a:tblGrid>
              <a:tr h="591697">
                <a:tc>
                  <a:txBody>
                    <a:bodyPr/>
                    <a:lstStyle/>
                    <a:p>
                      <a:r>
                        <a:rPr lang="es-CL" sz="1400" dirty="0" err="1"/>
                        <a:t>What</a:t>
                      </a:r>
                      <a:r>
                        <a:rPr lang="es-CL" sz="1400" dirty="0"/>
                        <a:t> </a:t>
                      </a:r>
                      <a:r>
                        <a:rPr lang="es-CL" sz="1400" dirty="0" err="1"/>
                        <a:t>could</a:t>
                      </a:r>
                      <a:r>
                        <a:rPr lang="es-CL" sz="1400" dirty="0"/>
                        <a:t> be done?</a:t>
                      </a:r>
                    </a:p>
                  </a:txBody>
                  <a:tcPr/>
                </a:tc>
                <a:tc>
                  <a:txBody>
                    <a:bodyPr/>
                    <a:lstStyle/>
                    <a:p>
                      <a:pPr algn="ctr"/>
                      <a:r>
                        <a:rPr lang="es-CL" sz="1400" dirty="0"/>
                        <a:t>Has </a:t>
                      </a:r>
                      <a:r>
                        <a:rPr lang="es-CL" sz="1400" dirty="0" err="1"/>
                        <a:t>it</a:t>
                      </a:r>
                      <a:r>
                        <a:rPr lang="es-CL" sz="1400" dirty="0"/>
                        <a:t> </a:t>
                      </a:r>
                      <a:r>
                        <a:rPr lang="es-CL" sz="1400" dirty="0" err="1"/>
                        <a:t>been</a:t>
                      </a:r>
                      <a:r>
                        <a:rPr lang="es-CL" sz="1400" dirty="0"/>
                        <a:t> done?</a:t>
                      </a:r>
                    </a:p>
                    <a:p>
                      <a:pPr algn="ctr"/>
                      <a:r>
                        <a:rPr lang="es-CL" sz="1400" dirty="0"/>
                        <a:t>Yes/no</a:t>
                      </a:r>
                    </a:p>
                  </a:txBody>
                  <a:tcPr/>
                </a:tc>
                <a:tc>
                  <a:txBody>
                    <a:bodyPr/>
                    <a:lstStyle/>
                    <a:p>
                      <a:r>
                        <a:rPr lang="es-CL" sz="1400" dirty="0" err="1"/>
                        <a:t>Examples</a:t>
                      </a:r>
                      <a:endParaRPr lang="es-CL" sz="1400" dirty="0"/>
                    </a:p>
                  </a:txBody>
                  <a:tcPr/>
                </a:tc>
                <a:extLst>
                  <a:ext uri="{0D108BD9-81ED-4DB2-BD59-A6C34878D82A}">
                    <a16:rowId xmlns:a16="http://schemas.microsoft.com/office/drawing/2014/main" val="2058498633"/>
                  </a:ext>
                </a:extLst>
              </a:tr>
              <a:tr h="591697">
                <a:tc>
                  <a:txBody>
                    <a:bodyPr/>
                    <a:lstStyle/>
                    <a:p>
                      <a:r>
                        <a:rPr lang="es-CL" sz="1400" dirty="0"/>
                        <a:t>Describe pre-</a:t>
                      </a:r>
                      <a:r>
                        <a:rPr lang="es-CL" sz="1400" dirty="0" err="1"/>
                        <a:t>decision</a:t>
                      </a:r>
                      <a:r>
                        <a:rPr lang="es-CL" sz="1400" dirty="0"/>
                        <a:t> </a:t>
                      </a:r>
                      <a:r>
                        <a:rPr lang="es-CL" sz="1400" dirty="0" err="1"/>
                        <a:t>health</a:t>
                      </a:r>
                      <a:r>
                        <a:rPr lang="es-CL" sz="1400" dirty="0"/>
                        <a:t> </a:t>
                      </a:r>
                      <a:r>
                        <a:rPr lang="es-CL" sz="1400" dirty="0" err="1"/>
                        <a:t>inequalities</a:t>
                      </a:r>
                      <a:endParaRPr lang="es-CL" sz="1400" dirty="0"/>
                    </a:p>
                  </a:txBody>
                  <a:tcPr/>
                </a:tc>
                <a:tc>
                  <a:txBody>
                    <a:bodyPr/>
                    <a:lstStyle/>
                    <a:p>
                      <a:pPr algn="ctr"/>
                      <a:r>
                        <a:rPr lang="es-CL" sz="1400" b="1" dirty="0"/>
                        <a:t>✓</a:t>
                      </a:r>
                    </a:p>
                  </a:txBody>
                  <a:tcPr/>
                </a:tc>
                <a:tc>
                  <a:txBody>
                    <a:bodyPr/>
                    <a:lstStyle/>
                    <a:p>
                      <a:r>
                        <a:rPr lang="es-CL" sz="1400" dirty="0" err="1"/>
                        <a:t>Strong</a:t>
                      </a:r>
                      <a:r>
                        <a:rPr lang="es-CL" sz="1400" dirty="0"/>
                        <a:t> </a:t>
                      </a:r>
                      <a:r>
                        <a:rPr lang="es-CL" sz="1400" dirty="0" err="1"/>
                        <a:t>interest</a:t>
                      </a:r>
                      <a:r>
                        <a:rPr lang="es-CL" sz="1400" dirty="0"/>
                        <a:t> in </a:t>
                      </a:r>
                      <a:r>
                        <a:rPr lang="es-CL" sz="1400" dirty="0" err="1"/>
                        <a:t>the</a:t>
                      </a:r>
                      <a:r>
                        <a:rPr lang="es-CL" sz="1400" dirty="0"/>
                        <a:t> </a:t>
                      </a:r>
                      <a:r>
                        <a:rPr lang="es-CL" sz="1400" dirty="0" err="1"/>
                        <a:t>region</a:t>
                      </a:r>
                      <a:r>
                        <a:rPr lang="es-CL" sz="1400" dirty="0"/>
                        <a:t> </a:t>
                      </a:r>
                      <a:r>
                        <a:rPr lang="es-CL" sz="1400" dirty="0" err="1"/>
                        <a:t>for</a:t>
                      </a:r>
                      <a:r>
                        <a:rPr lang="es-CL" sz="1400" dirty="0"/>
                        <a:t> Universal </a:t>
                      </a:r>
                      <a:r>
                        <a:rPr lang="es-CL" sz="1400" dirty="0" err="1"/>
                        <a:t>Health</a:t>
                      </a:r>
                      <a:r>
                        <a:rPr lang="es-CL" sz="1400" dirty="0"/>
                        <a:t> </a:t>
                      </a:r>
                      <a:r>
                        <a:rPr lang="es-CL" sz="1400" dirty="0" err="1"/>
                        <a:t>coverage</a:t>
                      </a:r>
                      <a:r>
                        <a:rPr lang="es-CL" sz="1400" dirty="0"/>
                        <a:t>, </a:t>
                      </a:r>
                      <a:r>
                        <a:rPr lang="es-CL" sz="1400" dirty="0" err="1"/>
                        <a:t>which</a:t>
                      </a:r>
                      <a:r>
                        <a:rPr lang="es-CL" sz="1400" dirty="0"/>
                        <a:t> has led to </a:t>
                      </a:r>
                      <a:r>
                        <a:rPr lang="es-CL" sz="1400" dirty="0" err="1"/>
                        <a:t>many</a:t>
                      </a:r>
                      <a:r>
                        <a:rPr lang="es-CL" sz="1400" dirty="0"/>
                        <a:t> </a:t>
                      </a:r>
                      <a:r>
                        <a:rPr lang="es-CL" sz="1400" dirty="0" err="1"/>
                        <a:t>researchers</a:t>
                      </a:r>
                      <a:r>
                        <a:rPr lang="es-CL" sz="1400" dirty="0"/>
                        <a:t> to describe </a:t>
                      </a:r>
                      <a:r>
                        <a:rPr lang="es-CL" sz="1400" dirty="0" err="1"/>
                        <a:t>the</a:t>
                      </a:r>
                      <a:r>
                        <a:rPr lang="es-CL" sz="1400" dirty="0"/>
                        <a:t> status of </a:t>
                      </a:r>
                      <a:r>
                        <a:rPr lang="es-CL" sz="1400" dirty="0" err="1"/>
                        <a:t>the</a:t>
                      </a:r>
                      <a:r>
                        <a:rPr lang="es-CL" sz="1400" dirty="0"/>
                        <a:t> </a:t>
                      </a:r>
                      <a:r>
                        <a:rPr lang="es-CL" sz="1400" dirty="0" err="1"/>
                        <a:t>distribution</a:t>
                      </a:r>
                      <a:r>
                        <a:rPr lang="es-CL" sz="1400" dirty="0"/>
                        <a:t> of Access to </a:t>
                      </a:r>
                      <a:r>
                        <a:rPr lang="es-CL" sz="1400" dirty="0" err="1"/>
                        <a:t>healthcare</a:t>
                      </a:r>
                      <a:r>
                        <a:rPr lang="es-CL" sz="1400" dirty="0"/>
                        <a:t> as </a:t>
                      </a:r>
                      <a:r>
                        <a:rPr lang="es-CL" sz="1400" dirty="0" err="1"/>
                        <a:t>well</a:t>
                      </a:r>
                      <a:r>
                        <a:rPr lang="es-CL" sz="1400" dirty="0"/>
                        <a:t> as </a:t>
                      </a:r>
                      <a:r>
                        <a:rPr lang="es-CL" sz="1400" dirty="0" err="1"/>
                        <a:t>health</a:t>
                      </a:r>
                      <a:r>
                        <a:rPr lang="es-CL" sz="1400" dirty="0"/>
                        <a:t> </a:t>
                      </a:r>
                      <a:r>
                        <a:rPr lang="es-CL" sz="1400" dirty="0" err="1"/>
                        <a:t>outcomes</a:t>
                      </a:r>
                      <a:endParaRPr lang="es-CL" sz="1400" dirty="0"/>
                    </a:p>
                  </a:txBody>
                  <a:tcPr/>
                </a:tc>
                <a:extLst>
                  <a:ext uri="{0D108BD9-81ED-4DB2-BD59-A6C34878D82A}">
                    <a16:rowId xmlns:a16="http://schemas.microsoft.com/office/drawing/2014/main" val="4149946955"/>
                  </a:ext>
                </a:extLst>
              </a:tr>
              <a:tr h="591697">
                <a:tc>
                  <a:txBody>
                    <a:bodyPr/>
                    <a:lstStyle/>
                    <a:p>
                      <a:r>
                        <a:rPr lang="es-CL" sz="1400" dirty="0" err="1"/>
                        <a:t>Evaluate</a:t>
                      </a:r>
                      <a:r>
                        <a:rPr lang="es-CL" sz="1400" dirty="0"/>
                        <a:t> </a:t>
                      </a:r>
                      <a:r>
                        <a:rPr lang="es-CL" sz="1400" b="1" dirty="0" err="1"/>
                        <a:t>intervention</a:t>
                      </a:r>
                      <a:r>
                        <a:rPr lang="es-CL" sz="1400" dirty="0"/>
                        <a:t> </a:t>
                      </a:r>
                      <a:r>
                        <a:rPr lang="es-CL" sz="1400" dirty="0" err="1"/>
                        <a:t>impacts</a:t>
                      </a:r>
                      <a:r>
                        <a:rPr lang="es-CL" sz="1400" dirty="0"/>
                        <a:t> </a:t>
                      </a:r>
                      <a:r>
                        <a:rPr lang="es-CL" sz="1400" dirty="0" err="1"/>
                        <a:t>on</a:t>
                      </a:r>
                      <a:r>
                        <a:rPr lang="es-CL" sz="1400" dirty="0"/>
                        <a:t> </a:t>
                      </a:r>
                      <a:r>
                        <a:rPr lang="es-CL" sz="1400" dirty="0" err="1"/>
                        <a:t>inequality</a:t>
                      </a:r>
                      <a:r>
                        <a:rPr lang="es-CL" sz="1400" dirty="0"/>
                        <a:t> in </a:t>
                      </a:r>
                      <a:r>
                        <a:rPr lang="es-CL" sz="1400" dirty="0" err="1"/>
                        <a:t>Health</a:t>
                      </a:r>
                      <a:r>
                        <a:rPr lang="es-CL" sz="1400" dirty="0"/>
                        <a:t> </a:t>
                      </a:r>
                      <a:r>
                        <a:rPr lang="es-CL" sz="1400" dirty="0" err="1"/>
                        <a:t>Benefits</a:t>
                      </a:r>
                      <a:endParaRPr lang="es-CL"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L" sz="1400" b="1" dirty="0"/>
                        <a:t>✓/✗</a:t>
                      </a:r>
                    </a:p>
                    <a:p>
                      <a:endParaRPr lang="es-CL" sz="1400" dirty="0"/>
                    </a:p>
                  </a:txBody>
                  <a:tcPr/>
                </a:tc>
                <a:tc>
                  <a:txBody>
                    <a:bodyPr/>
                    <a:lstStyle/>
                    <a:p>
                      <a:r>
                        <a:rPr lang="es-CL" sz="1400" dirty="0" err="1"/>
                        <a:t>Very</a:t>
                      </a:r>
                      <a:r>
                        <a:rPr lang="es-CL" sz="1400" dirty="0"/>
                        <a:t> </a:t>
                      </a:r>
                      <a:r>
                        <a:rPr lang="es-CL" sz="1400" dirty="0" err="1"/>
                        <a:t>few</a:t>
                      </a:r>
                      <a:r>
                        <a:rPr lang="es-CL" sz="1400" dirty="0"/>
                        <a:t> </a:t>
                      </a:r>
                      <a:r>
                        <a:rPr lang="es-CL" sz="1400" dirty="0" err="1"/>
                        <a:t>studies</a:t>
                      </a:r>
                      <a:r>
                        <a:rPr lang="es-CL" sz="1400" dirty="0"/>
                        <a:t> </a:t>
                      </a:r>
                      <a:r>
                        <a:rPr lang="es-CL" sz="1400" dirty="0" err="1"/>
                        <a:t>exploring</a:t>
                      </a:r>
                      <a:r>
                        <a:rPr lang="es-CL" sz="1400" dirty="0"/>
                        <a:t> </a:t>
                      </a:r>
                      <a:r>
                        <a:rPr lang="es-CL" sz="1400" dirty="0" err="1"/>
                        <a:t>intervention´s</a:t>
                      </a:r>
                      <a:r>
                        <a:rPr lang="es-CL" sz="1400" dirty="0"/>
                        <a:t> </a:t>
                      </a:r>
                      <a:r>
                        <a:rPr lang="es-CL" sz="1400" dirty="0" err="1"/>
                        <a:t>effect</a:t>
                      </a:r>
                      <a:r>
                        <a:rPr lang="es-CL" sz="1400" dirty="0"/>
                        <a:t> in </a:t>
                      </a:r>
                      <a:r>
                        <a:rPr lang="es-CL" sz="1400" dirty="0" err="1"/>
                        <a:t>subgroups</a:t>
                      </a:r>
                      <a:r>
                        <a:rPr lang="es-CL" sz="1400" dirty="0"/>
                        <a:t> </a:t>
                      </a:r>
                      <a:r>
                        <a:rPr lang="es-CL" sz="1400" dirty="0" err="1"/>
                        <a:t>defined</a:t>
                      </a:r>
                      <a:r>
                        <a:rPr lang="es-CL" sz="1400" dirty="0"/>
                        <a:t> </a:t>
                      </a:r>
                      <a:r>
                        <a:rPr lang="es-CL" sz="1400" dirty="0" err="1"/>
                        <a:t>by</a:t>
                      </a:r>
                      <a:r>
                        <a:rPr lang="es-CL" sz="1400" dirty="0"/>
                        <a:t> </a:t>
                      </a:r>
                      <a:r>
                        <a:rPr lang="es-CL" sz="1400" dirty="0" err="1"/>
                        <a:t>socioeconomic</a:t>
                      </a:r>
                      <a:r>
                        <a:rPr lang="es-CL" sz="1400" dirty="0"/>
                        <a:t> status </a:t>
                      </a:r>
                      <a:r>
                        <a:rPr lang="es-CL" sz="1400" dirty="0" err="1"/>
                        <a:t>or</a:t>
                      </a:r>
                      <a:r>
                        <a:rPr lang="es-CL" sz="1400" dirty="0"/>
                        <a:t> </a:t>
                      </a:r>
                      <a:r>
                        <a:rPr lang="es-CL" sz="1400" dirty="0" err="1"/>
                        <a:t>location</a:t>
                      </a:r>
                      <a:r>
                        <a:rPr lang="es-CL" sz="1400" dirty="0"/>
                        <a:t> </a:t>
                      </a:r>
                    </a:p>
                  </a:txBody>
                  <a:tcPr/>
                </a:tc>
                <a:extLst>
                  <a:ext uri="{0D108BD9-81ED-4DB2-BD59-A6C34878D82A}">
                    <a16:rowId xmlns:a16="http://schemas.microsoft.com/office/drawing/2014/main" val="4100113140"/>
                  </a:ext>
                </a:extLst>
              </a:tr>
              <a:tr h="591697">
                <a:tc>
                  <a:txBody>
                    <a:bodyPr/>
                    <a:lstStyle/>
                    <a:p>
                      <a:r>
                        <a:rPr lang="es-CL" sz="1400" dirty="0" err="1"/>
                        <a:t>Evaluate</a:t>
                      </a:r>
                      <a:r>
                        <a:rPr lang="es-CL" sz="1400" dirty="0"/>
                        <a:t> </a:t>
                      </a:r>
                      <a:r>
                        <a:rPr lang="es-CL" sz="1400" b="1" dirty="0" err="1"/>
                        <a:t>overall</a:t>
                      </a:r>
                      <a:r>
                        <a:rPr lang="es-CL" sz="1400" dirty="0"/>
                        <a:t> </a:t>
                      </a:r>
                      <a:r>
                        <a:rPr lang="es-CL" sz="1400" dirty="0" err="1"/>
                        <a:t>intervention</a:t>
                      </a:r>
                      <a:r>
                        <a:rPr lang="es-CL" sz="1400" dirty="0"/>
                        <a:t> </a:t>
                      </a:r>
                      <a:r>
                        <a:rPr lang="es-CL" sz="1400" dirty="0" err="1"/>
                        <a:t>impacts</a:t>
                      </a:r>
                      <a:r>
                        <a:rPr lang="es-CL" sz="1400" dirty="0"/>
                        <a:t> </a:t>
                      </a:r>
                      <a:r>
                        <a:rPr lang="es-CL" sz="1400" dirty="0" err="1"/>
                        <a:t>on</a:t>
                      </a:r>
                      <a:r>
                        <a:rPr lang="es-CL" sz="1400" dirty="0"/>
                        <a:t> </a:t>
                      </a:r>
                      <a:r>
                        <a:rPr lang="es-CL" sz="1400" dirty="0" err="1"/>
                        <a:t>Health</a:t>
                      </a:r>
                      <a:r>
                        <a:rPr lang="es-CL" sz="1400" dirty="0"/>
                        <a:t> </a:t>
                      </a:r>
                      <a:r>
                        <a:rPr lang="es-CL" sz="1400" dirty="0" err="1"/>
                        <a:t>inequalities</a:t>
                      </a:r>
                      <a:endParaRPr lang="es-CL"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L" sz="1400" b="1" dirty="0"/>
                        <a:t>✗</a:t>
                      </a:r>
                    </a:p>
                    <a:p>
                      <a:endParaRPr lang="es-CL" sz="1400" dirty="0"/>
                    </a:p>
                  </a:txBody>
                  <a:tcPr/>
                </a:tc>
                <a:tc>
                  <a:txBody>
                    <a:bodyPr/>
                    <a:lstStyle/>
                    <a:p>
                      <a:r>
                        <a:rPr lang="es-CL" sz="1400" dirty="0" err="1"/>
                        <a:t>Ongoing</a:t>
                      </a:r>
                      <a:r>
                        <a:rPr lang="es-CL" sz="1400" dirty="0"/>
                        <a:t>, a DCEA </a:t>
                      </a:r>
                      <a:r>
                        <a:rPr lang="es-CL" sz="1400" dirty="0" err="1"/>
                        <a:t>analysis</a:t>
                      </a:r>
                      <a:r>
                        <a:rPr lang="es-CL" sz="1400" dirty="0"/>
                        <a:t> in </a:t>
                      </a:r>
                      <a:r>
                        <a:rPr lang="es-CL" sz="1400" dirty="0" err="1"/>
                        <a:t>technologies</a:t>
                      </a:r>
                      <a:r>
                        <a:rPr lang="es-CL" sz="1400" dirty="0"/>
                        <a:t> </a:t>
                      </a:r>
                      <a:r>
                        <a:rPr lang="es-CL" sz="1400" dirty="0" err="1"/>
                        <a:t>for</a:t>
                      </a:r>
                      <a:r>
                        <a:rPr lang="es-CL" sz="1400" dirty="0"/>
                        <a:t> diabetes mellitus </a:t>
                      </a:r>
                    </a:p>
                  </a:txBody>
                  <a:tcPr/>
                </a:tc>
                <a:extLst>
                  <a:ext uri="{0D108BD9-81ED-4DB2-BD59-A6C34878D82A}">
                    <a16:rowId xmlns:a16="http://schemas.microsoft.com/office/drawing/2014/main" val="3565377873"/>
                  </a:ext>
                </a:extLst>
              </a:tr>
              <a:tr h="591697">
                <a:tc>
                  <a:txBody>
                    <a:bodyPr/>
                    <a:lstStyle/>
                    <a:p>
                      <a:r>
                        <a:rPr lang="es-CL" sz="1400" dirty="0" err="1"/>
                        <a:t>Evaluate</a:t>
                      </a:r>
                      <a:r>
                        <a:rPr lang="es-CL" sz="1400" dirty="0"/>
                        <a:t> </a:t>
                      </a:r>
                      <a:r>
                        <a:rPr lang="es-CL" sz="1400" dirty="0" err="1"/>
                        <a:t>equity</a:t>
                      </a:r>
                      <a:r>
                        <a:rPr lang="es-CL" sz="1400" dirty="0"/>
                        <a:t>- </a:t>
                      </a:r>
                      <a:r>
                        <a:rPr lang="es-CL" sz="1400" dirty="0" err="1"/>
                        <a:t>efficiency</a:t>
                      </a:r>
                      <a:r>
                        <a:rPr lang="es-CL" sz="1400" dirty="0"/>
                        <a:t> </a:t>
                      </a:r>
                      <a:r>
                        <a:rPr lang="es-CL" sz="1400" dirty="0" err="1"/>
                        <a:t>trade-offs</a:t>
                      </a:r>
                      <a:r>
                        <a:rPr lang="es-CL" sz="1400" dirty="0"/>
                        <a:t> </a:t>
                      </a:r>
                      <a:r>
                        <a:rPr lang="es-CL" sz="1400" dirty="0" err="1"/>
                        <a:t>between</a:t>
                      </a:r>
                      <a:r>
                        <a:rPr lang="es-CL" sz="1400" dirty="0"/>
                        <a:t> </a:t>
                      </a:r>
                      <a:r>
                        <a:rPr lang="es-CL" sz="1400" dirty="0" err="1"/>
                        <a:t>reducing</a:t>
                      </a:r>
                      <a:r>
                        <a:rPr lang="es-CL" sz="1400" dirty="0"/>
                        <a:t> </a:t>
                      </a:r>
                      <a:r>
                        <a:rPr lang="es-CL" sz="1400" dirty="0" err="1"/>
                        <a:t>health</a:t>
                      </a:r>
                      <a:r>
                        <a:rPr lang="es-CL" sz="1400" dirty="0"/>
                        <a:t> </a:t>
                      </a:r>
                      <a:r>
                        <a:rPr lang="es-CL" sz="1400" dirty="0" err="1"/>
                        <a:t>inequalities</a:t>
                      </a:r>
                      <a:r>
                        <a:rPr lang="es-CL" sz="1400" dirty="0"/>
                        <a:t> and </a:t>
                      </a:r>
                      <a:r>
                        <a:rPr lang="es-CL" sz="1400" dirty="0" err="1"/>
                        <a:t>improving</a:t>
                      </a:r>
                      <a:r>
                        <a:rPr lang="es-CL" sz="1400" dirty="0"/>
                        <a:t> </a:t>
                      </a:r>
                      <a:r>
                        <a:rPr lang="es-CL" sz="1400" dirty="0" err="1"/>
                        <a:t>health</a:t>
                      </a:r>
                      <a:endParaRPr lang="es-CL"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L" sz="1400" b="1" dirty="0"/>
                        <a:t>✗</a:t>
                      </a:r>
                    </a:p>
                    <a:p>
                      <a:endParaRPr lang="es-CL" sz="1400" dirty="0"/>
                    </a:p>
                  </a:txBody>
                  <a:tcPr/>
                </a:tc>
                <a:tc>
                  <a:txBody>
                    <a:bodyPr/>
                    <a:lstStyle/>
                    <a:p>
                      <a:endParaRPr lang="es-CL" sz="1400"/>
                    </a:p>
                  </a:txBody>
                  <a:tcPr/>
                </a:tc>
                <a:extLst>
                  <a:ext uri="{0D108BD9-81ED-4DB2-BD59-A6C34878D82A}">
                    <a16:rowId xmlns:a16="http://schemas.microsoft.com/office/drawing/2014/main" val="3378702469"/>
                  </a:ext>
                </a:extLst>
              </a:tr>
              <a:tr h="591697">
                <a:tc>
                  <a:txBody>
                    <a:bodyPr/>
                    <a:lstStyle/>
                    <a:p>
                      <a:r>
                        <a:rPr lang="es-CL" sz="1400" dirty="0" err="1"/>
                        <a:t>Evaluate</a:t>
                      </a:r>
                      <a:r>
                        <a:rPr lang="es-CL" sz="1400" dirty="0"/>
                        <a:t> </a:t>
                      </a:r>
                      <a:r>
                        <a:rPr lang="es-CL" sz="1400" dirty="0" err="1"/>
                        <a:t>equity-equity</a:t>
                      </a:r>
                      <a:r>
                        <a:rPr lang="es-CL" sz="1400" dirty="0"/>
                        <a:t> </a:t>
                      </a:r>
                      <a:r>
                        <a:rPr lang="es-CL" sz="1400" dirty="0" err="1"/>
                        <a:t>conflicts</a:t>
                      </a:r>
                      <a:r>
                        <a:rPr lang="es-CL" sz="1400" dirty="0"/>
                        <a:t> </a:t>
                      </a:r>
                      <a:r>
                        <a:rPr lang="es-CL" sz="1400" dirty="0" err="1"/>
                        <a:t>between</a:t>
                      </a:r>
                      <a:r>
                        <a:rPr lang="es-CL" sz="1400" dirty="0"/>
                        <a:t> </a:t>
                      </a:r>
                      <a:r>
                        <a:rPr lang="es-CL" sz="1400" dirty="0" err="1"/>
                        <a:t>prioritising</a:t>
                      </a:r>
                      <a:r>
                        <a:rPr lang="es-CL" sz="1400" dirty="0"/>
                        <a:t> </a:t>
                      </a:r>
                      <a:r>
                        <a:rPr lang="es-CL" sz="1400" dirty="0" err="1"/>
                        <a:t>the</a:t>
                      </a:r>
                      <a:r>
                        <a:rPr lang="es-CL" sz="1400" dirty="0"/>
                        <a:t> </a:t>
                      </a:r>
                      <a:r>
                        <a:rPr lang="es-CL" sz="1400" dirty="0" err="1"/>
                        <a:t>severely</a:t>
                      </a:r>
                      <a:r>
                        <a:rPr lang="es-CL" sz="1400" dirty="0"/>
                        <a:t> </a:t>
                      </a:r>
                      <a:r>
                        <a:rPr lang="es-CL" sz="1400" dirty="0" err="1"/>
                        <a:t>ill</a:t>
                      </a:r>
                      <a:r>
                        <a:rPr lang="es-CL" sz="1400" dirty="0"/>
                        <a:t> and </a:t>
                      </a:r>
                      <a:r>
                        <a:rPr lang="es-CL" sz="1400" dirty="0" err="1"/>
                        <a:t>reducing</a:t>
                      </a:r>
                      <a:r>
                        <a:rPr lang="es-CL" sz="1400" dirty="0"/>
                        <a:t> </a:t>
                      </a:r>
                      <a:r>
                        <a:rPr lang="es-CL" sz="1400" dirty="0" err="1"/>
                        <a:t>health</a:t>
                      </a:r>
                      <a:r>
                        <a:rPr lang="es-CL" sz="1400" dirty="0"/>
                        <a:t> </a:t>
                      </a:r>
                      <a:r>
                        <a:rPr lang="es-CL" sz="1400" dirty="0" err="1"/>
                        <a:t>inequalities</a:t>
                      </a:r>
                      <a:endParaRPr lang="es-CL"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L" sz="1400" b="1" dirty="0"/>
                        <a:t>✓</a:t>
                      </a:r>
                    </a:p>
                    <a:p>
                      <a:endParaRPr lang="es-CL" sz="1400" dirty="0"/>
                    </a:p>
                  </a:txBody>
                  <a:tcPr/>
                </a:tc>
                <a:tc>
                  <a:txBody>
                    <a:bodyPr/>
                    <a:lstStyle/>
                    <a:p>
                      <a:r>
                        <a:rPr lang="es-CL" sz="1400" b="1" dirty="0" err="1"/>
                        <a:t>Dominican</a:t>
                      </a:r>
                      <a:r>
                        <a:rPr lang="es-CL" sz="1400" b="1" dirty="0"/>
                        <a:t> </a:t>
                      </a:r>
                      <a:r>
                        <a:rPr lang="es-CL" sz="1400" b="1" dirty="0" err="1"/>
                        <a:t>Republic</a:t>
                      </a:r>
                      <a:r>
                        <a:rPr lang="es-CL" sz="1400" b="0" dirty="0"/>
                        <a:t> (2015)</a:t>
                      </a:r>
                      <a:r>
                        <a:rPr lang="es-CL" sz="1400" dirty="0"/>
                        <a:t>: MCDA </a:t>
                      </a:r>
                      <a:r>
                        <a:rPr lang="es-CL" sz="1400" dirty="0" err="1"/>
                        <a:t>revealed</a:t>
                      </a:r>
                      <a:r>
                        <a:rPr lang="es-CL" sz="1400" dirty="0"/>
                        <a:t> </a:t>
                      </a:r>
                      <a:r>
                        <a:rPr lang="es-CL" sz="1400" dirty="0" err="1"/>
                        <a:t>preferences</a:t>
                      </a:r>
                      <a:r>
                        <a:rPr lang="es-CL" sz="1400" dirty="0"/>
                        <a:t> </a:t>
                      </a:r>
                      <a:r>
                        <a:rPr lang="es-CL" sz="1400" dirty="0" err="1"/>
                        <a:t>between</a:t>
                      </a:r>
                      <a:r>
                        <a:rPr lang="es-CL" sz="1400" dirty="0"/>
                        <a:t> </a:t>
                      </a:r>
                      <a:r>
                        <a:rPr lang="es-CL" sz="1400" dirty="0" err="1"/>
                        <a:t>severity</a:t>
                      </a:r>
                      <a:r>
                        <a:rPr lang="es-CL" sz="1400" dirty="0"/>
                        <a:t>, </a:t>
                      </a:r>
                      <a:r>
                        <a:rPr lang="es-CL" sz="1400" dirty="0" err="1"/>
                        <a:t>equity</a:t>
                      </a:r>
                      <a:r>
                        <a:rPr lang="es-CL" sz="1400" dirty="0"/>
                        <a:t> in </a:t>
                      </a:r>
                      <a:r>
                        <a:rPr lang="es-CL" sz="1400" dirty="0" err="1"/>
                        <a:t>access</a:t>
                      </a:r>
                      <a:r>
                        <a:rPr lang="es-CL" sz="1400" dirty="0"/>
                        <a:t> and </a:t>
                      </a:r>
                      <a:r>
                        <a:rPr lang="es-CL" sz="1400" dirty="0" err="1"/>
                        <a:t>geographical</a:t>
                      </a:r>
                      <a:r>
                        <a:rPr lang="es-CL" sz="1400" dirty="0"/>
                        <a:t> </a:t>
                      </a:r>
                      <a:r>
                        <a:rPr lang="es-CL" sz="1400" dirty="0" err="1"/>
                        <a:t>equity</a:t>
                      </a:r>
                      <a:r>
                        <a:rPr lang="es-CL" sz="1400" dirty="0"/>
                        <a:t>.</a:t>
                      </a:r>
                    </a:p>
                    <a:p>
                      <a:endParaRPr lang="es-CL" sz="1400" dirty="0"/>
                    </a:p>
                    <a:p>
                      <a:r>
                        <a:rPr lang="es-CL" sz="1400" b="1" dirty="0"/>
                        <a:t>Argentina (2021)</a:t>
                      </a:r>
                      <a:r>
                        <a:rPr lang="es-CL" sz="1400" dirty="0"/>
                        <a:t>: </a:t>
                      </a:r>
                      <a:r>
                        <a:rPr lang="es-CL" sz="1400" dirty="0" err="1"/>
                        <a:t>using</a:t>
                      </a:r>
                      <a:r>
                        <a:rPr lang="es-CL" sz="1400" dirty="0"/>
                        <a:t> MCDA to </a:t>
                      </a:r>
                      <a:r>
                        <a:rPr lang="es-CL" sz="1400" dirty="0" err="1"/>
                        <a:t>reveal</a:t>
                      </a:r>
                      <a:r>
                        <a:rPr lang="es-CL" sz="1400" dirty="0"/>
                        <a:t> </a:t>
                      </a:r>
                      <a:r>
                        <a:rPr lang="es-CL" sz="1400" dirty="0" err="1"/>
                        <a:t>preferences</a:t>
                      </a:r>
                      <a:r>
                        <a:rPr lang="es-CL" sz="1400" dirty="0"/>
                        <a:t> </a:t>
                      </a:r>
                      <a:r>
                        <a:rPr lang="es-CL" sz="1400" dirty="0" err="1"/>
                        <a:t>between</a:t>
                      </a:r>
                      <a:r>
                        <a:rPr lang="es-CL" sz="1400" dirty="0"/>
                        <a:t> </a:t>
                      </a:r>
                      <a:r>
                        <a:rPr lang="es-CL" sz="1400" dirty="0" err="1"/>
                        <a:t>severity</a:t>
                      </a:r>
                      <a:r>
                        <a:rPr lang="es-CL" sz="1400" dirty="0"/>
                        <a:t>, </a:t>
                      </a:r>
                      <a:r>
                        <a:rPr lang="es-CL" sz="1400" dirty="0" err="1"/>
                        <a:t>equity</a:t>
                      </a:r>
                      <a:r>
                        <a:rPr lang="es-CL" sz="1400" dirty="0"/>
                        <a:t> in </a:t>
                      </a:r>
                      <a:r>
                        <a:rPr lang="es-CL" sz="1400" dirty="0" err="1"/>
                        <a:t>access</a:t>
                      </a:r>
                      <a:r>
                        <a:rPr lang="es-CL" sz="1400" dirty="0"/>
                        <a:t> and </a:t>
                      </a:r>
                      <a:r>
                        <a:rPr lang="es-CL" sz="1400" dirty="0" err="1"/>
                        <a:t>equity</a:t>
                      </a:r>
                      <a:r>
                        <a:rPr lang="es-CL" sz="1400" dirty="0"/>
                        <a:t> in </a:t>
                      </a:r>
                      <a:r>
                        <a:rPr lang="es-CL" sz="1400" dirty="0" err="1"/>
                        <a:t>health</a:t>
                      </a:r>
                      <a:endParaRPr lang="es-CL" sz="1400" dirty="0"/>
                    </a:p>
                  </a:txBody>
                  <a:tcPr/>
                </a:tc>
                <a:extLst>
                  <a:ext uri="{0D108BD9-81ED-4DB2-BD59-A6C34878D82A}">
                    <a16:rowId xmlns:a16="http://schemas.microsoft.com/office/drawing/2014/main" val="1585307101"/>
                  </a:ext>
                </a:extLst>
              </a:tr>
            </a:tbl>
          </a:graphicData>
        </a:graphic>
      </p:graphicFrame>
    </p:spTree>
    <p:extLst>
      <p:ext uri="{BB962C8B-B14F-4D97-AF65-F5344CB8AC3E}">
        <p14:creationId xmlns:p14="http://schemas.microsoft.com/office/powerpoint/2010/main" val="56557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D9E40A-6F85-B440-BAF8-AACB34A32169}"/>
              </a:ext>
            </a:extLst>
          </p:cNvPr>
          <p:cNvSpPr>
            <a:spLocks noGrp="1"/>
          </p:cNvSpPr>
          <p:nvPr>
            <p:ph type="title"/>
          </p:nvPr>
        </p:nvSpPr>
        <p:spPr/>
        <p:txBody>
          <a:bodyPr/>
          <a:lstStyle/>
          <a:p>
            <a:r>
              <a:rPr lang="es-CL" dirty="0" err="1"/>
              <a:t>Challenges</a:t>
            </a:r>
            <a:r>
              <a:rPr lang="es-CL" dirty="0"/>
              <a:t> </a:t>
            </a:r>
          </a:p>
        </p:txBody>
      </p:sp>
      <p:sp>
        <p:nvSpPr>
          <p:cNvPr id="3" name="Marcador de contenido 2">
            <a:extLst>
              <a:ext uri="{FF2B5EF4-FFF2-40B4-BE49-F238E27FC236}">
                <a16:creationId xmlns:a16="http://schemas.microsoft.com/office/drawing/2014/main" id="{5A11000B-ECA0-2248-AED3-2CA84ECC9A46}"/>
              </a:ext>
            </a:extLst>
          </p:cNvPr>
          <p:cNvSpPr>
            <a:spLocks noGrp="1"/>
          </p:cNvSpPr>
          <p:nvPr>
            <p:ph idx="1"/>
          </p:nvPr>
        </p:nvSpPr>
        <p:spPr/>
        <p:txBody>
          <a:bodyPr>
            <a:normAutofit/>
          </a:bodyPr>
          <a:lstStyle/>
          <a:p>
            <a:r>
              <a:rPr lang="es-CL" sz="2000" dirty="0" err="1"/>
              <a:t>Decision</a:t>
            </a:r>
            <a:r>
              <a:rPr lang="es-CL" sz="2000" dirty="0"/>
              <a:t> </a:t>
            </a:r>
            <a:r>
              <a:rPr lang="es-CL" sz="2000" dirty="0" err="1"/>
              <a:t>making</a:t>
            </a:r>
            <a:r>
              <a:rPr lang="es-CL" sz="2000" dirty="0"/>
              <a:t> of </a:t>
            </a:r>
            <a:r>
              <a:rPr lang="es-CL" sz="2000" dirty="0" err="1"/>
              <a:t>healthcare</a:t>
            </a:r>
            <a:r>
              <a:rPr lang="es-CL" sz="2000" dirty="0"/>
              <a:t> </a:t>
            </a:r>
            <a:r>
              <a:rPr lang="es-CL" sz="2000" dirty="0" err="1"/>
              <a:t>technologies</a:t>
            </a:r>
            <a:r>
              <a:rPr lang="es-CL" sz="2000" dirty="0"/>
              <a:t> </a:t>
            </a:r>
            <a:r>
              <a:rPr lang="es-CL" sz="2000" dirty="0" err="1"/>
              <a:t>informed</a:t>
            </a:r>
            <a:r>
              <a:rPr lang="es-CL" sz="2000" dirty="0"/>
              <a:t> </a:t>
            </a:r>
            <a:r>
              <a:rPr lang="es-CL" sz="2000" dirty="0" err="1"/>
              <a:t>by</a:t>
            </a:r>
            <a:r>
              <a:rPr lang="es-CL" sz="2000" dirty="0"/>
              <a:t> formal </a:t>
            </a:r>
            <a:r>
              <a:rPr lang="es-CL" sz="2000" dirty="0" err="1"/>
              <a:t>health</a:t>
            </a:r>
            <a:r>
              <a:rPr lang="es-CL" sz="2000" dirty="0"/>
              <a:t> </a:t>
            </a:r>
            <a:r>
              <a:rPr lang="es-CL" sz="2000" dirty="0" err="1"/>
              <a:t>technology</a:t>
            </a:r>
            <a:r>
              <a:rPr lang="es-CL" sz="2000" dirty="0"/>
              <a:t> </a:t>
            </a:r>
            <a:r>
              <a:rPr lang="es-CL" sz="2000" dirty="0" err="1"/>
              <a:t>assessment</a:t>
            </a:r>
            <a:r>
              <a:rPr lang="es-CL" sz="2000" dirty="0"/>
              <a:t> </a:t>
            </a:r>
            <a:r>
              <a:rPr lang="es-CL" sz="2000" dirty="0" err="1"/>
              <a:t>processes</a:t>
            </a:r>
            <a:r>
              <a:rPr lang="es-CL" sz="2000" dirty="0"/>
              <a:t> </a:t>
            </a:r>
            <a:r>
              <a:rPr lang="es-CL" sz="2000" dirty="0" err="1"/>
              <a:t>have</a:t>
            </a:r>
            <a:r>
              <a:rPr lang="es-CL" sz="2000" dirty="0"/>
              <a:t> </a:t>
            </a:r>
            <a:r>
              <a:rPr lang="es-CL" sz="2000" dirty="0" err="1"/>
              <a:t>been</a:t>
            </a:r>
            <a:r>
              <a:rPr lang="es-CL" sz="2000" dirty="0"/>
              <a:t> </a:t>
            </a:r>
            <a:r>
              <a:rPr lang="es-CL" sz="2000" dirty="0" err="1"/>
              <a:t>institutionalized</a:t>
            </a:r>
            <a:r>
              <a:rPr lang="es-CL" sz="2000" dirty="0"/>
              <a:t> in </a:t>
            </a:r>
            <a:r>
              <a:rPr lang="es-CL" sz="2000" dirty="0" err="1"/>
              <a:t>few</a:t>
            </a:r>
            <a:r>
              <a:rPr lang="es-CL" sz="2000" dirty="0"/>
              <a:t> </a:t>
            </a:r>
            <a:r>
              <a:rPr lang="es-CL" sz="2000" dirty="0" err="1"/>
              <a:t>countries</a:t>
            </a:r>
            <a:r>
              <a:rPr lang="es-CL" sz="2000" dirty="0"/>
              <a:t> of LATAM.</a:t>
            </a:r>
          </a:p>
          <a:p>
            <a:endParaRPr lang="es-CL" sz="2000" dirty="0"/>
          </a:p>
          <a:p>
            <a:r>
              <a:rPr lang="es-CL" sz="2000" dirty="0" err="1"/>
              <a:t>However</a:t>
            </a:r>
            <a:r>
              <a:rPr lang="es-CL" sz="2000" dirty="0"/>
              <a:t>, in </a:t>
            </a:r>
            <a:r>
              <a:rPr lang="es-CL" sz="2000" dirty="0" err="1"/>
              <a:t>most</a:t>
            </a:r>
            <a:r>
              <a:rPr lang="es-CL" sz="2000" dirty="0"/>
              <a:t> </a:t>
            </a:r>
            <a:r>
              <a:rPr lang="es-CL" sz="2000" dirty="0" err="1"/>
              <a:t>countries</a:t>
            </a:r>
            <a:r>
              <a:rPr lang="es-CL" sz="2000" dirty="0"/>
              <a:t> </a:t>
            </a:r>
            <a:r>
              <a:rPr lang="es-CL" sz="2000" dirty="0" err="1"/>
              <a:t>equity</a:t>
            </a:r>
            <a:r>
              <a:rPr lang="es-CL" sz="2000" dirty="0"/>
              <a:t> </a:t>
            </a:r>
            <a:r>
              <a:rPr lang="es-CL" sz="2000" dirty="0" err="1"/>
              <a:t>is</a:t>
            </a:r>
            <a:r>
              <a:rPr lang="es-CL" sz="2000" dirty="0"/>
              <a:t> a </a:t>
            </a:r>
            <a:r>
              <a:rPr lang="es-CL" sz="2000" dirty="0" err="1"/>
              <a:t>major</a:t>
            </a:r>
            <a:r>
              <a:rPr lang="es-CL" sz="2000" dirty="0"/>
              <a:t> </a:t>
            </a:r>
            <a:r>
              <a:rPr lang="es-CL" sz="2000" dirty="0" err="1"/>
              <a:t>attribute</a:t>
            </a:r>
            <a:r>
              <a:rPr lang="es-CL" sz="2000" dirty="0"/>
              <a:t>, </a:t>
            </a:r>
            <a:r>
              <a:rPr lang="es-CL" sz="2000" dirty="0" err="1"/>
              <a:t>highly</a:t>
            </a:r>
            <a:r>
              <a:rPr lang="es-CL" sz="2000" dirty="0"/>
              <a:t> </a:t>
            </a:r>
            <a:r>
              <a:rPr lang="es-CL" sz="2000" dirty="0" err="1"/>
              <a:t>valuable</a:t>
            </a:r>
            <a:r>
              <a:rPr lang="es-CL" sz="2000" dirty="0"/>
              <a:t>, to </a:t>
            </a:r>
            <a:r>
              <a:rPr lang="es-CL" sz="2000" dirty="0" err="1"/>
              <a:t>inform</a:t>
            </a:r>
            <a:r>
              <a:rPr lang="es-CL" sz="2000" dirty="0"/>
              <a:t> </a:t>
            </a:r>
            <a:r>
              <a:rPr lang="es-CL" sz="2000" dirty="0" err="1"/>
              <a:t>decisions</a:t>
            </a:r>
            <a:r>
              <a:rPr lang="es-CL" sz="2000" dirty="0"/>
              <a:t> in </a:t>
            </a:r>
            <a:r>
              <a:rPr lang="es-CL" sz="2000" dirty="0" err="1"/>
              <a:t>healthcare</a:t>
            </a:r>
            <a:endParaRPr lang="es-CL" sz="2000" dirty="0"/>
          </a:p>
          <a:p>
            <a:endParaRPr lang="es-CL" sz="2000" dirty="0"/>
          </a:p>
          <a:p>
            <a:r>
              <a:rPr lang="es-CL" sz="2000" dirty="0"/>
              <a:t>Professional </a:t>
            </a:r>
            <a:r>
              <a:rPr lang="es-CL" sz="2000" dirty="0" err="1"/>
              <a:t>technical</a:t>
            </a:r>
            <a:r>
              <a:rPr lang="es-CL" sz="2000" dirty="0"/>
              <a:t> </a:t>
            </a:r>
            <a:r>
              <a:rPr lang="es-CL" sz="2000" dirty="0" err="1"/>
              <a:t>capacity</a:t>
            </a:r>
            <a:r>
              <a:rPr lang="es-CL" sz="2000" dirty="0"/>
              <a:t> has </a:t>
            </a:r>
            <a:r>
              <a:rPr lang="es-CL" sz="2000" dirty="0" err="1"/>
              <a:t>grown</a:t>
            </a:r>
            <a:r>
              <a:rPr lang="es-CL" sz="2000" dirty="0"/>
              <a:t> </a:t>
            </a:r>
            <a:r>
              <a:rPr lang="es-CL" sz="2000" dirty="0" err="1"/>
              <a:t>significantly</a:t>
            </a:r>
            <a:r>
              <a:rPr lang="es-CL" sz="2000" dirty="0"/>
              <a:t> in </a:t>
            </a:r>
            <a:r>
              <a:rPr lang="es-CL" sz="2000" dirty="0" err="1"/>
              <a:t>the</a:t>
            </a:r>
            <a:r>
              <a:rPr lang="es-CL" sz="2000" dirty="0"/>
              <a:t> </a:t>
            </a:r>
            <a:r>
              <a:rPr lang="es-CL" sz="2000" dirty="0" err="1"/>
              <a:t>last</a:t>
            </a:r>
            <a:r>
              <a:rPr lang="es-CL" sz="2000" dirty="0"/>
              <a:t> </a:t>
            </a:r>
            <a:r>
              <a:rPr lang="es-CL" sz="2000" dirty="0" err="1"/>
              <a:t>decade</a:t>
            </a:r>
            <a:r>
              <a:rPr lang="es-CL" sz="2000" dirty="0"/>
              <a:t> in LATAM, </a:t>
            </a:r>
            <a:r>
              <a:rPr lang="es-CL" sz="2000" dirty="0" err="1"/>
              <a:t>mostly</a:t>
            </a:r>
            <a:r>
              <a:rPr lang="es-CL" sz="2000" dirty="0"/>
              <a:t> in academia </a:t>
            </a:r>
            <a:r>
              <a:rPr lang="es-CL" sz="2000" dirty="0" err="1"/>
              <a:t>or</a:t>
            </a:r>
            <a:r>
              <a:rPr lang="es-CL" sz="2000" dirty="0"/>
              <a:t> </a:t>
            </a:r>
            <a:r>
              <a:rPr lang="es-CL" sz="2000" dirty="0" err="1"/>
              <a:t>specialized</a:t>
            </a:r>
            <a:r>
              <a:rPr lang="es-CL" sz="2000" dirty="0"/>
              <a:t> centres.</a:t>
            </a:r>
          </a:p>
          <a:p>
            <a:endParaRPr lang="es-CL" sz="2000" dirty="0"/>
          </a:p>
          <a:p>
            <a:r>
              <a:rPr lang="es-CL" sz="2000" dirty="0" err="1"/>
              <a:t>The</a:t>
            </a:r>
            <a:r>
              <a:rPr lang="es-CL" sz="2000" dirty="0"/>
              <a:t> </a:t>
            </a:r>
            <a:r>
              <a:rPr lang="es-CL" sz="2000" dirty="0" err="1"/>
              <a:t>main</a:t>
            </a:r>
            <a:r>
              <a:rPr lang="es-CL" sz="2000" dirty="0"/>
              <a:t> </a:t>
            </a:r>
            <a:r>
              <a:rPr lang="es-CL" sz="2000" dirty="0" err="1"/>
              <a:t>two</a:t>
            </a:r>
            <a:r>
              <a:rPr lang="es-CL" sz="2000" dirty="0"/>
              <a:t> </a:t>
            </a:r>
            <a:r>
              <a:rPr lang="es-CL" sz="2000" dirty="0" err="1"/>
              <a:t>challeges</a:t>
            </a:r>
            <a:r>
              <a:rPr lang="es-CL" sz="2000" dirty="0"/>
              <a:t> are: (1) Access to </a:t>
            </a:r>
            <a:r>
              <a:rPr lang="es-CL" sz="2000" dirty="0" err="1"/>
              <a:t>good</a:t>
            </a:r>
            <a:r>
              <a:rPr lang="es-CL" sz="2000" dirty="0"/>
              <a:t> data (</a:t>
            </a:r>
            <a:r>
              <a:rPr lang="es-CL" sz="2000" dirty="0" err="1"/>
              <a:t>heterogeneous</a:t>
            </a:r>
            <a:r>
              <a:rPr lang="es-CL" sz="2000" dirty="0"/>
              <a:t> </a:t>
            </a:r>
            <a:r>
              <a:rPr lang="es-CL" sz="2000" dirty="0" err="1"/>
              <a:t>across</a:t>
            </a:r>
            <a:r>
              <a:rPr lang="es-CL" sz="2000" dirty="0"/>
              <a:t> </a:t>
            </a:r>
            <a:r>
              <a:rPr lang="es-CL" sz="2000" dirty="0" err="1"/>
              <a:t>the</a:t>
            </a:r>
            <a:r>
              <a:rPr lang="es-CL" sz="2000" dirty="0"/>
              <a:t> </a:t>
            </a:r>
            <a:r>
              <a:rPr lang="es-CL" sz="2000" dirty="0" err="1"/>
              <a:t>region</a:t>
            </a:r>
            <a:r>
              <a:rPr lang="es-CL" sz="2000" dirty="0"/>
              <a:t>); and (2) </a:t>
            </a:r>
            <a:r>
              <a:rPr lang="es-CL" sz="2000" dirty="0" err="1"/>
              <a:t>lack</a:t>
            </a:r>
            <a:r>
              <a:rPr lang="es-CL" sz="2000" dirty="0"/>
              <a:t> of </a:t>
            </a:r>
            <a:r>
              <a:rPr lang="es-CL" sz="2000" dirty="0" err="1"/>
              <a:t>institutional</a:t>
            </a:r>
            <a:r>
              <a:rPr lang="es-CL" sz="2000" dirty="0"/>
              <a:t> </a:t>
            </a:r>
            <a:r>
              <a:rPr lang="es-CL" sz="2000" dirty="0" err="1"/>
              <a:t>capacities</a:t>
            </a:r>
            <a:r>
              <a:rPr lang="es-CL" sz="2000" dirty="0"/>
              <a:t> in </a:t>
            </a:r>
            <a:r>
              <a:rPr lang="es-CL" sz="2000" dirty="0" err="1"/>
              <a:t>the</a:t>
            </a:r>
            <a:r>
              <a:rPr lang="es-CL" sz="2000" dirty="0"/>
              <a:t> </a:t>
            </a:r>
            <a:r>
              <a:rPr lang="es-CL" sz="2000" dirty="0" err="1"/>
              <a:t>health</a:t>
            </a:r>
            <a:r>
              <a:rPr lang="es-CL" sz="2000" dirty="0"/>
              <a:t> </a:t>
            </a:r>
            <a:r>
              <a:rPr lang="es-CL" sz="2000" dirty="0" err="1"/>
              <a:t>system</a:t>
            </a:r>
            <a:r>
              <a:rPr lang="es-CL" sz="2000" dirty="0"/>
              <a:t> to use </a:t>
            </a:r>
            <a:r>
              <a:rPr lang="es-CL" sz="2000" dirty="0" err="1"/>
              <a:t>the</a:t>
            </a:r>
            <a:r>
              <a:rPr lang="es-CL" sz="2000" dirty="0"/>
              <a:t> </a:t>
            </a:r>
            <a:r>
              <a:rPr lang="es-CL" sz="2000" dirty="0" err="1"/>
              <a:t>evidence</a:t>
            </a:r>
            <a:r>
              <a:rPr lang="es-CL" sz="2000" dirty="0"/>
              <a:t>.</a:t>
            </a:r>
          </a:p>
          <a:p>
            <a:endParaRPr lang="es-CL" sz="2000" dirty="0"/>
          </a:p>
          <a:p>
            <a:endParaRPr lang="es-CL" sz="2000" dirty="0"/>
          </a:p>
        </p:txBody>
      </p:sp>
    </p:spTree>
    <p:extLst>
      <p:ext uri="{BB962C8B-B14F-4D97-AF65-F5344CB8AC3E}">
        <p14:creationId xmlns:p14="http://schemas.microsoft.com/office/powerpoint/2010/main" val="304635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E9F0F-75E4-E24D-80F9-44B038A052A2}"/>
              </a:ext>
            </a:extLst>
          </p:cNvPr>
          <p:cNvSpPr>
            <a:spLocks noGrp="1"/>
          </p:cNvSpPr>
          <p:nvPr>
            <p:ph type="title"/>
          </p:nvPr>
        </p:nvSpPr>
        <p:spPr/>
        <p:txBody>
          <a:bodyPr/>
          <a:lstStyle/>
          <a:p>
            <a:r>
              <a:rPr lang="en-US" dirty="0"/>
              <a:t>Audience Poll</a:t>
            </a:r>
          </a:p>
        </p:txBody>
      </p:sp>
      <p:sp>
        <p:nvSpPr>
          <p:cNvPr id="3" name="Title 1">
            <a:extLst>
              <a:ext uri="{FF2B5EF4-FFF2-40B4-BE49-F238E27FC236}">
                <a16:creationId xmlns:a16="http://schemas.microsoft.com/office/drawing/2014/main" id="{C496E9ED-884C-BF4A-8572-2C9CC79E98EC}"/>
              </a:ext>
            </a:extLst>
          </p:cNvPr>
          <p:cNvSpPr txBox="1">
            <a:spLocks/>
          </p:cNvSpPr>
          <p:nvPr/>
        </p:nvSpPr>
        <p:spPr bwMode="auto">
          <a:xfrm>
            <a:off x="609600" y="1700808"/>
            <a:ext cx="10972800" cy="370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a:lstStyle>
          <a:p>
            <a:pPr algn="l"/>
            <a:r>
              <a:rPr lang="en-US" sz="3200" i="1" dirty="0"/>
              <a:t>Is it worth funding an intervention that is not cost-effective but reduces health inequality?</a:t>
            </a:r>
            <a:br>
              <a:rPr lang="en-US" sz="3200" dirty="0"/>
            </a:br>
            <a:endParaRPr lang="en-US" sz="3200" dirty="0"/>
          </a:p>
          <a:p>
            <a:pPr marL="457200" indent="-457200" algn="l">
              <a:buFont typeface="Arial" panose="020B0604020202020204" pitchFamily="34" charset="0"/>
              <a:buChar char="•"/>
            </a:pPr>
            <a:r>
              <a:rPr lang="en-US" sz="3200" i="1" dirty="0"/>
              <a:t>Yes</a:t>
            </a:r>
          </a:p>
          <a:p>
            <a:pPr marL="457200" indent="-457200" algn="l">
              <a:buFont typeface="Arial" panose="020B0604020202020204" pitchFamily="34" charset="0"/>
              <a:buChar char="•"/>
            </a:pPr>
            <a:r>
              <a:rPr lang="en-US" sz="3200" i="1" dirty="0"/>
              <a:t>No</a:t>
            </a:r>
          </a:p>
          <a:p>
            <a:pPr marL="457200" indent="-457200" algn="l">
              <a:buFont typeface="Arial" panose="020B0604020202020204" pitchFamily="34" charset="0"/>
              <a:buChar char="•"/>
            </a:pPr>
            <a:r>
              <a:rPr lang="en-US" sz="3200" i="1" dirty="0"/>
              <a:t>Only in special circumstances</a:t>
            </a:r>
          </a:p>
        </p:txBody>
      </p:sp>
    </p:spTree>
    <p:extLst>
      <p:ext uri="{BB962C8B-B14F-4D97-AF65-F5344CB8AC3E}">
        <p14:creationId xmlns:p14="http://schemas.microsoft.com/office/powerpoint/2010/main" val="2159927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428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05407" y="1870801"/>
            <a:ext cx="10482139" cy="2130321"/>
          </a:xfrm>
        </p:spPr>
        <p:txBody>
          <a:bodyPr anchor="t">
            <a:noAutofit/>
          </a:bodyPr>
          <a:lstStyle/>
          <a:p>
            <a:r>
              <a:rPr lang="en-GB" sz="4800" dirty="0"/>
              <a:t>Health Equity in HEOR: </a:t>
            </a:r>
            <a:br>
              <a:rPr lang="en-GB" sz="4800" dirty="0"/>
            </a:br>
            <a:r>
              <a:rPr lang="en-GB" sz="4800" dirty="0"/>
              <a:t>Perspectives from Southeast Asia</a:t>
            </a:r>
            <a:endParaRPr lang="en-GB" sz="3200" i="1" u="sng" dirty="0"/>
          </a:p>
        </p:txBody>
      </p:sp>
      <p:sp>
        <p:nvSpPr>
          <p:cNvPr id="10" name="Subtitle 2">
            <a:extLst>
              <a:ext uri="{FF2B5EF4-FFF2-40B4-BE49-F238E27FC236}">
                <a16:creationId xmlns:a16="http://schemas.microsoft.com/office/drawing/2014/main" id="{63D2E26D-9B21-4C0B-B89F-E69685154AD8}"/>
              </a:ext>
            </a:extLst>
          </p:cNvPr>
          <p:cNvSpPr txBox="1">
            <a:spLocks/>
          </p:cNvSpPr>
          <p:nvPr/>
        </p:nvSpPr>
        <p:spPr>
          <a:xfrm>
            <a:off x="1124241" y="4533667"/>
            <a:ext cx="8890196" cy="1655763"/>
          </a:xfrm>
          <a:prstGeom prst="rect">
            <a:avLst/>
          </a:prstGeom>
        </p:spPr>
        <p:txBody>
          <a:bodyPr vert="horz" lIns="121920" tIns="60960" rIns="121920" bIns="60960" rtlCol="0">
            <a:norm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bg1"/>
                </a:solidFill>
                <a:latin typeface="Arial" charset="0"/>
                <a:ea typeface="Arial" charset="0"/>
                <a:cs typeface="Arial"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rgbClr val="004282"/>
                </a:solidFill>
                <a:latin typeface="Arial" charset="0"/>
                <a:ea typeface="Arial" charset="0"/>
                <a:cs typeface="Arial" charset="0"/>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rgbClr val="004282"/>
                </a:solidFill>
                <a:latin typeface="Arial" charset="0"/>
                <a:ea typeface="Arial" charset="0"/>
                <a:cs typeface="Arial" charset="0"/>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rgbClr val="004282"/>
                </a:solidFill>
                <a:latin typeface="Arial" charset="0"/>
                <a:ea typeface="Arial" charset="0"/>
                <a:cs typeface="Arial" charset="0"/>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rgbClr val="004282"/>
                </a:solidFill>
                <a:latin typeface="Arial" charset="0"/>
                <a:ea typeface="Arial" charset="0"/>
                <a:cs typeface="Arial"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defTabSz="914377" fontAlgn="auto">
              <a:spcBef>
                <a:spcPts val="1000"/>
              </a:spcBef>
              <a:spcAft>
                <a:spcPts val="0"/>
              </a:spcAft>
            </a:pPr>
            <a:r>
              <a:rPr lang="en-US" altLang="en-US" sz="2133" dirty="0">
                <a:solidFill>
                  <a:prstClr val="white"/>
                </a:solidFill>
              </a:rPr>
              <a:t>Diana Beatriz Bayani</a:t>
            </a:r>
          </a:p>
          <a:p>
            <a:pPr defTabSz="914377" fontAlgn="auto">
              <a:spcBef>
                <a:spcPts val="1000"/>
              </a:spcBef>
              <a:spcAft>
                <a:spcPts val="0"/>
              </a:spcAft>
            </a:pPr>
            <a:r>
              <a:rPr lang="en-US" altLang="en-US" sz="2133" dirty="0">
                <a:solidFill>
                  <a:prstClr val="white"/>
                </a:solidFill>
              </a:rPr>
              <a:t>Saw </a:t>
            </a:r>
            <a:r>
              <a:rPr lang="en-US" altLang="en-US" sz="2133" dirty="0" err="1">
                <a:solidFill>
                  <a:prstClr val="white"/>
                </a:solidFill>
              </a:rPr>
              <a:t>Swee</a:t>
            </a:r>
            <a:r>
              <a:rPr lang="en-US" altLang="en-US" sz="2133" dirty="0">
                <a:solidFill>
                  <a:prstClr val="white"/>
                </a:solidFill>
              </a:rPr>
              <a:t> Hock School of Public Health</a:t>
            </a:r>
          </a:p>
          <a:p>
            <a:pPr defTabSz="914377" fontAlgn="auto">
              <a:spcBef>
                <a:spcPts val="1000"/>
              </a:spcBef>
              <a:spcAft>
                <a:spcPts val="0"/>
              </a:spcAft>
            </a:pPr>
            <a:r>
              <a:rPr lang="en-GB" sz="2133" dirty="0">
                <a:solidFill>
                  <a:prstClr val="white"/>
                </a:solidFill>
              </a:rPr>
              <a:t>National University of Singapore</a:t>
            </a:r>
          </a:p>
        </p:txBody>
      </p:sp>
      <p:sp>
        <p:nvSpPr>
          <p:cNvPr id="11" name="Rectangle 10">
            <a:extLst>
              <a:ext uri="{FF2B5EF4-FFF2-40B4-BE49-F238E27FC236}">
                <a16:creationId xmlns:a16="http://schemas.microsoft.com/office/drawing/2014/main" id="{6E049D69-4339-4727-8765-8E5D5324F531}"/>
              </a:ext>
            </a:extLst>
          </p:cNvPr>
          <p:cNvSpPr/>
          <p:nvPr/>
        </p:nvSpPr>
        <p:spPr>
          <a:xfrm>
            <a:off x="1042830" y="4533667"/>
            <a:ext cx="125301" cy="1252367"/>
          </a:xfrm>
          <a:prstGeom prst="rect">
            <a:avLst/>
          </a:prstGeom>
          <a:solidFill>
            <a:srgbClr val="ED7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pPr>
            <a:endParaRPr lang="en-GB">
              <a:solidFill>
                <a:prstClr val="white"/>
              </a:solidFill>
              <a:latin typeface="Calibri" panose="020F0502020204030204"/>
            </a:endParaRPr>
          </a:p>
        </p:txBody>
      </p:sp>
    </p:spTree>
    <p:extLst>
      <p:ext uri="{BB962C8B-B14F-4D97-AF65-F5344CB8AC3E}">
        <p14:creationId xmlns:p14="http://schemas.microsoft.com/office/powerpoint/2010/main" val="213951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F1353-AC65-4A66-AF35-70E942F157A2}"/>
              </a:ext>
            </a:extLst>
          </p:cNvPr>
          <p:cNvSpPr>
            <a:spLocks noGrp="1"/>
          </p:cNvSpPr>
          <p:nvPr>
            <p:ph type="title"/>
          </p:nvPr>
        </p:nvSpPr>
        <p:spPr/>
        <p:txBody>
          <a:bodyPr/>
          <a:lstStyle/>
          <a:p>
            <a:r>
              <a:rPr lang="en-US" dirty="0"/>
              <a:t>The State of Play</a:t>
            </a:r>
            <a:endParaRPr lang="en-SG" dirty="0"/>
          </a:p>
        </p:txBody>
      </p:sp>
      <p:sp>
        <p:nvSpPr>
          <p:cNvPr id="3" name="Content Placeholder 2">
            <a:extLst>
              <a:ext uri="{FF2B5EF4-FFF2-40B4-BE49-F238E27FC236}">
                <a16:creationId xmlns:a16="http://schemas.microsoft.com/office/drawing/2014/main" id="{6DBB72BF-FCFC-4D95-B1F6-EC5498538C83}"/>
              </a:ext>
            </a:extLst>
          </p:cNvPr>
          <p:cNvSpPr>
            <a:spLocks noGrp="1"/>
          </p:cNvSpPr>
          <p:nvPr>
            <p:ph idx="1"/>
          </p:nvPr>
        </p:nvSpPr>
        <p:spPr/>
        <p:txBody>
          <a:bodyPr/>
          <a:lstStyle/>
          <a:p>
            <a:pPr marL="0" indent="0">
              <a:buNone/>
            </a:pPr>
            <a:endParaRPr lang="en-SG" dirty="0"/>
          </a:p>
        </p:txBody>
      </p:sp>
    </p:spTree>
    <p:extLst>
      <p:ext uri="{BB962C8B-B14F-4D97-AF65-F5344CB8AC3E}">
        <p14:creationId xmlns:p14="http://schemas.microsoft.com/office/powerpoint/2010/main" val="4063918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86817-D83A-48D8-A66E-26D54E6A2607}"/>
              </a:ext>
            </a:extLst>
          </p:cNvPr>
          <p:cNvSpPr>
            <a:spLocks noGrp="1"/>
          </p:cNvSpPr>
          <p:nvPr>
            <p:ph type="title"/>
          </p:nvPr>
        </p:nvSpPr>
        <p:spPr/>
        <p:txBody>
          <a:bodyPr/>
          <a:lstStyle/>
          <a:p>
            <a:r>
              <a:rPr lang="en-US" dirty="0"/>
              <a:t>Equity Considerations in HTA: Thailand</a:t>
            </a:r>
            <a:endParaRPr lang="en-SG" dirty="0"/>
          </a:p>
        </p:txBody>
      </p:sp>
      <p:sp>
        <p:nvSpPr>
          <p:cNvPr id="3" name="Content Placeholder 2">
            <a:extLst>
              <a:ext uri="{FF2B5EF4-FFF2-40B4-BE49-F238E27FC236}">
                <a16:creationId xmlns:a16="http://schemas.microsoft.com/office/drawing/2014/main" id="{91018941-7632-40BC-8313-CDD3B2254F1A}"/>
              </a:ext>
            </a:extLst>
          </p:cNvPr>
          <p:cNvSpPr>
            <a:spLocks noGrp="1"/>
          </p:cNvSpPr>
          <p:nvPr>
            <p:ph idx="1"/>
          </p:nvPr>
        </p:nvSpPr>
        <p:spPr>
          <a:xfrm>
            <a:off x="838200" y="1996403"/>
            <a:ext cx="10289419" cy="2865195"/>
          </a:xfrm>
        </p:spPr>
        <p:txBody>
          <a:bodyPr/>
          <a:lstStyle/>
          <a:p>
            <a:r>
              <a:rPr lang="en-US" dirty="0"/>
              <a:t>Topic nomination by multiple stakeholders including lay people, civil society, and patient organizations</a:t>
            </a:r>
          </a:p>
          <a:p>
            <a:r>
              <a:rPr lang="en-US" dirty="0"/>
              <a:t>Prioritization of proposed interventions through MCDA and deliberation</a:t>
            </a:r>
          </a:p>
          <a:p>
            <a:r>
              <a:rPr lang="en-US" dirty="0"/>
              <a:t>Implicit consideration of the distribution of health effects in the evaluation and appraisal</a:t>
            </a:r>
          </a:p>
        </p:txBody>
      </p:sp>
      <p:sp>
        <p:nvSpPr>
          <p:cNvPr id="4" name="Rectangle 3">
            <a:extLst>
              <a:ext uri="{FF2B5EF4-FFF2-40B4-BE49-F238E27FC236}">
                <a16:creationId xmlns:a16="http://schemas.microsoft.com/office/drawing/2014/main" id="{1486C710-951C-4934-8B50-EEE04ABCB65F}"/>
              </a:ext>
            </a:extLst>
          </p:cNvPr>
          <p:cNvSpPr/>
          <p:nvPr/>
        </p:nvSpPr>
        <p:spPr>
          <a:xfrm>
            <a:off x="154984" y="5448766"/>
            <a:ext cx="11882033" cy="1175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189" indent="-457189" defTabSz="1219170" eaLnBrk="1" fontAlgn="auto" hangingPunct="1">
              <a:spcBef>
                <a:spcPts val="0"/>
              </a:spcBef>
              <a:spcAft>
                <a:spcPts val="0"/>
              </a:spcAft>
              <a:buFont typeface="+mj-lt"/>
              <a:buAutoNum type="arabicPeriod"/>
            </a:pPr>
            <a:r>
              <a:rPr lang="en-US" sz="1200" dirty="0" err="1">
                <a:solidFill>
                  <a:prstClr val="black"/>
                </a:solidFill>
                <a:latin typeface="Calibri" panose="020F0502020204030204"/>
              </a:rPr>
              <a:t>Tantivess</a:t>
            </a:r>
            <a:r>
              <a:rPr lang="en-US" sz="1200" dirty="0">
                <a:solidFill>
                  <a:prstClr val="black"/>
                </a:solidFill>
                <a:latin typeface="Calibri" panose="020F0502020204030204"/>
              </a:rPr>
              <a:t> S, </a:t>
            </a:r>
            <a:r>
              <a:rPr lang="en-US" sz="1200" dirty="0" err="1">
                <a:solidFill>
                  <a:prstClr val="black"/>
                </a:solidFill>
                <a:latin typeface="Calibri" panose="020F0502020204030204"/>
              </a:rPr>
              <a:t>Doungthipsirikul</a:t>
            </a:r>
            <a:r>
              <a:rPr lang="en-US" sz="1200" dirty="0">
                <a:solidFill>
                  <a:prstClr val="black"/>
                </a:solidFill>
                <a:latin typeface="Calibri" panose="020F0502020204030204"/>
              </a:rPr>
              <a:t> S (2019). Leaving No One Behind: Participatory Technology Appraisal as a Platform for Agenda Setting to Address Disparities in Access to Health Services in Thailand. International Journal of Technology Assessment in Health Care 1–6. </a:t>
            </a:r>
          </a:p>
          <a:p>
            <a:pPr marL="457189" indent="-457189" defTabSz="1219170" eaLnBrk="1" fontAlgn="auto" hangingPunct="1">
              <a:spcBef>
                <a:spcPts val="0"/>
              </a:spcBef>
              <a:spcAft>
                <a:spcPts val="0"/>
              </a:spcAft>
              <a:buFont typeface="+mj-lt"/>
              <a:buAutoNum type="arabicPeriod"/>
            </a:pPr>
            <a:r>
              <a:rPr lang="en-US" sz="1200" dirty="0" err="1">
                <a:solidFill>
                  <a:prstClr val="black"/>
                </a:solidFill>
                <a:latin typeface="Calibri" panose="020F0502020204030204"/>
              </a:rPr>
              <a:t>Sripen</a:t>
            </a:r>
            <a:r>
              <a:rPr lang="en-US" sz="1200" dirty="0">
                <a:solidFill>
                  <a:prstClr val="black"/>
                </a:solidFill>
                <a:latin typeface="Calibri" panose="020F0502020204030204"/>
              </a:rPr>
              <a:t> </a:t>
            </a:r>
            <a:r>
              <a:rPr lang="en-US" sz="1200" dirty="0" err="1">
                <a:solidFill>
                  <a:prstClr val="black"/>
                </a:solidFill>
                <a:latin typeface="Calibri" panose="020F0502020204030204"/>
              </a:rPr>
              <a:t>Tantivess</a:t>
            </a:r>
            <a:r>
              <a:rPr lang="en-US" sz="1200" dirty="0">
                <a:solidFill>
                  <a:prstClr val="black"/>
                </a:solidFill>
                <a:latin typeface="Calibri" panose="020F0502020204030204"/>
              </a:rPr>
              <a:t>, Román Pérez Velasco, </a:t>
            </a:r>
            <a:r>
              <a:rPr lang="en-US" sz="1200" dirty="0" err="1">
                <a:solidFill>
                  <a:prstClr val="black"/>
                </a:solidFill>
                <a:latin typeface="Calibri" panose="020F0502020204030204"/>
              </a:rPr>
              <a:t>Jomkwan</a:t>
            </a:r>
            <a:r>
              <a:rPr lang="en-US" sz="1200" dirty="0">
                <a:solidFill>
                  <a:prstClr val="black"/>
                </a:solidFill>
                <a:latin typeface="Calibri" panose="020F0502020204030204"/>
              </a:rPr>
              <a:t> </a:t>
            </a:r>
            <a:r>
              <a:rPr lang="en-US" sz="1200" dirty="0" err="1">
                <a:solidFill>
                  <a:prstClr val="black"/>
                </a:solidFill>
                <a:latin typeface="Calibri" panose="020F0502020204030204"/>
              </a:rPr>
              <a:t>Yothasamut</a:t>
            </a:r>
            <a:r>
              <a:rPr lang="en-US" sz="1200" dirty="0">
                <a:solidFill>
                  <a:prstClr val="black"/>
                </a:solidFill>
                <a:latin typeface="Calibri" panose="020F0502020204030204"/>
              </a:rPr>
              <a:t>, </a:t>
            </a:r>
            <a:r>
              <a:rPr lang="en-US" sz="1200" dirty="0" err="1">
                <a:solidFill>
                  <a:prstClr val="black"/>
                </a:solidFill>
                <a:latin typeface="Calibri" panose="020F0502020204030204"/>
              </a:rPr>
              <a:t>Adun</a:t>
            </a:r>
            <a:r>
              <a:rPr lang="en-US" sz="1200" dirty="0">
                <a:solidFill>
                  <a:prstClr val="black"/>
                </a:solidFill>
                <a:latin typeface="Calibri" panose="020F0502020204030204"/>
              </a:rPr>
              <a:t> </a:t>
            </a:r>
            <a:r>
              <a:rPr lang="en-US" sz="1200" dirty="0" err="1">
                <a:solidFill>
                  <a:prstClr val="black"/>
                </a:solidFill>
                <a:latin typeface="Calibri" panose="020F0502020204030204"/>
              </a:rPr>
              <a:t>Mohara</a:t>
            </a:r>
            <a:r>
              <a:rPr lang="en-US" sz="1200" dirty="0">
                <a:solidFill>
                  <a:prstClr val="black"/>
                </a:solidFill>
                <a:latin typeface="Calibri" panose="020F0502020204030204"/>
              </a:rPr>
              <a:t>, </a:t>
            </a:r>
            <a:r>
              <a:rPr lang="en-US" sz="1200" dirty="0" err="1">
                <a:solidFill>
                  <a:prstClr val="black"/>
                </a:solidFill>
                <a:latin typeface="Calibri" panose="020F0502020204030204"/>
              </a:rPr>
              <a:t>Hatai</a:t>
            </a:r>
            <a:r>
              <a:rPr lang="en-US" sz="1200" dirty="0">
                <a:solidFill>
                  <a:prstClr val="black"/>
                </a:solidFill>
                <a:latin typeface="Calibri" panose="020F0502020204030204"/>
              </a:rPr>
              <a:t> </a:t>
            </a:r>
            <a:r>
              <a:rPr lang="en-US" sz="1200" dirty="0" err="1">
                <a:solidFill>
                  <a:prstClr val="black"/>
                </a:solidFill>
                <a:latin typeface="Calibri" panose="020F0502020204030204"/>
              </a:rPr>
              <a:t>Limprayoonyong</a:t>
            </a:r>
            <a:r>
              <a:rPr lang="en-US" sz="1200" dirty="0">
                <a:solidFill>
                  <a:prstClr val="black"/>
                </a:solidFill>
                <a:latin typeface="Calibri" panose="020F0502020204030204"/>
              </a:rPr>
              <a:t>, </a:t>
            </a:r>
            <a:r>
              <a:rPr lang="en-US" sz="1200" dirty="0" err="1">
                <a:solidFill>
                  <a:prstClr val="black"/>
                </a:solidFill>
                <a:latin typeface="Calibri" panose="020F0502020204030204"/>
              </a:rPr>
              <a:t>Yot</a:t>
            </a:r>
            <a:r>
              <a:rPr lang="en-US" sz="1200" dirty="0">
                <a:solidFill>
                  <a:prstClr val="black"/>
                </a:solidFill>
                <a:latin typeface="Calibri" panose="020F0502020204030204"/>
              </a:rPr>
              <a:t> </a:t>
            </a:r>
            <a:r>
              <a:rPr lang="en-US" sz="1200" dirty="0" err="1">
                <a:solidFill>
                  <a:prstClr val="black"/>
                </a:solidFill>
                <a:latin typeface="Calibri" panose="020F0502020204030204"/>
              </a:rPr>
              <a:t>Teerawattananon</a:t>
            </a:r>
            <a:r>
              <a:rPr lang="en-US" sz="1200" dirty="0">
                <a:solidFill>
                  <a:prstClr val="black"/>
                </a:solidFill>
                <a:latin typeface="Calibri" panose="020F0502020204030204"/>
              </a:rPr>
              <a:t>, (2012),"Efficiency or equity: value judgments in coverage decisions in Thailand", Journal of Health Organization and Management, Vol. 26 </a:t>
            </a:r>
            <a:r>
              <a:rPr lang="en-US" sz="1200" dirty="0" err="1">
                <a:solidFill>
                  <a:prstClr val="black"/>
                </a:solidFill>
                <a:latin typeface="Calibri" panose="020F0502020204030204"/>
              </a:rPr>
              <a:t>Iss</a:t>
            </a:r>
            <a:r>
              <a:rPr lang="en-US" sz="1200" dirty="0">
                <a:solidFill>
                  <a:prstClr val="black"/>
                </a:solidFill>
                <a:latin typeface="Calibri" panose="020F0502020204030204"/>
              </a:rPr>
              <a:t>: 3 pp. 331 – 342</a:t>
            </a:r>
          </a:p>
          <a:p>
            <a:pPr marL="457189" indent="-457189" defTabSz="1219170" eaLnBrk="1" fontAlgn="auto" hangingPunct="1">
              <a:spcBef>
                <a:spcPts val="0"/>
              </a:spcBef>
              <a:spcAft>
                <a:spcPts val="0"/>
              </a:spcAft>
              <a:buFont typeface="+mj-lt"/>
              <a:buAutoNum type="arabicPeriod"/>
            </a:pPr>
            <a:r>
              <a:rPr lang="en-US" sz="1200" dirty="0" err="1">
                <a:solidFill>
                  <a:prstClr val="black"/>
                </a:solidFill>
                <a:latin typeface="Calibri" panose="020F0502020204030204"/>
              </a:rPr>
              <a:t>Leelahavarong</a:t>
            </a:r>
            <a:r>
              <a:rPr lang="en-US" sz="1200" dirty="0">
                <a:solidFill>
                  <a:prstClr val="black"/>
                </a:solidFill>
                <a:latin typeface="Calibri" panose="020F0502020204030204"/>
              </a:rPr>
              <a:t> P, </a:t>
            </a:r>
            <a:r>
              <a:rPr lang="en-US" sz="1200" dirty="0" err="1">
                <a:solidFill>
                  <a:prstClr val="black"/>
                </a:solidFill>
                <a:latin typeface="Calibri" panose="020F0502020204030204"/>
              </a:rPr>
              <a:t>Doungthipsirikul</a:t>
            </a:r>
            <a:r>
              <a:rPr lang="en-US" sz="1200" dirty="0">
                <a:solidFill>
                  <a:prstClr val="black"/>
                </a:solidFill>
                <a:latin typeface="Calibri" panose="020F0502020204030204"/>
              </a:rPr>
              <a:t> S, </a:t>
            </a:r>
            <a:r>
              <a:rPr lang="en-US" sz="1200" dirty="0" err="1">
                <a:solidFill>
                  <a:prstClr val="black"/>
                </a:solidFill>
                <a:latin typeface="Calibri" panose="020F0502020204030204"/>
              </a:rPr>
              <a:t>Kumluang</a:t>
            </a:r>
            <a:r>
              <a:rPr lang="en-US" sz="1200" dirty="0">
                <a:solidFill>
                  <a:prstClr val="black"/>
                </a:solidFill>
                <a:latin typeface="Calibri" panose="020F0502020204030204"/>
              </a:rPr>
              <a:t> S, </a:t>
            </a:r>
            <a:r>
              <a:rPr lang="en-US" sz="1200" dirty="0" err="1">
                <a:solidFill>
                  <a:prstClr val="black"/>
                </a:solidFill>
                <a:latin typeface="Calibri" panose="020F0502020204030204"/>
              </a:rPr>
              <a:t>Poonchai</a:t>
            </a:r>
            <a:r>
              <a:rPr lang="en-US" sz="1200" dirty="0">
                <a:solidFill>
                  <a:prstClr val="black"/>
                </a:solidFill>
                <a:latin typeface="Calibri" panose="020F0502020204030204"/>
              </a:rPr>
              <a:t> A, </a:t>
            </a:r>
            <a:r>
              <a:rPr lang="en-US" sz="1200" dirty="0" err="1">
                <a:solidFill>
                  <a:prstClr val="black"/>
                </a:solidFill>
                <a:latin typeface="Calibri" panose="020F0502020204030204"/>
              </a:rPr>
              <a:t>Kittiratchakool</a:t>
            </a:r>
            <a:r>
              <a:rPr lang="en-US" sz="1200" dirty="0">
                <a:solidFill>
                  <a:prstClr val="black"/>
                </a:solidFill>
                <a:latin typeface="Calibri" panose="020F0502020204030204"/>
              </a:rPr>
              <a:t> N, </a:t>
            </a:r>
            <a:r>
              <a:rPr lang="en-US" sz="1200" dirty="0" err="1">
                <a:solidFill>
                  <a:prstClr val="black"/>
                </a:solidFill>
                <a:latin typeface="Calibri" panose="020F0502020204030204"/>
              </a:rPr>
              <a:t>Chinnacom</a:t>
            </a:r>
            <a:r>
              <a:rPr lang="en-US" sz="1200" dirty="0">
                <a:solidFill>
                  <a:prstClr val="black"/>
                </a:solidFill>
                <a:latin typeface="Calibri" panose="020F0502020204030204"/>
              </a:rPr>
              <a:t> D, </a:t>
            </a:r>
            <a:r>
              <a:rPr lang="en-US" sz="1200" dirty="0" err="1">
                <a:solidFill>
                  <a:prstClr val="black"/>
                </a:solidFill>
                <a:latin typeface="Calibri" panose="020F0502020204030204"/>
              </a:rPr>
              <a:t>Suchonwanich</a:t>
            </a:r>
            <a:r>
              <a:rPr lang="en-US" sz="1200" dirty="0">
                <a:solidFill>
                  <a:prstClr val="black"/>
                </a:solidFill>
                <a:latin typeface="Calibri" panose="020F0502020204030204"/>
              </a:rPr>
              <a:t> N, </a:t>
            </a:r>
            <a:r>
              <a:rPr lang="en-US" sz="1200" dirty="0" err="1">
                <a:solidFill>
                  <a:prstClr val="black"/>
                </a:solidFill>
                <a:latin typeface="Calibri" panose="020F0502020204030204"/>
              </a:rPr>
              <a:t>Tantivess</a:t>
            </a:r>
            <a:r>
              <a:rPr lang="en-US" sz="1200" dirty="0">
                <a:solidFill>
                  <a:prstClr val="black"/>
                </a:solidFill>
                <a:latin typeface="Calibri" panose="020F0502020204030204"/>
              </a:rPr>
              <a:t> S (2019). Health Technology Assessment in Thailand: Institutionalization and Contribution to Healthcare Decision Making: Review of Literature. International Journal of Technology Assessment in Health Care 35, 467–473</a:t>
            </a:r>
          </a:p>
          <a:p>
            <a:pPr defTabSz="1219170" eaLnBrk="1" fontAlgn="auto" hangingPunct="1">
              <a:spcBef>
                <a:spcPts val="0"/>
              </a:spcBef>
              <a:spcAft>
                <a:spcPts val="0"/>
              </a:spcAft>
            </a:pPr>
            <a:endParaRPr lang="en-SG" sz="1200" dirty="0">
              <a:solidFill>
                <a:prstClr val="black"/>
              </a:solidFill>
              <a:latin typeface="Calibri" panose="020F0502020204030204"/>
            </a:endParaRPr>
          </a:p>
        </p:txBody>
      </p:sp>
    </p:spTree>
    <p:extLst>
      <p:ext uri="{BB962C8B-B14F-4D97-AF65-F5344CB8AC3E}">
        <p14:creationId xmlns:p14="http://schemas.microsoft.com/office/powerpoint/2010/main" val="366777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cambridge.org/binary/version/id/urn:cambridge.org:id:binary:20200130165952899-0673:S0266462319000321:S0266462319000321_fig1.png">
            <a:extLst>
              <a:ext uri="{FF2B5EF4-FFF2-40B4-BE49-F238E27FC236}">
                <a16:creationId xmlns:a16="http://schemas.microsoft.com/office/drawing/2014/main" id="{60951BA3-FFBB-4D6C-92D9-D170533A1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0218" y="0"/>
            <a:ext cx="956944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885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86817-D83A-48D8-A66E-26D54E6A2607}"/>
              </a:ext>
            </a:extLst>
          </p:cNvPr>
          <p:cNvSpPr>
            <a:spLocks noGrp="1"/>
          </p:cNvSpPr>
          <p:nvPr>
            <p:ph type="title"/>
          </p:nvPr>
        </p:nvSpPr>
        <p:spPr/>
        <p:txBody>
          <a:bodyPr>
            <a:normAutofit/>
          </a:bodyPr>
          <a:lstStyle/>
          <a:p>
            <a:r>
              <a:rPr lang="en-US" dirty="0"/>
              <a:t>Equity Considerations in HTA: Philippines</a:t>
            </a:r>
            <a:endParaRPr lang="en-SG" dirty="0"/>
          </a:p>
        </p:txBody>
      </p:sp>
      <p:sp>
        <p:nvSpPr>
          <p:cNvPr id="3" name="Content Placeholder 2">
            <a:extLst>
              <a:ext uri="{FF2B5EF4-FFF2-40B4-BE49-F238E27FC236}">
                <a16:creationId xmlns:a16="http://schemas.microsoft.com/office/drawing/2014/main" id="{91018941-7632-40BC-8313-CDD3B2254F1A}"/>
              </a:ext>
            </a:extLst>
          </p:cNvPr>
          <p:cNvSpPr>
            <a:spLocks noGrp="1"/>
          </p:cNvSpPr>
          <p:nvPr>
            <p:ph idx="1"/>
          </p:nvPr>
        </p:nvSpPr>
        <p:spPr>
          <a:xfrm>
            <a:off x="441882" y="1690688"/>
            <a:ext cx="7463972" cy="4515896"/>
          </a:xfrm>
        </p:spPr>
        <p:txBody>
          <a:bodyPr>
            <a:normAutofit/>
          </a:bodyPr>
          <a:lstStyle/>
          <a:p>
            <a:r>
              <a:rPr lang="en-US" dirty="0"/>
              <a:t>Ethical analysis as a required section of an HTA report</a:t>
            </a:r>
          </a:p>
          <a:p>
            <a:pPr lvl="1"/>
            <a:r>
              <a:rPr lang="en-US" dirty="0"/>
              <a:t>Use of qualitative methods to assess distribution of outcomes based on socioeconomic status, gender, ethnicity and religion</a:t>
            </a:r>
          </a:p>
          <a:p>
            <a:pPr lvl="1"/>
            <a:r>
              <a:rPr lang="en-US" dirty="0"/>
              <a:t>At the most basic level, a description of particular groups which may be disproportionately affected by a decision should be provided</a:t>
            </a:r>
          </a:p>
          <a:p>
            <a:pPr lvl="1"/>
            <a:r>
              <a:rPr lang="en-US" dirty="0"/>
              <a:t>Consider use of PROGRESS-Plus to stratify health opportunity costs and outcomes and EUPATI ELSE checklist</a:t>
            </a:r>
            <a:endParaRPr lang="en-SG" dirty="0"/>
          </a:p>
        </p:txBody>
      </p:sp>
      <p:pic>
        <p:nvPicPr>
          <p:cNvPr id="4" name="Picture 3">
            <a:extLst>
              <a:ext uri="{FF2B5EF4-FFF2-40B4-BE49-F238E27FC236}">
                <a16:creationId xmlns:a16="http://schemas.microsoft.com/office/drawing/2014/main" id="{9FD9BCBF-BC6C-4FC9-B79B-5A9ED3128801}"/>
              </a:ext>
            </a:extLst>
          </p:cNvPr>
          <p:cNvPicPr>
            <a:picLocks noChangeAspect="1"/>
          </p:cNvPicPr>
          <p:nvPr/>
        </p:nvPicPr>
        <p:blipFill>
          <a:blip r:embed="rId3"/>
          <a:stretch>
            <a:fillRect/>
          </a:stretch>
        </p:blipFill>
        <p:spPr>
          <a:xfrm>
            <a:off x="8302172" y="1690688"/>
            <a:ext cx="3447947" cy="4515896"/>
          </a:xfrm>
          <a:prstGeom prst="rect">
            <a:avLst/>
          </a:prstGeom>
        </p:spPr>
      </p:pic>
      <p:sp>
        <p:nvSpPr>
          <p:cNvPr id="5" name="Rectangle 4">
            <a:extLst>
              <a:ext uri="{FF2B5EF4-FFF2-40B4-BE49-F238E27FC236}">
                <a16:creationId xmlns:a16="http://schemas.microsoft.com/office/drawing/2014/main" id="{152C2A5F-6ED5-4A49-8189-9D19DCC6B3EE}"/>
              </a:ext>
            </a:extLst>
          </p:cNvPr>
          <p:cNvSpPr/>
          <p:nvPr/>
        </p:nvSpPr>
        <p:spPr>
          <a:xfrm>
            <a:off x="6676737" y="6311175"/>
            <a:ext cx="5786199" cy="363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1" fontAlgn="auto" hangingPunct="1">
              <a:spcBef>
                <a:spcPts val="0"/>
              </a:spcBef>
              <a:spcAft>
                <a:spcPts val="0"/>
              </a:spcAft>
            </a:pPr>
            <a:r>
              <a:rPr lang="en-US" sz="1200" dirty="0">
                <a:solidFill>
                  <a:prstClr val="black"/>
                </a:solidFill>
                <a:latin typeface="Calibri" panose="020F0502020204030204"/>
              </a:rPr>
              <a:t>Philippine HTA Methods Guide, First Edition. Department of Health Philippines 2020. </a:t>
            </a:r>
            <a:endParaRPr lang="en-SG" sz="1200" dirty="0">
              <a:solidFill>
                <a:prstClr val="black"/>
              </a:solidFill>
              <a:latin typeface="Calibri" panose="020F0502020204030204"/>
            </a:endParaRPr>
          </a:p>
        </p:txBody>
      </p:sp>
    </p:spTree>
    <p:extLst>
      <p:ext uri="{BB962C8B-B14F-4D97-AF65-F5344CB8AC3E}">
        <p14:creationId xmlns:p14="http://schemas.microsoft.com/office/powerpoint/2010/main" val="1078984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0489F-E7D0-43A4-A019-46F02F377642}"/>
              </a:ext>
            </a:extLst>
          </p:cNvPr>
          <p:cNvSpPr>
            <a:spLocks noGrp="1"/>
          </p:cNvSpPr>
          <p:nvPr>
            <p:ph type="title"/>
          </p:nvPr>
        </p:nvSpPr>
        <p:spPr/>
        <p:txBody>
          <a:bodyPr/>
          <a:lstStyle/>
          <a:p>
            <a:r>
              <a:rPr lang="en-US" dirty="0"/>
              <a:t>Plans for future work</a:t>
            </a:r>
            <a:endParaRPr lang="en-SG" dirty="0"/>
          </a:p>
        </p:txBody>
      </p:sp>
      <p:sp>
        <p:nvSpPr>
          <p:cNvPr id="3" name="Content Placeholder 2">
            <a:extLst>
              <a:ext uri="{FF2B5EF4-FFF2-40B4-BE49-F238E27FC236}">
                <a16:creationId xmlns:a16="http://schemas.microsoft.com/office/drawing/2014/main" id="{34821F00-4E7C-4A11-9FA6-C2B0E0B7C8C7}"/>
              </a:ext>
            </a:extLst>
          </p:cNvPr>
          <p:cNvSpPr>
            <a:spLocks noGrp="1"/>
          </p:cNvSpPr>
          <p:nvPr>
            <p:ph idx="1"/>
          </p:nvPr>
        </p:nvSpPr>
        <p:spPr>
          <a:xfrm>
            <a:off x="838200" y="1825625"/>
            <a:ext cx="10515600" cy="4351339"/>
          </a:xfrm>
        </p:spPr>
        <p:txBody>
          <a:bodyPr/>
          <a:lstStyle/>
          <a:p>
            <a:r>
              <a:rPr lang="en-US" dirty="0"/>
              <a:t>Conduct of the first full DCEA in the region and related studies for a specific disease-intervention pair</a:t>
            </a:r>
          </a:p>
          <a:p>
            <a:pPr lvl="1"/>
            <a:r>
              <a:rPr lang="en-US" dirty="0"/>
              <a:t>Estimating the baseline health distribution in Thailand</a:t>
            </a:r>
          </a:p>
          <a:p>
            <a:pPr lvl="1"/>
            <a:r>
              <a:rPr lang="en-US" dirty="0"/>
              <a:t>Modelling distribution of intervention costs and effects</a:t>
            </a:r>
          </a:p>
          <a:p>
            <a:pPr lvl="1"/>
            <a:r>
              <a:rPr lang="en-US" dirty="0"/>
              <a:t>Health inequality impact and trade-off analysis</a:t>
            </a:r>
          </a:p>
          <a:p>
            <a:pPr lvl="1"/>
            <a:r>
              <a:rPr lang="en-US" dirty="0"/>
              <a:t>Assessment of feasibility of using DCEA to inform decision making in the region</a:t>
            </a:r>
          </a:p>
          <a:p>
            <a:pPr marL="0" indent="0">
              <a:buNone/>
            </a:pPr>
            <a:endParaRPr lang="en-US" dirty="0"/>
          </a:p>
          <a:p>
            <a:endParaRPr lang="en-SG" dirty="0"/>
          </a:p>
        </p:txBody>
      </p:sp>
    </p:spTree>
    <p:extLst>
      <p:ext uri="{BB962C8B-B14F-4D97-AF65-F5344CB8AC3E}">
        <p14:creationId xmlns:p14="http://schemas.microsoft.com/office/powerpoint/2010/main" val="1778856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E9F0F-75E4-E24D-80F9-44B038A052A2}"/>
              </a:ext>
            </a:extLst>
          </p:cNvPr>
          <p:cNvSpPr>
            <a:spLocks noGrp="1"/>
          </p:cNvSpPr>
          <p:nvPr>
            <p:ph type="title"/>
          </p:nvPr>
        </p:nvSpPr>
        <p:spPr/>
        <p:txBody>
          <a:bodyPr/>
          <a:lstStyle/>
          <a:p>
            <a:r>
              <a:rPr lang="en-US" dirty="0"/>
              <a:t>Audience Poll</a:t>
            </a:r>
          </a:p>
        </p:txBody>
      </p:sp>
      <p:sp>
        <p:nvSpPr>
          <p:cNvPr id="3" name="Title 1">
            <a:extLst>
              <a:ext uri="{FF2B5EF4-FFF2-40B4-BE49-F238E27FC236}">
                <a16:creationId xmlns:a16="http://schemas.microsoft.com/office/drawing/2014/main" id="{C496E9ED-884C-BF4A-8572-2C9CC79E98EC}"/>
              </a:ext>
            </a:extLst>
          </p:cNvPr>
          <p:cNvSpPr txBox="1">
            <a:spLocks/>
          </p:cNvSpPr>
          <p:nvPr/>
        </p:nvSpPr>
        <p:spPr bwMode="auto">
          <a:xfrm>
            <a:off x="609600" y="1700808"/>
            <a:ext cx="10972800" cy="370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a:lstStyle>
          <a:p>
            <a:pPr algn="l"/>
            <a:r>
              <a:rPr lang="en-US" sz="3200" i="1" dirty="0"/>
              <a:t>Does your country/jurisdiction have information available on baseline levels of health inequity?</a:t>
            </a:r>
            <a:endParaRPr lang="en-US" sz="3200" dirty="0"/>
          </a:p>
          <a:p>
            <a:pPr marL="457200" indent="-457200" algn="l">
              <a:buFont typeface="Arial" panose="020B0604020202020204" pitchFamily="34" charset="0"/>
              <a:buChar char="•"/>
            </a:pPr>
            <a:r>
              <a:rPr lang="en-US" sz="3200" i="1" dirty="0"/>
              <a:t>Yes</a:t>
            </a:r>
          </a:p>
          <a:p>
            <a:pPr marL="457200" indent="-457200" algn="l">
              <a:buFont typeface="Arial" panose="020B0604020202020204" pitchFamily="34" charset="0"/>
              <a:buChar char="•"/>
            </a:pPr>
            <a:r>
              <a:rPr lang="en-US" sz="3200" i="1" dirty="0"/>
              <a:t>No</a:t>
            </a:r>
          </a:p>
          <a:p>
            <a:pPr marL="457200" indent="-457200" algn="l">
              <a:buFont typeface="Arial" panose="020B0604020202020204" pitchFamily="34" charset="0"/>
              <a:buChar char="•"/>
            </a:pPr>
            <a:r>
              <a:rPr lang="en-US" sz="3200" i="1" dirty="0"/>
              <a:t>I don’t know</a:t>
            </a:r>
          </a:p>
        </p:txBody>
      </p:sp>
    </p:spTree>
    <p:extLst>
      <p:ext uri="{BB962C8B-B14F-4D97-AF65-F5344CB8AC3E}">
        <p14:creationId xmlns:p14="http://schemas.microsoft.com/office/powerpoint/2010/main" val="172325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GoogleDrive\Cookson Current Work\Projects\YorkTalksCookson\Light Prism _ Splitting White Light _ DK Find Out_files\A-Getty-107758168_bp1kbk.jpg">
            <a:extLst>
              <a:ext uri="{FF2B5EF4-FFF2-40B4-BE49-F238E27FC236}">
                <a16:creationId xmlns:a16="http://schemas.microsoft.com/office/drawing/2014/main" id="{F265B0BB-677D-4640-B146-0DB7FB8302F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82500"/>
          <a:stretch/>
        </p:blipFill>
        <p:spPr bwMode="auto">
          <a:xfrm>
            <a:off x="1950" y="-579514"/>
            <a:ext cx="12188100" cy="743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3"/>
          <p:cNvSpPr txBox="1">
            <a:spLocks noChangeArrowheads="1"/>
          </p:cNvSpPr>
          <p:nvPr/>
        </p:nvSpPr>
        <p:spPr bwMode="auto">
          <a:xfrm>
            <a:off x="7883" y="4797152"/>
            <a:ext cx="12182167" cy="64633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dirty="0">
              <a:latin typeface="Arial" panose="020B0604020202020204" pitchFamily="34" charset="0"/>
            </a:endParaRPr>
          </a:p>
          <a:p>
            <a:pPr>
              <a:spcBef>
                <a:spcPct val="0"/>
              </a:spcBef>
              <a:buFontTx/>
              <a:buNone/>
            </a:pPr>
            <a:endParaRPr lang="en-GB" altLang="en-US" sz="1800" dirty="0">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4EB754-ED71-45C6-BE75-A2928E828E9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AE4EB754-ED71-45C6-BE75-A2928E828E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AE4DFFF-AE74-457A-BD48-390396D71A6E}"/>
              </a:ext>
            </a:extLst>
          </p:cNvPr>
          <p:cNvSpPr/>
          <p:nvPr>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
        <p:nvSpPr>
          <p:cNvPr id="8" name="TextBox 7">
            <a:extLst>
              <a:ext uri="{FF2B5EF4-FFF2-40B4-BE49-F238E27FC236}">
                <a16:creationId xmlns:a16="http://schemas.microsoft.com/office/drawing/2014/main" id="{972833AD-6C52-409B-B3BD-644C47E97971}"/>
              </a:ext>
            </a:extLst>
          </p:cNvPr>
          <p:cNvSpPr txBox="1"/>
          <p:nvPr/>
        </p:nvSpPr>
        <p:spPr>
          <a:xfrm>
            <a:off x="729552" y="608598"/>
            <a:ext cx="10652760" cy="123110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a:ea typeface="+mn-ea"/>
                <a:cs typeface="+mn-cs"/>
              </a:rPr>
              <a:t>Health Equity Research in HEOR in North America</a:t>
            </a:r>
            <a:endParaRPr kumimoji="0" lang="en-IN" sz="40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TextBox 8">
            <a:extLst>
              <a:ext uri="{FF2B5EF4-FFF2-40B4-BE49-F238E27FC236}">
                <a16:creationId xmlns:a16="http://schemas.microsoft.com/office/drawing/2014/main" id="{4DDEF564-974D-4276-975E-2459F000807C}"/>
              </a:ext>
            </a:extLst>
          </p:cNvPr>
          <p:cNvSpPr txBox="1"/>
          <p:nvPr/>
        </p:nvSpPr>
        <p:spPr>
          <a:xfrm>
            <a:off x="729552" y="3469907"/>
            <a:ext cx="10652760" cy="276998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Stacey Kowal</a:t>
            </a:r>
            <a:br>
              <a:rPr kumimoji="0" lang="en-US" sz="1800" b="0" i="0" u="none" strike="noStrike" kern="1200" cap="none" spc="0" normalizeH="0" baseline="0" noProof="0" dirty="0">
                <a:ln>
                  <a:noFill/>
                </a:ln>
                <a:solidFill>
                  <a:prstClr val="white"/>
                </a:solidFill>
                <a:effectLst/>
                <a:uLnTx/>
                <a:uFillTx/>
                <a:latin typeface="Arial"/>
                <a:ea typeface="+mn-ea"/>
                <a:cs typeface="+mn-cs"/>
              </a:rPr>
            </a:br>
            <a:r>
              <a:rPr kumimoji="0" lang="en-US" sz="1800" b="0" i="0" u="none" strike="noStrike" kern="1200" cap="none" spc="0" normalizeH="0" baseline="0" noProof="0" dirty="0">
                <a:ln>
                  <a:noFill/>
                </a:ln>
                <a:solidFill>
                  <a:prstClr val="white"/>
                </a:solidFill>
                <a:effectLst/>
                <a:uLnTx/>
                <a:uFillTx/>
                <a:latin typeface="Arial"/>
                <a:ea typeface="+mn-ea"/>
                <a:cs typeface="+mn-cs"/>
              </a:rPr>
              <a:t>Chair, Health Equity Research Special Interest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a:ea typeface="+mn-ea"/>
                <a:cs typeface="+mn-cs"/>
              </a:rPr>
              <a:t>Principal Researcher, Health Policy and Systems Research</a:t>
            </a:r>
            <a:br>
              <a:rPr kumimoji="0" lang="en-US" sz="1600" b="0" i="0" u="none" strike="noStrike" kern="1200" cap="none" spc="0" normalizeH="0" baseline="0" noProof="0" dirty="0">
                <a:ln>
                  <a:noFill/>
                </a:ln>
                <a:solidFill>
                  <a:prstClr val="white"/>
                </a:solidFill>
                <a:effectLst/>
                <a:uLnTx/>
                <a:uFillTx/>
                <a:latin typeface="Arial"/>
                <a:ea typeface="+mn-ea"/>
                <a:cs typeface="+mn-cs"/>
              </a:rPr>
            </a:br>
            <a:r>
              <a:rPr kumimoji="0" lang="en-US" sz="1600" b="0" i="0" u="none" strike="noStrike" kern="1200" cap="none" spc="0" normalizeH="0" baseline="0" noProof="0" dirty="0">
                <a:ln>
                  <a:noFill/>
                </a:ln>
                <a:solidFill>
                  <a:prstClr val="white"/>
                </a:solidFill>
                <a:effectLst/>
                <a:uLnTx/>
                <a:uFillTx/>
                <a:latin typeface="Arial"/>
                <a:ea typeface="+mn-ea"/>
                <a:cs typeface="+mn-cs"/>
              </a:rPr>
              <a:t>Genentech, Inc</a:t>
            </a:r>
            <a:br>
              <a:rPr kumimoji="0" lang="en-US" sz="1600" b="0" i="0" u="none" strike="noStrike" kern="1200" cap="none" spc="0" normalizeH="0" baseline="0" noProof="0" dirty="0">
                <a:ln>
                  <a:noFill/>
                </a:ln>
                <a:solidFill>
                  <a:prstClr val="white"/>
                </a:solidFill>
                <a:effectLst/>
                <a:uLnTx/>
                <a:uFillTx/>
                <a:latin typeface="Arial"/>
                <a:ea typeface="+mn-ea"/>
                <a:cs typeface="+mn-cs"/>
              </a:rPr>
            </a:br>
            <a:r>
              <a:rPr kumimoji="0" lang="en-US" sz="1600" b="0" i="0" u="none" strike="noStrike" kern="1200" cap="none" spc="0" normalizeH="0" baseline="0" noProof="0" dirty="0">
                <a:ln>
                  <a:noFill/>
                </a:ln>
                <a:solidFill>
                  <a:prstClr val="white"/>
                </a:solidFill>
                <a:effectLst/>
                <a:uLnTx/>
                <a:uFillTx/>
                <a:latin typeface="Arial"/>
                <a:ea typeface="+mn-ea"/>
                <a:cs typeface="+mn-cs"/>
                <a:hlinkClick r:id="rId6">
                  <a:extLst>
                    <a:ext uri="{A12FA001-AC4F-418D-AE19-62706E023703}">
                      <ahyp:hlinkClr xmlns:ahyp="http://schemas.microsoft.com/office/drawing/2018/hyperlinkcolor" val="tx"/>
                    </a:ext>
                  </a:extLst>
                </a:hlinkClick>
              </a:rPr>
              <a:t>Kowal.Stacey@gene.com</a:t>
            </a:r>
            <a:br>
              <a:rPr kumimoji="0" lang="en-US" sz="2000" b="0" i="0" u="none" strike="noStrike" kern="1200" cap="none" spc="0" normalizeH="0" baseline="0" noProof="0" dirty="0">
                <a:ln>
                  <a:noFill/>
                </a:ln>
                <a:solidFill>
                  <a:prstClr val="white"/>
                </a:solidFill>
                <a:effectLst/>
                <a:uLnTx/>
                <a:uFillTx/>
                <a:latin typeface="Arial"/>
                <a:ea typeface="+mn-ea"/>
                <a:cs typeface="+mn-cs"/>
              </a:rPr>
            </a:br>
            <a:br>
              <a:rPr kumimoji="0" lang="en-US" sz="2000" b="0" i="0" u="none" strike="noStrike" kern="1200" cap="none" spc="0" normalizeH="0" baseline="0" noProof="0" dirty="0">
                <a:ln>
                  <a:noFill/>
                </a:ln>
                <a:solidFill>
                  <a:prstClr val="white"/>
                </a:solidFill>
                <a:effectLst/>
                <a:uLnTx/>
                <a:uFillTx/>
                <a:latin typeface="Arial"/>
                <a:ea typeface="+mn-ea"/>
                <a:cs typeface="+mn-cs"/>
              </a:rPr>
            </a:br>
            <a:br>
              <a:rPr kumimoji="0" lang="en-US" sz="2000" b="0" i="0" u="none" strike="noStrike" kern="1200" cap="none" spc="0" normalizeH="0" baseline="0" noProof="0" dirty="0">
                <a:ln>
                  <a:noFill/>
                </a:ln>
                <a:solidFill>
                  <a:prstClr val="white"/>
                </a:solidFill>
                <a:effectLst/>
                <a:uLnTx/>
                <a:uFillTx/>
                <a:latin typeface="Arial"/>
                <a:ea typeface="+mn-ea"/>
                <a:cs typeface="+mn-cs"/>
              </a:rPr>
            </a:br>
            <a:endParaRPr kumimoji="0" lang="en-IN" sz="2800" b="0" i="1" u="none" strike="noStrike" kern="1200" cap="none" spc="0" normalizeH="0" baseline="0" noProof="0" dirty="0">
              <a:ln>
                <a:noFill/>
              </a:ln>
              <a:solidFill>
                <a:prstClr val="white"/>
              </a:solidFill>
              <a:effectLst/>
              <a:uLnTx/>
              <a:uFillTx/>
              <a:latin typeface="Arial"/>
              <a:ea typeface="+mn-ea"/>
              <a:cs typeface="+mn-cs"/>
            </a:endParaRPr>
          </a:p>
        </p:txBody>
      </p:sp>
      <p:sp>
        <p:nvSpPr>
          <p:cNvPr id="4" name="Rectangle 3">
            <a:extLst>
              <a:ext uri="{FF2B5EF4-FFF2-40B4-BE49-F238E27FC236}">
                <a16:creationId xmlns:a16="http://schemas.microsoft.com/office/drawing/2014/main" id="{AAD23246-C97B-4043-A956-3F4E37BF2DD6}"/>
              </a:ext>
            </a:extLst>
          </p:cNvPr>
          <p:cNvSpPr/>
          <p:nvPr/>
        </p:nvSpPr>
        <p:spPr>
          <a:xfrm>
            <a:off x="431338" y="487927"/>
            <a:ext cx="75737" cy="1846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375895532"/>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517775" y="452450"/>
            <a:ext cx="10965164" cy="827710"/>
          </a:xfrm>
          <a:prstGeom prst="rect">
            <a:avLst/>
          </a:prstGeom>
          <a:noFill/>
          <a:ln>
            <a:noFill/>
          </a:ln>
        </p:spPr>
        <p:txBody>
          <a:bodyPr spcFirstLastPara="1" wrap="square" lIns="0" tIns="0" rIns="0" bIns="0" anchor="t" anchorCtr="0">
            <a:noAutofit/>
          </a:bodyPr>
          <a:lstStyle/>
          <a:p>
            <a:pPr lvl="0"/>
            <a:r>
              <a:rPr lang="en-US" sz="2400" b="1" dirty="0"/>
              <a:t>Within US HEOR, we are just starting to make progress on how we want to </a:t>
            </a:r>
            <a:r>
              <a:rPr lang="en-US" sz="2400" b="1" u="sng" dirty="0"/>
              <a:t>measure</a:t>
            </a:r>
            <a:r>
              <a:rPr lang="en-US" sz="2400" b="1" dirty="0"/>
              <a:t>, </a:t>
            </a:r>
            <a:r>
              <a:rPr lang="en-US" sz="2400" b="1" u="sng" dirty="0"/>
              <a:t>value</a:t>
            </a:r>
            <a:r>
              <a:rPr lang="en-US" sz="2400" b="1" dirty="0"/>
              <a:t> and </a:t>
            </a:r>
            <a:r>
              <a:rPr lang="en-US" sz="2400" b="1" u="sng" dirty="0"/>
              <a:t>communicate</a:t>
            </a:r>
            <a:r>
              <a:rPr lang="en-US" sz="2400" b="1" dirty="0"/>
              <a:t> equity impacts</a:t>
            </a:r>
            <a:endParaRPr sz="1200" dirty="0">
              <a:latin typeface="Arial"/>
              <a:ea typeface="Arial"/>
              <a:cs typeface="Arial"/>
              <a:sym typeface="Arial"/>
            </a:endParaRPr>
          </a:p>
        </p:txBody>
      </p:sp>
      <p:sp>
        <p:nvSpPr>
          <p:cNvPr id="90" name="Google Shape;90;p16"/>
          <p:cNvSpPr txBox="1"/>
          <p:nvPr/>
        </p:nvSpPr>
        <p:spPr>
          <a:xfrm>
            <a:off x="539301" y="1749100"/>
            <a:ext cx="5380236" cy="45669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100"/>
              <a:buFont typeface="Arial"/>
              <a:buNone/>
              <a:tabLst/>
              <a:defRPr/>
            </a:pPr>
            <a:r>
              <a:rPr kumimoji="0" lang="en-US" sz="2100" b="1" i="0" u="none" strike="noStrike" kern="1200" cap="none" spc="0" normalizeH="0" baseline="0" noProof="0" dirty="0">
                <a:ln>
                  <a:noFill/>
                </a:ln>
                <a:solidFill>
                  <a:srgbClr val="2B3A42"/>
                </a:solidFill>
                <a:effectLst/>
                <a:uLnTx/>
                <a:uFillTx/>
                <a:latin typeface="Arial"/>
                <a:ea typeface="+mn-ea"/>
                <a:cs typeface="+mn-cs"/>
              </a:rPr>
              <a:t>Current State of Play – Growing Recognized Importance of Health Equity</a:t>
            </a:r>
            <a:endParaRPr kumimoji="0" sz="2700" b="0" i="0" u="none" strike="noStrike" kern="1200" cap="none" spc="0" normalizeH="0" baseline="0" noProof="0" dirty="0">
              <a:ln>
                <a:noFill/>
              </a:ln>
              <a:solidFill>
                <a:srgbClr val="000000"/>
              </a:solidFill>
              <a:effectLst/>
              <a:uLnTx/>
              <a:uFillTx/>
              <a:latin typeface="Arial"/>
              <a:ea typeface="Arial"/>
              <a:cs typeface="Arial"/>
              <a:sym typeface="Arial"/>
            </a:endParaRPr>
          </a:p>
          <a:p>
            <a:pPr marL="304800" marR="0" lvl="0" indent="-298450" algn="l" defTabSz="914400" rtl="0" eaLnBrk="1" fontAlgn="auto" latinLnBrk="0" hangingPunct="1">
              <a:lnSpc>
                <a:spcPct val="100000"/>
              </a:lnSpc>
              <a:spcBef>
                <a:spcPts val="1600"/>
              </a:spcBef>
              <a:spcAft>
                <a:spcPts val="0"/>
              </a:spcAft>
              <a:buClr>
                <a:srgbClr val="000000"/>
              </a:buClr>
              <a:buSzPts val="2100"/>
              <a:buFont typeface="Arial"/>
              <a:buChar char="•"/>
              <a:tabLst/>
              <a:defRPr/>
            </a:pPr>
            <a:r>
              <a:rPr kumimoji="0" lang="en-US" sz="2100" b="0" i="0" u="none" strike="noStrike" kern="1200" cap="none" spc="0" normalizeH="0" baseline="0" noProof="0" dirty="0">
                <a:ln>
                  <a:noFill/>
                </a:ln>
                <a:solidFill>
                  <a:srgbClr val="2B3A42"/>
                </a:solidFill>
                <a:effectLst/>
                <a:uLnTx/>
                <a:uFillTx/>
                <a:latin typeface="Arial"/>
                <a:ea typeface="+mn-ea"/>
                <a:cs typeface="+mn-cs"/>
              </a:rPr>
              <a:t>Inclusive clinical trials</a:t>
            </a:r>
            <a:endParaRPr kumimoji="0" sz="2100" b="0" i="0" u="none" strike="noStrike" kern="1200" cap="none" spc="0" normalizeH="0" baseline="0" noProof="0" dirty="0">
              <a:ln>
                <a:noFill/>
              </a:ln>
              <a:solidFill>
                <a:srgbClr val="2B3A42"/>
              </a:solidFill>
              <a:effectLst/>
              <a:uLnTx/>
              <a:uFillTx/>
              <a:latin typeface="Arial"/>
              <a:ea typeface="+mn-ea"/>
              <a:cs typeface="+mn-cs"/>
            </a:endParaRPr>
          </a:p>
          <a:p>
            <a:pPr marL="304800" marR="0" lvl="0" indent="-298450" algn="l" defTabSz="914400" rtl="0" eaLnBrk="1" fontAlgn="auto" latinLnBrk="0" hangingPunct="1">
              <a:lnSpc>
                <a:spcPct val="100000"/>
              </a:lnSpc>
              <a:spcBef>
                <a:spcPts val="1600"/>
              </a:spcBef>
              <a:spcAft>
                <a:spcPts val="0"/>
              </a:spcAft>
              <a:buClr>
                <a:srgbClr val="000000"/>
              </a:buClr>
              <a:buSzPts val="2100"/>
              <a:buFont typeface="Arial"/>
              <a:buChar char="•"/>
              <a:tabLst/>
              <a:defRPr/>
            </a:pPr>
            <a:r>
              <a:rPr kumimoji="0" lang="en-US" sz="2100" b="0" i="0" u="none" strike="noStrike" kern="1200" cap="none" spc="0" normalizeH="0" baseline="0" noProof="0" dirty="0">
                <a:ln>
                  <a:noFill/>
                </a:ln>
                <a:solidFill>
                  <a:srgbClr val="2B3A42"/>
                </a:solidFill>
                <a:effectLst/>
                <a:uLnTx/>
                <a:uFillTx/>
                <a:latin typeface="Arial"/>
                <a:ea typeface="+mn-ea"/>
                <a:cs typeface="+mn-cs"/>
              </a:rPr>
              <a:t>Policy focus on health equity</a:t>
            </a:r>
            <a:endParaRPr kumimoji="0" sz="2100" b="0" i="0" u="none" strike="noStrike" kern="1200" cap="none" spc="0" normalizeH="0" baseline="0" noProof="0" dirty="0">
              <a:ln>
                <a:noFill/>
              </a:ln>
              <a:solidFill>
                <a:srgbClr val="2B3A42"/>
              </a:solidFill>
              <a:effectLst/>
              <a:uLnTx/>
              <a:uFillTx/>
              <a:latin typeface="Arial"/>
              <a:ea typeface="+mn-ea"/>
              <a:cs typeface="+mn-cs"/>
            </a:endParaRPr>
          </a:p>
          <a:p>
            <a:pPr marL="304800" marR="0" lvl="0" indent="-298450" algn="l" defTabSz="914400" rtl="0" eaLnBrk="1" fontAlgn="auto" latinLnBrk="0" hangingPunct="1">
              <a:lnSpc>
                <a:spcPct val="100000"/>
              </a:lnSpc>
              <a:spcBef>
                <a:spcPts val="1600"/>
              </a:spcBef>
              <a:spcAft>
                <a:spcPts val="0"/>
              </a:spcAft>
              <a:buClr>
                <a:srgbClr val="000000"/>
              </a:buClr>
              <a:buSzPts val="2100"/>
              <a:buFont typeface="Arial"/>
              <a:buChar char="•"/>
              <a:tabLst/>
              <a:defRPr/>
            </a:pPr>
            <a:r>
              <a:rPr kumimoji="0" lang="en-US" sz="2100" b="0" i="0" u="none" strike="noStrike" kern="1200" cap="none" spc="0" normalizeH="0" baseline="0" noProof="0" dirty="0">
                <a:ln>
                  <a:noFill/>
                </a:ln>
                <a:solidFill>
                  <a:srgbClr val="2B3A42"/>
                </a:solidFill>
                <a:effectLst/>
                <a:uLnTx/>
                <a:uFillTx/>
                <a:latin typeface="Arial"/>
                <a:ea typeface="+mn-ea"/>
                <a:cs typeface="+mn-cs"/>
              </a:rPr>
              <a:t>D&amp;I efforts within and across companies</a:t>
            </a:r>
            <a:endParaRPr kumimoji="0" sz="2100" b="0" i="0" u="none" strike="noStrike" kern="1200" cap="none" spc="0" normalizeH="0" baseline="0" noProof="0" dirty="0">
              <a:ln>
                <a:noFill/>
              </a:ln>
              <a:solidFill>
                <a:srgbClr val="2B3A42"/>
              </a:solidFill>
              <a:effectLst/>
              <a:uLnTx/>
              <a:uFillTx/>
              <a:latin typeface="Arial"/>
              <a:ea typeface="+mn-ea"/>
              <a:cs typeface="+mn-cs"/>
            </a:endParaRPr>
          </a:p>
          <a:p>
            <a:pPr marL="304800" marR="0" lvl="0" indent="-298450" algn="l" defTabSz="914400" rtl="0" eaLnBrk="1" fontAlgn="auto" latinLnBrk="0" hangingPunct="1">
              <a:lnSpc>
                <a:spcPct val="100000"/>
              </a:lnSpc>
              <a:spcBef>
                <a:spcPts val="1600"/>
              </a:spcBef>
              <a:spcAft>
                <a:spcPts val="0"/>
              </a:spcAft>
              <a:buClrTx/>
              <a:buSzPts val="2100"/>
              <a:buFontTx/>
              <a:buChar char="•"/>
              <a:tabLst/>
              <a:defRPr/>
            </a:pPr>
            <a:r>
              <a:rPr kumimoji="0" lang="en-US" sz="2100" b="0" i="0" u="sng" strike="noStrike" kern="1200" cap="none" spc="0" normalizeH="0" baseline="0" noProof="0" dirty="0">
                <a:ln>
                  <a:noFill/>
                </a:ln>
                <a:solidFill>
                  <a:srgbClr val="2B3A42"/>
                </a:solidFill>
                <a:effectLst/>
                <a:uLnTx/>
                <a:uFillTx/>
                <a:latin typeface="Arial"/>
                <a:ea typeface="+mn-ea"/>
                <a:cs typeface="+mn-cs"/>
              </a:rPr>
              <a:t>Increased HTA focus on equity issues</a:t>
            </a:r>
          </a:p>
        </p:txBody>
      </p:sp>
      <p:sp>
        <p:nvSpPr>
          <p:cNvPr id="91" name="Google Shape;91;p16"/>
          <p:cNvSpPr txBox="1"/>
          <p:nvPr/>
        </p:nvSpPr>
        <p:spPr>
          <a:xfrm>
            <a:off x="8682010" y="1660101"/>
            <a:ext cx="3403828" cy="1190892"/>
          </a:xfrm>
          <a:prstGeom prst="rect">
            <a:avLst/>
          </a:prstGeom>
          <a:noFill/>
          <a:ln>
            <a:noFill/>
          </a:ln>
        </p:spPr>
        <p:txBody>
          <a:bodyPr spcFirstLastPara="1" wrap="square" lIns="0" tIns="0" rIns="0" bIns="0" anchor="t" anchorCtr="0">
            <a:noAutofit/>
          </a:bodyPr>
          <a:lstStyle/>
          <a:p>
            <a:pPr marL="304800" marR="0" lvl="0" indent="-298450" algn="l" defTabSz="914400" rtl="0" eaLnBrk="1" fontAlgn="auto" latinLnBrk="0" hangingPunct="1">
              <a:lnSpc>
                <a:spcPct val="100000"/>
              </a:lnSpc>
              <a:spcBef>
                <a:spcPts val="1600"/>
              </a:spcBef>
              <a:spcAft>
                <a:spcPts val="0"/>
              </a:spcAft>
              <a:buClrTx/>
              <a:buSzPts val="2100"/>
              <a:buFontTx/>
              <a:buChar char="•"/>
              <a:tabLst/>
              <a:defRPr/>
            </a:pPr>
            <a:r>
              <a:rPr kumimoji="0" lang="en-US" sz="1800" b="0" i="0" u="none" strike="noStrike" kern="1200" cap="none" spc="0" normalizeH="0" baseline="0" noProof="0" dirty="0">
                <a:ln>
                  <a:noFill/>
                </a:ln>
                <a:solidFill>
                  <a:srgbClr val="2B3A42"/>
                </a:solidFill>
                <a:effectLst/>
                <a:uLnTx/>
                <a:uFillTx/>
                <a:latin typeface="Arial"/>
                <a:ea typeface="+mn-ea"/>
                <a:cs typeface="+mn-cs"/>
              </a:rPr>
              <a:t>Raising awareness around clinical trial representativeness</a:t>
            </a:r>
            <a:endParaRPr kumimoji="0" sz="1900" b="0" i="0" u="none" strike="noStrike" kern="1200" cap="none" spc="0" normalizeH="0" baseline="0" noProof="0" dirty="0">
              <a:ln>
                <a:noFill/>
              </a:ln>
              <a:solidFill>
                <a:srgbClr val="000000"/>
              </a:solidFill>
              <a:effectLst/>
              <a:uLnTx/>
              <a:uFillTx/>
              <a:latin typeface="Arial"/>
              <a:ea typeface="Arial"/>
              <a:cs typeface="Arial"/>
              <a:sym typeface="Arial"/>
            </a:endParaRPr>
          </a:p>
        </p:txBody>
      </p:sp>
      <p:pic>
        <p:nvPicPr>
          <p:cNvPr id="4" name="Picture 3">
            <a:extLst>
              <a:ext uri="{FF2B5EF4-FFF2-40B4-BE49-F238E27FC236}">
                <a16:creationId xmlns:a16="http://schemas.microsoft.com/office/drawing/2014/main" id="{697E58EF-FCA5-134D-AB51-C71936278536}"/>
              </a:ext>
            </a:extLst>
          </p:cNvPr>
          <p:cNvPicPr>
            <a:picLocks noChangeAspect="1"/>
          </p:cNvPicPr>
          <p:nvPr/>
        </p:nvPicPr>
        <p:blipFill>
          <a:blip r:embed="rId3"/>
          <a:stretch>
            <a:fillRect/>
          </a:stretch>
        </p:blipFill>
        <p:spPr>
          <a:xfrm>
            <a:off x="6191645" y="4060518"/>
            <a:ext cx="4265924" cy="842967"/>
          </a:xfrm>
          <a:prstGeom prst="rect">
            <a:avLst/>
          </a:prstGeom>
        </p:spPr>
      </p:pic>
      <p:pic>
        <p:nvPicPr>
          <p:cNvPr id="6" name="Picture 5">
            <a:extLst>
              <a:ext uri="{FF2B5EF4-FFF2-40B4-BE49-F238E27FC236}">
                <a16:creationId xmlns:a16="http://schemas.microsoft.com/office/drawing/2014/main" id="{79A03601-3C4D-1442-AA45-ECEC2BBA3F07}"/>
              </a:ext>
            </a:extLst>
          </p:cNvPr>
          <p:cNvPicPr>
            <a:picLocks noChangeAspect="1"/>
          </p:cNvPicPr>
          <p:nvPr/>
        </p:nvPicPr>
        <p:blipFill>
          <a:blip r:embed="rId4"/>
          <a:stretch>
            <a:fillRect/>
          </a:stretch>
        </p:blipFill>
        <p:spPr>
          <a:xfrm>
            <a:off x="6222180" y="1754669"/>
            <a:ext cx="2284006" cy="1096323"/>
          </a:xfrm>
          <a:prstGeom prst="rect">
            <a:avLst/>
          </a:prstGeom>
        </p:spPr>
      </p:pic>
      <p:sp>
        <p:nvSpPr>
          <p:cNvPr id="16" name="Google Shape;91;p16">
            <a:extLst>
              <a:ext uri="{FF2B5EF4-FFF2-40B4-BE49-F238E27FC236}">
                <a16:creationId xmlns:a16="http://schemas.microsoft.com/office/drawing/2014/main" id="{04921937-804E-6F4E-A35D-286AB3DBA845}"/>
              </a:ext>
            </a:extLst>
          </p:cNvPr>
          <p:cNvSpPr txBox="1"/>
          <p:nvPr/>
        </p:nvSpPr>
        <p:spPr>
          <a:xfrm>
            <a:off x="6475633" y="4903486"/>
            <a:ext cx="5003100" cy="1132595"/>
          </a:xfrm>
          <a:prstGeom prst="rect">
            <a:avLst/>
          </a:prstGeom>
          <a:noFill/>
          <a:ln>
            <a:noFill/>
          </a:ln>
        </p:spPr>
        <p:txBody>
          <a:bodyPr spcFirstLastPara="1" wrap="square" lIns="0" tIns="0" rIns="0" bIns="0" anchor="t" anchorCtr="0">
            <a:noAutofit/>
          </a:bodyPr>
          <a:lstStyle/>
          <a:p>
            <a:pPr marL="304800" marR="0" lvl="0" indent="-298450" algn="l" defTabSz="914400" rtl="0" eaLnBrk="1" fontAlgn="auto" latinLnBrk="0" hangingPunct="1">
              <a:lnSpc>
                <a:spcPct val="100000"/>
              </a:lnSpc>
              <a:spcBef>
                <a:spcPts val="1600"/>
              </a:spcBef>
              <a:spcAft>
                <a:spcPts val="0"/>
              </a:spcAft>
              <a:buClrTx/>
              <a:buSzPts val="2100"/>
              <a:buFontTx/>
              <a:buChar char="•"/>
              <a:tabLst/>
              <a:defRPr/>
            </a:pPr>
            <a:r>
              <a:rPr kumimoji="0" lang="en-US" sz="1800" b="0" i="0" u="none" strike="noStrike" kern="1200" cap="none" spc="0" normalizeH="0" baseline="0" noProof="0" dirty="0">
                <a:ln>
                  <a:noFill/>
                </a:ln>
                <a:solidFill>
                  <a:srgbClr val="2B3A42"/>
                </a:solidFill>
                <a:effectLst/>
                <a:uLnTx/>
                <a:uFillTx/>
                <a:latin typeface="Arial"/>
                <a:ea typeface="+mn-ea"/>
                <a:cs typeface="+mn-cs"/>
              </a:rPr>
              <a:t>Webinar series on health equity (policy, methods, action)</a:t>
            </a:r>
          </a:p>
          <a:p>
            <a:pPr marL="6350" marR="0" lvl="0" indent="0" algn="l" defTabSz="914400" rtl="0" eaLnBrk="1" fontAlgn="auto" latinLnBrk="0" hangingPunct="1">
              <a:lnSpc>
                <a:spcPct val="100000"/>
              </a:lnSpc>
              <a:spcBef>
                <a:spcPts val="1600"/>
              </a:spcBef>
              <a:spcAft>
                <a:spcPts val="0"/>
              </a:spcAft>
              <a:buClrTx/>
              <a:buSzPts val="2100"/>
              <a:buFontTx/>
              <a:buNone/>
              <a:tabLst/>
              <a:defRPr/>
            </a:pPr>
            <a:endParaRPr kumimoji="0" lang="en-US" sz="1800" b="0" i="0" u="none" strike="noStrike" kern="1200" cap="none" spc="0" normalizeH="0" baseline="0" noProof="0" dirty="0">
              <a:ln>
                <a:noFill/>
              </a:ln>
              <a:solidFill>
                <a:srgbClr val="2B3A4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2100"/>
              <a:buFont typeface="Arial"/>
              <a:buNone/>
              <a:tabLst/>
              <a:defRPr/>
            </a:pPr>
            <a:endParaRPr kumimoji="0" sz="2700" b="0" i="1" u="none" strike="noStrike" kern="1200" cap="none" spc="0" normalizeH="0" baseline="0" noProof="0" dirty="0">
              <a:ln>
                <a:noFill/>
              </a:ln>
              <a:solidFill>
                <a:srgbClr val="000000"/>
              </a:solidFill>
              <a:effectLst/>
              <a:uLnTx/>
              <a:uFillTx/>
              <a:latin typeface="Arial"/>
              <a:ea typeface="Arial"/>
              <a:cs typeface="Arial"/>
              <a:sym typeface="Arial"/>
            </a:endParaRPr>
          </a:p>
          <a:p>
            <a:pPr marL="304800" marR="0" lvl="0" indent="-190500" algn="l" defTabSz="914400" rtl="0" eaLnBrk="1" fontAlgn="auto" latinLnBrk="0" hangingPunct="1">
              <a:lnSpc>
                <a:spcPct val="100000"/>
              </a:lnSpc>
              <a:spcBef>
                <a:spcPts val="1500"/>
              </a:spcBef>
              <a:spcAft>
                <a:spcPts val="0"/>
              </a:spcAft>
              <a:buClr>
                <a:srgbClr val="000000"/>
              </a:buClr>
              <a:buSzPts val="1900"/>
              <a:buFont typeface="Arial"/>
              <a:buNone/>
              <a:tabLst/>
              <a:defRPr/>
            </a:pPr>
            <a:endParaRPr kumimoji="0" sz="19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7" name="Left Brace 6">
            <a:extLst>
              <a:ext uri="{FF2B5EF4-FFF2-40B4-BE49-F238E27FC236}">
                <a16:creationId xmlns:a16="http://schemas.microsoft.com/office/drawing/2014/main" id="{74D5A1B8-2F69-134A-BAAB-4F327AF486C4}"/>
              </a:ext>
            </a:extLst>
          </p:cNvPr>
          <p:cNvSpPr/>
          <p:nvPr/>
        </p:nvSpPr>
        <p:spPr>
          <a:xfrm>
            <a:off x="5717406" y="1627241"/>
            <a:ext cx="837398" cy="4688759"/>
          </a:xfrm>
          <a:prstGeom prst="leftBrace">
            <a:avLst>
              <a:gd name="adj1" fmla="val 8333"/>
              <a:gd name="adj2" fmla="val 5759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a:ea typeface="+mn-ea"/>
              <a:cs typeface="+mn-cs"/>
            </a:endParaRPr>
          </a:p>
        </p:txBody>
      </p:sp>
      <p:sp>
        <p:nvSpPr>
          <p:cNvPr id="18" name="Google Shape;91;p16">
            <a:extLst>
              <a:ext uri="{FF2B5EF4-FFF2-40B4-BE49-F238E27FC236}">
                <a16:creationId xmlns:a16="http://schemas.microsoft.com/office/drawing/2014/main" id="{E4E62F6E-0BE7-C642-85AC-7B816DCB8AD1}"/>
              </a:ext>
            </a:extLst>
          </p:cNvPr>
          <p:cNvSpPr txBox="1"/>
          <p:nvPr/>
        </p:nvSpPr>
        <p:spPr>
          <a:xfrm>
            <a:off x="6352674" y="2787706"/>
            <a:ext cx="5380235" cy="1082630"/>
          </a:xfrm>
          <a:prstGeom prst="rect">
            <a:avLst/>
          </a:prstGeom>
          <a:noFill/>
          <a:ln>
            <a:noFill/>
          </a:ln>
        </p:spPr>
        <p:txBody>
          <a:bodyPr spcFirstLastPara="1" wrap="square" lIns="0" tIns="0" rIns="0" bIns="0" anchor="t" anchorCtr="0">
            <a:noAutofit/>
          </a:bodyPr>
          <a:lstStyle/>
          <a:p>
            <a:pPr marL="304800" marR="0" lvl="0" indent="-298450" algn="l" defTabSz="914400" rtl="0" eaLnBrk="1" fontAlgn="auto" latinLnBrk="0" hangingPunct="1">
              <a:lnSpc>
                <a:spcPct val="100000"/>
              </a:lnSpc>
              <a:spcBef>
                <a:spcPts val="1600"/>
              </a:spcBef>
              <a:spcAft>
                <a:spcPts val="0"/>
              </a:spcAft>
              <a:buClrTx/>
              <a:buSzPts val="2100"/>
              <a:buFontTx/>
              <a:buChar char="•"/>
              <a:tabLst/>
              <a:defRPr/>
            </a:pPr>
            <a:r>
              <a:rPr kumimoji="0" lang="en-US" sz="1800" b="0" i="0" u="none" strike="noStrike" kern="1200" cap="none" spc="0" normalizeH="0" baseline="0" noProof="0" dirty="0">
                <a:ln>
                  <a:noFill/>
                </a:ln>
                <a:solidFill>
                  <a:srgbClr val="2B3A42"/>
                </a:solidFill>
                <a:effectLst/>
                <a:uLnTx/>
                <a:uFillTx/>
                <a:latin typeface="Arial"/>
                <a:ea typeface="+mn-ea"/>
                <a:cs typeface="+mn-cs"/>
              </a:rPr>
              <a:t>Health Improvement Distribution Index </a:t>
            </a:r>
          </a:p>
          <a:p>
            <a:pPr marL="304800" marR="0" lvl="0" indent="-298450" algn="l" defTabSz="914400" rtl="0" eaLnBrk="1" fontAlgn="auto" latinLnBrk="0" hangingPunct="1">
              <a:lnSpc>
                <a:spcPct val="100000"/>
              </a:lnSpc>
              <a:spcBef>
                <a:spcPts val="1600"/>
              </a:spcBef>
              <a:spcAft>
                <a:spcPts val="0"/>
              </a:spcAft>
              <a:buClrTx/>
              <a:buSzPts val="2100"/>
              <a:buFontTx/>
              <a:buChar char="•"/>
              <a:tabLst/>
              <a:defRPr/>
            </a:pPr>
            <a:r>
              <a:rPr kumimoji="0" lang="en-US" sz="1800" b="0" i="0" u="none" strike="noStrike" kern="1200" cap="none" spc="0" normalizeH="0" baseline="0" noProof="0" dirty="0">
                <a:ln>
                  <a:noFill/>
                </a:ln>
                <a:solidFill>
                  <a:srgbClr val="2B3A42"/>
                </a:solidFill>
                <a:effectLst/>
                <a:uLnTx/>
                <a:uFillTx/>
                <a:latin typeface="Arial"/>
                <a:ea typeface="+mn-ea"/>
                <a:cs typeface="+mn-cs"/>
              </a:rPr>
              <a:t>Equity-related voting questions</a:t>
            </a:r>
            <a:endParaRPr kumimoji="0" sz="2700" b="0" i="1" u="none" strike="noStrike" kern="1200" cap="none" spc="0" normalizeH="0" baseline="0" noProof="0" dirty="0">
              <a:ln>
                <a:noFill/>
              </a:ln>
              <a:solidFill>
                <a:srgbClr val="000000"/>
              </a:solidFill>
              <a:effectLst/>
              <a:uLnTx/>
              <a:uFillTx/>
              <a:latin typeface="Arial"/>
              <a:ea typeface="Arial"/>
              <a:cs typeface="Arial"/>
              <a:sym typeface="Arial"/>
            </a:endParaRPr>
          </a:p>
          <a:p>
            <a:pPr marL="304800" marR="0" lvl="0" indent="-190500" algn="l" defTabSz="914400" rtl="0" eaLnBrk="1" fontAlgn="auto" latinLnBrk="0" hangingPunct="1">
              <a:lnSpc>
                <a:spcPct val="100000"/>
              </a:lnSpc>
              <a:spcBef>
                <a:spcPts val="1500"/>
              </a:spcBef>
              <a:spcAft>
                <a:spcPts val="0"/>
              </a:spcAft>
              <a:buClr>
                <a:srgbClr val="000000"/>
              </a:buClr>
              <a:buSzPts val="1900"/>
              <a:buFont typeface="Arial"/>
              <a:buNone/>
              <a:tabLst/>
              <a:defRPr/>
            </a:pPr>
            <a:endParaRPr kumimoji="0" sz="19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6">
            <a:extLst>
              <a:ext uri="{FF2B5EF4-FFF2-40B4-BE49-F238E27FC236}">
                <a16:creationId xmlns:a16="http://schemas.microsoft.com/office/drawing/2014/main" id="{6EEECB91-5D1A-FC40-9086-3A68AB37F47F}"/>
              </a:ext>
            </a:extLst>
          </p:cNvPr>
          <p:cNvGraphicFramePr>
            <a:graphicFrameLocks noGrp="1"/>
          </p:cNvGraphicFramePr>
          <p:nvPr/>
        </p:nvGraphicFramePr>
        <p:xfrm>
          <a:off x="517774" y="1380878"/>
          <a:ext cx="11022916" cy="4423155"/>
        </p:xfrm>
        <a:graphic>
          <a:graphicData uri="http://schemas.openxmlformats.org/drawingml/2006/table">
            <a:tbl>
              <a:tblPr firstRow="1" bandRow="1">
                <a:tableStyleId>{B301B821-A1FF-4177-AEE7-76D212191A09}</a:tableStyleId>
              </a:tblPr>
              <a:tblGrid>
                <a:gridCol w="3313080">
                  <a:extLst>
                    <a:ext uri="{9D8B030D-6E8A-4147-A177-3AD203B41FA5}">
                      <a16:colId xmlns:a16="http://schemas.microsoft.com/office/drawing/2014/main" val="3280438101"/>
                    </a:ext>
                  </a:extLst>
                </a:gridCol>
                <a:gridCol w="1309036">
                  <a:extLst>
                    <a:ext uri="{9D8B030D-6E8A-4147-A177-3AD203B41FA5}">
                      <a16:colId xmlns:a16="http://schemas.microsoft.com/office/drawing/2014/main" val="3971238965"/>
                    </a:ext>
                  </a:extLst>
                </a:gridCol>
                <a:gridCol w="6400800">
                  <a:extLst>
                    <a:ext uri="{9D8B030D-6E8A-4147-A177-3AD203B41FA5}">
                      <a16:colId xmlns:a16="http://schemas.microsoft.com/office/drawing/2014/main" val="3700078796"/>
                    </a:ext>
                  </a:extLst>
                </a:gridCol>
              </a:tblGrid>
              <a:tr h="555408">
                <a:tc>
                  <a:txBody>
                    <a:bodyPr/>
                    <a:lstStyle/>
                    <a:p>
                      <a:r>
                        <a:rPr lang="es-CL" sz="1400" dirty="0" err="1"/>
                        <a:t>What</a:t>
                      </a:r>
                      <a:r>
                        <a:rPr lang="es-CL" sz="1400"/>
                        <a:t> </a:t>
                      </a:r>
                      <a:r>
                        <a:rPr lang="es-CL" sz="1400" err="1"/>
                        <a:t>could</a:t>
                      </a:r>
                      <a:r>
                        <a:rPr lang="es-CL" sz="1400"/>
                        <a:t> be done?</a:t>
                      </a:r>
                    </a:p>
                  </a:txBody>
                  <a:tcPr anchor="ctr"/>
                </a:tc>
                <a:tc>
                  <a:txBody>
                    <a:bodyPr/>
                    <a:lstStyle/>
                    <a:p>
                      <a:pPr algn="ctr"/>
                      <a:r>
                        <a:rPr lang="es-CL" sz="1400" dirty="0"/>
                        <a:t>Has </a:t>
                      </a:r>
                      <a:r>
                        <a:rPr lang="es-CL" sz="1400" dirty="0" err="1"/>
                        <a:t>it</a:t>
                      </a:r>
                      <a:r>
                        <a:rPr lang="es-CL" sz="1400" dirty="0"/>
                        <a:t> </a:t>
                      </a:r>
                      <a:r>
                        <a:rPr lang="es-CL" sz="1400" dirty="0" err="1"/>
                        <a:t>been</a:t>
                      </a:r>
                      <a:r>
                        <a:rPr lang="es-CL" sz="1400" dirty="0"/>
                        <a:t> done?</a:t>
                      </a:r>
                    </a:p>
                  </a:txBody>
                  <a:tcPr anchor="ctr"/>
                </a:tc>
                <a:tc>
                  <a:txBody>
                    <a:bodyPr/>
                    <a:lstStyle/>
                    <a:p>
                      <a:r>
                        <a:rPr lang="es-CL" sz="1400" dirty="0" err="1"/>
                        <a:t>Examples</a:t>
                      </a:r>
                      <a:endParaRPr lang="es-CL" sz="1400" dirty="0"/>
                    </a:p>
                  </a:txBody>
                  <a:tcPr anchor="ctr"/>
                </a:tc>
                <a:extLst>
                  <a:ext uri="{0D108BD9-81ED-4DB2-BD59-A6C34878D82A}">
                    <a16:rowId xmlns:a16="http://schemas.microsoft.com/office/drawing/2014/main" val="2058498633"/>
                  </a:ext>
                </a:extLst>
              </a:tr>
              <a:tr h="940951">
                <a:tc>
                  <a:txBody>
                    <a:bodyPr/>
                    <a:lstStyle/>
                    <a:p>
                      <a:r>
                        <a:rPr lang="en-US" sz="1400" noProof="0"/>
                        <a:t>Describe pre-decision health inequalities</a:t>
                      </a:r>
                    </a:p>
                  </a:txBody>
                  <a:tcPr anchor="ctr"/>
                </a:tc>
                <a:tc>
                  <a:txBody>
                    <a:bodyPr/>
                    <a:lstStyle/>
                    <a:p>
                      <a:pPr algn="ctr"/>
                      <a:r>
                        <a:rPr lang="en-US" sz="1400" b="0" noProof="0"/>
                        <a:t>Yes (But..)</a:t>
                      </a:r>
                    </a:p>
                  </a:txBody>
                  <a:tcPr anchor="ctr"/>
                </a:tc>
                <a:tc>
                  <a:txBody>
                    <a:bodyPr/>
                    <a:lstStyle/>
                    <a:p>
                      <a:pPr marL="171450" indent="-171450">
                        <a:spcBef>
                          <a:spcPts val="200"/>
                        </a:spcBef>
                        <a:spcAft>
                          <a:spcPts val="200"/>
                        </a:spcAft>
                        <a:buFont typeface="Arial" panose="020B0604020202020204" pitchFamily="34" charset="0"/>
                        <a:buChar char="•"/>
                      </a:pPr>
                      <a:r>
                        <a:rPr lang="en-US" sz="1300" noProof="0" dirty="0"/>
                        <a:t>Targeted disease-specific or geography-specific studies</a:t>
                      </a:r>
                    </a:p>
                    <a:p>
                      <a:pPr marL="171450" indent="-171450">
                        <a:spcBef>
                          <a:spcPts val="200"/>
                        </a:spcBef>
                        <a:spcAft>
                          <a:spcPts val="200"/>
                        </a:spcAft>
                        <a:buFont typeface="Arial" panose="020B0604020202020204" pitchFamily="34" charset="0"/>
                        <a:buChar char="•"/>
                      </a:pPr>
                      <a:r>
                        <a:rPr lang="en-US" sz="1300" noProof="0" dirty="0"/>
                        <a:t>Ongoing work to map health inequalities with existing data</a:t>
                      </a:r>
                    </a:p>
                    <a:p>
                      <a:pPr marL="171450" indent="-171450">
                        <a:spcBef>
                          <a:spcPts val="200"/>
                        </a:spcBef>
                        <a:spcAft>
                          <a:spcPts val="200"/>
                        </a:spcAft>
                        <a:buFont typeface="Arial" panose="020B0604020202020204" pitchFamily="34" charset="0"/>
                        <a:buChar char="•"/>
                      </a:pPr>
                      <a:r>
                        <a:rPr lang="en-US" sz="1300" noProof="0" dirty="0"/>
                        <a:t>Ongoing work to address key gaps and fully map health inequalities for the US</a:t>
                      </a:r>
                    </a:p>
                  </a:txBody>
                  <a:tcPr anchor="ctr"/>
                </a:tc>
                <a:extLst>
                  <a:ext uri="{0D108BD9-81ED-4DB2-BD59-A6C34878D82A}">
                    <a16:rowId xmlns:a16="http://schemas.microsoft.com/office/drawing/2014/main" val="4149946955"/>
                  </a:ext>
                </a:extLst>
              </a:tr>
              <a:tr h="1290502">
                <a:tc>
                  <a:txBody>
                    <a:bodyPr/>
                    <a:lstStyle/>
                    <a:p>
                      <a:r>
                        <a:rPr lang="en-US" sz="1400" noProof="0" dirty="0"/>
                        <a:t>Evaluate </a:t>
                      </a:r>
                      <a:r>
                        <a:rPr lang="en-US" sz="1400" b="1" noProof="0" dirty="0"/>
                        <a:t>intervention</a:t>
                      </a:r>
                      <a:r>
                        <a:rPr lang="en-US" sz="1400" noProof="0" dirty="0"/>
                        <a:t> impacts on inequalities in Health Benefits</a:t>
                      </a:r>
                    </a:p>
                  </a:txBody>
                  <a:tcPr anchor="ctr"/>
                </a:tc>
                <a:tc>
                  <a:txBody>
                    <a:bodyPr/>
                    <a:lstStyle/>
                    <a:p>
                      <a:pPr algn="ctr"/>
                      <a:r>
                        <a:rPr lang="en-US" sz="1400" b="0" noProof="0"/>
                        <a:t>Yes (But..)</a:t>
                      </a:r>
                    </a:p>
                  </a:txBody>
                  <a:tcPr anchor="ctr"/>
                </a:tc>
                <a:tc>
                  <a:txBody>
                    <a:bodyPr/>
                    <a:lstStyle/>
                    <a:p>
                      <a:pPr marL="171450" indent="-171450" algn="l" defTabSz="914400" rtl="0" eaLnBrk="1" latinLnBrk="0" hangingPunct="1">
                        <a:spcBef>
                          <a:spcPts val="200"/>
                        </a:spcBef>
                        <a:spcAft>
                          <a:spcPts val="200"/>
                        </a:spcAft>
                        <a:buFont typeface="Arial" panose="020B0604020202020204" pitchFamily="34" charset="0"/>
                        <a:buChar char="•"/>
                      </a:pPr>
                      <a:r>
                        <a:rPr lang="en-US" sz="1300" kern="1200" noProof="0" dirty="0">
                          <a:solidFill>
                            <a:schemeClr val="dk1"/>
                          </a:solidFill>
                          <a:latin typeface="+mn-lt"/>
                          <a:ea typeface="+mn-ea"/>
                          <a:cs typeface="+mn-cs"/>
                        </a:rPr>
                        <a:t>Analyses of impact of race and ethnicity and social determinants of health on health outcomes</a:t>
                      </a:r>
                    </a:p>
                    <a:p>
                      <a:pPr marL="171450" indent="-171450" algn="l" defTabSz="914400" rtl="0" eaLnBrk="1" latinLnBrk="0" hangingPunct="1">
                        <a:spcBef>
                          <a:spcPts val="200"/>
                        </a:spcBef>
                        <a:spcAft>
                          <a:spcPts val="200"/>
                        </a:spcAft>
                        <a:buFont typeface="Arial" panose="020B0604020202020204" pitchFamily="34" charset="0"/>
                        <a:buChar char="•"/>
                      </a:pPr>
                      <a:r>
                        <a:rPr lang="en-US" sz="1300" kern="1200" noProof="0" dirty="0">
                          <a:solidFill>
                            <a:schemeClr val="dk1"/>
                          </a:solidFill>
                          <a:latin typeface="+mn-lt"/>
                          <a:ea typeface="+mn-ea"/>
                          <a:cs typeface="+mn-cs"/>
                        </a:rPr>
                        <a:t>Equity analysis through simple comparisons or changes in disparity indexes, largely applied to public health programs</a:t>
                      </a:r>
                      <a:r>
                        <a:rPr lang="en-US" sz="1300" kern="1200" baseline="30000" noProof="0" dirty="0">
                          <a:solidFill>
                            <a:schemeClr val="dk1"/>
                          </a:solidFill>
                          <a:latin typeface="+mn-lt"/>
                          <a:ea typeface="+mn-ea"/>
                          <a:cs typeface="+mn-cs"/>
                        </a:rPr>
                        <a:t>1,2</a:t>
                      </a:r>
                    </a:p>
                    <a:p>
                      <a:pPr marL="171450" indent="-171450" algn="l" defTabSz="914400" rtl="0" eaLnBrk="1" latinLnBrk="0" hangingPunct="1">
                        <a:spcBef>
                          <a:spcPts val="200"/>
                        </a:spcBef>
                        <a:spcAft>
                          <a:spcPts val="200"/>
                        </a:spcAft>
                        <a:buFont typeface="Arial" panose="020B0604020202020204" pitchFamily="34" charset="0"/>
                        <a:buChar char="•"/>
                      </a:pPr>
                      <a:r>
                        <a:rPr lang="en-US" sz="1300" kern="1200" noProof="0" dirty="0">
                          <a:solidFill>
                            <a:schemeClr val="dk1"/>
                          </a:solidFill>
                          <a:latin typeface="+mn-lt"/>
                          <a:ea typeface="+mn-ea"/>
                          <a:cs typeface="+mn-cs"/>
                        </a:rPr>
                        <a:t>Ongoing work to create DCEA of COVID-19 treatments</a:t>
                      </a:r>
                    </a:p>
                  </a:txBody>
                  <a:tcPr anchor="ctr"/>
                </a:tc>
                <a:extLst>
                  <a:ext uri="{0D108BD9-81ED-4DB2-BD59-A6C34878D82A}">
                    <a16:rowId xmlns:a16="http://schemas.microsoft.com/office/drawing/2014/main" val="4100113140"/>
                  </a:ext>
                </a:extLst>
              </a:tr>
              <a:tr h="789271">
                <a:tc>
                  <a:txBody>
                    <a:bodyPr/>
                    <a:lstStyle/>
                    <a:p>
                      <a:r>
                        <a:rPr lang="en-US" sz="1400" noProof="0"/>
                        <a:t>Evaluate equity- efficiency trade-offs between reducing health inequalities and improving health</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noProof="0" dirty="0"/>
                        <a:t>Yes (But…)</a:t>
                      </a:r>
                      <a:endParaRPr lang="en-US" sz="1400" noProof="0" dirty="0"/>
                    </a:p>
                  </a:txBody>
                  <a:tcPr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2B3A42"/>
                          </a:solidFill>
                          <a:effectLst/>
                          <a:uLnTx/>
                          <a:uFillTx/>
                          <a:latin typeface="Arial"/>
                          <a:ea typeface="+mn-ea"/>
                          <a:cs typeface="+mn-cs"/>
                        </a:rPr>
                        <a:t>General discussion based on expert opinion</a:t>
                      </a:r>
                    </a:p>
                  </a:txBody>
                  <a:tcPr anchor="ctr"/>
                </a:tc>
                <a:extLst>
                  <a:ext uri="{0D108BD9-81ED-4DB2-BD59-A6C34878D82A}">
                    <a16:rowId xmlns:a16="http://schemas.microsoft.com/office/drawing/2014/main" val="3378702469"/>
                  </a:ext>
                </a:extLst>
              </a:tr>
              <a:tr h="847023">
                <a:tc>
                  <a:txBody>
                    <a:bodyPr/>
                    <a:lstStyle/>
                    <a:p>
                      <a:r>
                        <a:rPr lang="en-US" sz="1400" b="0" noProof="0"/>
                        <a:t>Evaluate equity-equity conflicts between prioritising the severely ill and reducing health inequalities</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noProof="0"/>
                        <a:t>No</a:t>
                      </a:r>
                    </a:p>
                    <a:p>
                      <a:endParaRPr lang="en-US" sz="1400" b="0" noProof="0"/>
                    </a:p>
                  </a:txBody>
                  <a:tcPr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2B3A42"/>
                          </a:solidFill>
                          <a:effectLst/>
                          <a:uLnTx/>
                          <a:uFillTx/>
                          <a:latin typeface="+mn-lt"/>
                          <a:ea typeface="+mn-ea"/>
                          <a:cs typeface="+mn-cs"/>
                        </a:rPr>
                        <a:t>General discussion based on expert opinion</a:t>
                      </a:r>
                    </a:p>
                  </a:txBody>
                  <a:tcPr anchor="ctr"/>
                </a:tc>
                <a:extLst>
                  <a:ext uri="{0D108BD9-81ED-4DB2-BD59-A6C34878D82A}">
                    <a16:rowId xmlns:a16="http://schemas.microsoft.com/office/drawing/2014/main" val="1585307101"/>
                  </a:ext>
                </a:extLst>
              </a:tr>
            </a:tbl>
          </a:graphicData>
        </a:graphic>
      </p:graphicFrame>
      <p:sp>
        <p:nvSpPr>
          <p:cNvPr id="5" name="Rectangle 4">
            <a:extLst>
              <a:ext uri="{FF2B5EF4-FFF2-40B4-BE49-F238E27FC236}">
                <a16:creationId xmlns:a16="http://schemas.microsoft.com/office/drawing/2014/main" id="{675572D9-8C35-6B40-A598-76341AE438FE}"/>
              </a:ext>
            </a:extLst>
          </p:cNvPr>
          <p:cNvSpPr/>
          <p:nvPr/>
        </p:nvSpPr>
        <p:spPr>
          <a:xfrm>
            <a:off x="517774" y="6055382"/>
            <a:ext cx="1045502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22222"/>
                </a:solidFill>
                <a:effectLst/>
                <a:uLnTx/>
                <a:uFillTx/>
                <a:latin typeface="Arial"/>
                <a:ea typeface="+mn-ea"/>
                <a:cs typeface="+mn-cs"/>
              </a:rPr>
              <a:t>DCEA: Distributional cost-effectiveness analysis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22222"/>
                </a:solidFill>
                <a:effectLst/>
                <a:uLnTx/>
                <a:uFillTx/>
                <a:latin typeface="Arial"/>
                <a:ea typeface="+mn-ea"/>
                <a:cs typeface="+mn-cs"/>
              </a:rPr>
              <a:t>1.) Quan AM, </a:t>
            </a:r>
            <a:r>
              <a:rPr kumimoji="0" lang="en-US" sz="900" b="0" i="0" u="none" strike="noStrike" kern="1200" cap="none" spc="0" normalizeH="0" baseline="0" noProof="0" dirty="0" err="1">
                <a:ln>
                  <a:noFill/>
                </a:ln>
                <a:solidFill>
                  <a:srgbClr val="222222"/>
                </a:solidFill>
                <a:effectLst/>
                <a:uLnTx/>
                <a:uFillTx/>
                <a:latin typeface="Arial"/>
                <a:ea typeface="+mn-ea"/>
                <a:cs typeface="+mn-cs"/>
              </a:rPr>
              <a:t>Mah</a:t>
            </a:r>
            <a:r>
              <a:rPr kumimoji="0" lang="en-US" sz="900" b="0" i="0" u="none" strike="noStrike" kern="1200" cap="none" spc="0" normalizeH="0" baseline="0" noProof="0" dirty="0">
                <a:ln>
                  <a:noFill/>
                </a:ln>
                <a:solidFill>
                  <a:srgbClr val="222222"/>
                </a:solidFill>
                <a:effectLst/>
                <a:uLnTx/>
                <a:uFillTx/>
                <a:latin typeface="Arial"/>
                <a:ea typeface="+mn-ea"/>
                <a:cs typeface="+mn-cs"/>
              </a:rPr>
              <a:t> C, Krebs E, Zang X, Chen S, </a:t>
            </a:r>
            <a:r>
              <a:rPr kumimoji="0" lang="en-US" sz="900" b="0" i="0" u="none" strike="noStrike" kern="1200" cap="none" spc="0" normalizeH="0" baseline="0" noProof="0" dirty="0" err="1">
                <a:ln>
                  <a:noFill/>
                </a:ln>
                <a:solidFill>
                  <a:srgbClr val="222222"/>
                </a:solidFill>
                <a:effectLst/>
                <a:uLnTx/>
                <a:uFillTx/>
                <a:latin typeface="Arial"/>
                <a:ea typeface="+mn-ea"/>
                <a:cs typeface="+mn-cs"/>
              </a:rPr>
              <a:t>Althoff</a:t>
            </a:r>
            <a:r>
              <a:rPr kumimoji="0" lang="en-US" sz="900" b="0" i="0" u="none" strike="noStrike" kern="1200" cap="none" spc="0" normalizeH="0" baseline="0" noProof="0" dirty="0">
                <a:ln>
                  <a:noFill/>
                </a:ln>
                <a:solidFill>
                  <a:srgbClr val="222222"/>
                </a:solidFill>
                <a:effectLst/>
                <a:uLnTx/>
                <a:uFillTx/>
                <a:latin typeface="Arial"/>
                <a:ea typeface="+mn-ea"/>
                <a:cs typeface="+mn-cs"/>
              </a:rPr>
              <a:t> K, Armstrong W, </a:t>
            </a:r>
            <a:r>
              <a:rPr kumimoji="0" lang="en-US" sz="900" b="0" i="0" u="none" strike="noStrike" kern="1200" cap="none" spc="0" normalizeH="0" baseline="0" noProof="0" dirty="0" err="1">
                <a:ln>
                  <a:noFill/>
                </a:ln>
                <a:solidFill>
                  <a:srgbClr val="222222"/>
                </a:solidFill>
                <a:effectLst/>
                <a:uLnTx/>
                <a:uFillTx/>
                <a:latin typeface="Arial"/>
                <a:ea typeface="+mn-ea"/>
                <a:cs typeface="+mn-cs"/>
              </a:rPr>
              <a:t>Behrends</a:t>
            </a:r>
            <a:r>
              <a:rPr kumimoji="0" lang="en-US" sz="900" b="0" i="0" u="none" strike="noStrike" kern="1200" cap="none" spc="0" normalizeH="0" baseline="0" noProof="0" dirty="0">
                <a:ln>
                  <a:noFill/>
                </a:ln>
                <a:solidFill>
                  <a:srgbClr val="222222"/>
                </a:solidFill>
                <a:effectLst/>
                <a:uLnTx/>
                <a:uFillTx/>
                <a:latin typeface="Arial"/>
                <a:ea typeface="+mn-ea"/>
                <a:cs typeface="+mn-cs"/>
              </a:rPr>
              <a:t> CN, Dombrowski JC, Enns E, Feaster DJ. Improving health equity and ending the HIV epidemic in the USA: a distributional cost-effectiveness analysis in six cities. The Lancet HIV. 2021 Sep 1;8(9):e581-9l;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22222"/>
                </a:solidFill>
                <a:effectLst/>
                <a:uLnTx/>
                <a:uFillTx/>
                <a:latin typeface="Arial"/>
                <a:ea typeface="+mn-ea"/>
                <a:cs typeface="+mn-cs"/>
              </a:rPr>
              <a:t>2. </a:t>
            </a:r>
            <a:r>
              <a:rPr kumimoji="0" lang="en-US" sz="900" b="0" i="0" u="none" strike="noStrike" kern="1200" cap="none" spc="0" normalizeH="0" baseline="0" noProof="0" dirty="0" err="1">
                <a:ln>
                  <a:noFill/>
                </a:ln>
                <a:solidFill>
                  <a:srgbClr val="2B3A42"/>
                </a:solidFill>
                <a:effectLst/>
                <a:uLnTx/>
                <a:uFillTx/>
                <a:latin typeface="Arial"/>
                <a:ea typeface="+mn-ea"/>
                <a:cs typeface="+mn-cs"/>
              </a:rPr>
              <a:t>Avanceña</a:t>
            </a:r>
            <a:r>
              <a:rPr kumimoji="0" lang="en-US" sz="900" b="0" i="0" u="none" strike="noStrike" kern="1200" cap="none" spc="0" normalizeH="0" baseline="0" noProof="0" dirty="0">
                <a:ln>
                  <a:noFill/>
                </a:ln>
                <a:solidFill>
                  <a:srgbClr val="2B3A42"/>
                </a:solidFill>
                <a:effectLst/>
                <a:uLnTx/>
                <a:uFillTx/>
                <a:latin typeface="Arial"/>
                <a:ea typeface="+mn-ea"/>
                <a:cs typeface="+mn-cs"/>
              </a:rPr>
              <a:t> AL, Prosser LA. Examining Equity Effects of Health Interventions in Cost-Effectiveness Analysis: A Systematic Review. Value in Health. 2020 Dec 3</a:t>
            </a:r>
          </a:p>
        </p:txBody>
      </p:sp>
      <p:sp>
        <p:nvSpPr>
          <p:cNvPr id="10" name="Google Shape;89;p16">
            <a:extLst>
              <a:ext uri="{FF2B5EF4-FFF2-40B4-BE49-F238E27FC236}">
                <a16:creationId xmlns:a16="http://schemas.microsoft.com/office/drawing/2014/main" id="{AE44C4A0-2C37-7F4A-934D-13078B9F3683}"/>
              </a:ext>
            </a:extLst>
          </p:cNvPr>
          <p:cNvSpPr txBox="1">
            <a:spLocks noGrp="1"/>
          </p:cNvSpPr>
          <p:nvPr>
            <p:ph type="title"/>
          </p:nvPr>
        </p:nvSpPr>
        <p:spPr>
          <a:xfrm>
            <a:off x="517775" y="375450"/>
            <a:ext cx="10965164" cy="827710"/>
          </a:xfrm>
          <a:prstGeom prst="rect">
            <a:avLst/>
          </a:prstGeom>
          <a:noFill/>
          <a:ln>
            <a:noFill/>
          </a:ln>
        </p:spPr>
        <p:txBody>
          <a:bodyPr spcFirstLastPara="1" wrap="square" lIns="0" tIns="0" rIns="0" bIns="0" anchor="t" anchorCtr="0">
            <a:noAutofit/>
          </a:bodyPr>
          <a:lstStyle/>
          <a:p>
            <a:pPr lvl="0"/>
            <a:r>
              <a:rPr lang="en-US" sz="2400" b="1" dirty="0">
                <a:latin typeface="Arial"/>
                <a:ea typeface="Arial"/>
                <a:cs typeface="Arial"/>
                <a:sym typeface="Arial"/>
              </a:rPr>
              <a:t>At present, the US does not measure and consider equity information consistently and we rely mostly on expert opinion for interpretation</a:t>
            </a:r>
            <a:endParaRPr sz="1200" dirty="0">
              <a:latin typeface="Arial"/>
              <a:ea typeface="Arial"/>
              <a:cs typeface="Arial"/>
              <a:sym typeface="Arial"/>
            </a:endParaRPr>
          </a:p>
        </p:txBody>
      </p:sp>
    </p:spTree>
    <p:extLst>
      <p:ext uri="{BB962C8B-B14F-4D97-AF65-F5344CB8AC3E}">
        <p14:creationId xmlns:p14="http://schemas.microsoft.com/office/powerpoint/2010/main" val="3582114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EC9F725-EB55-4F4A-9820-F23BF03133B4}"/>
              </a:ext>
            </a:extLst>
          </p:cNvPr>
          <p:cNvGrpSpPr/>
          <p:nvPr/>
        </p:nvGrpSpPr>
        <p:grpSpPr>
          <a:xfrm>
            <a:off x="348994" y="1433871"/>
            <a:ext cx="11396312" cy="4887012"/>
            <a:chOff x="34527" y="1299121"/>
            <a:chExt cx="11845529" cy="4906137"/>
          </a:xfrm>
        </p:grpSpPr>
        <p:sp>
          <p:nvSpPr>
            <p:cNvPr id="39" name="Google Shape;162;p7">
              <a:extLst>
                <a:ext uri="{FF2B5EF4-FFF2-40B4-BE49-F238E27FC236}">
                  <a16:creationId xmlns:a16="http://schemas.microsoft.com/office/drawing/2014/main" id="{62C96CF5-1A8B-41C6-B1B6-8B9969937BD6}"/>
                </a:ext>
              </a:extLst>
            </p:cNvPr>
            <p:cNvSpPr txBox="1"/>
            <p:nvPr/>
          </p:nvSpPr>
          <p:spPr>
            <a:xfrm>
              <a:off x="1078894" y="2415677"/>
              <a:ext cx="2341145" cy="1211142"/>
            </a:xfrm>
            <a:prstGeom prst="rect">
              <a:avLst/>
            </a:prstGeom>
            <a:noFill/>
            <a:ln>
              <a:noFill/>
            </a:ln>
          </p:spPr>
          <p:txBody>
            <a:bodyPr spcFirstLastPara="1" wrap="square" lIns="0" tIns="0" rIns="0" bIns="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80000" marR="0" lvl="0" indent="-18000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B3A42"/>
                  </a:solidFill>
                  <a:effectLst/>
                  <a:uLnTx/>
                  <a:uFillTx/>
                  <a:latin typeface="Arial"/>
                  <a:ea typeface="+mn-ea"/>
                  <a:cs typeface="Times New Roman" panose="02020603050405020304" pitchFamily="18" charset="0"/>
                </a:rPr>
                <a:t>Robust US panel data on life expectancy and disability</a:t>
              </a:r>
            </a:p>
            <a:p>
              <a:pPr marL="180000" marR="0" lvl="0" indent="-18000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B3A42"/>
                  </a:solidFill>
                  <a:effectLst/>
                  <a:uLnTx/>
                  <a:uFillTx/>
                  <a:latin typeface="Arial"/>
                  <a:ea typeface="+mn-ea"/>
                  <a:cs typeface="Times New Roman" panose="02020603050405020304" pitchFamily="18" charset="0"/>
                </a:rPr>
                <a:t>Nationally representative data on population size by </a:t>
              </a:r>
              <a:r>
                <a:rPr kumimoji="0" lang="en-US" sz="1200" b="0" i="0" u="none" strike="noStrike" kern="1200" cap="none" spc="0" normalizeH="0" baseline="0" noProof="0">
                  <a:ln>
                    <a:noFill/>
                  </a:ln>
                  <a:solidFill>
                    <a:srgbClr val="2B3A42"/>
                  </a:solidFill>
                  <a:effectLst/>
                  <a:uLnTx/>
                  <a:uFillTx/>
                  <a:latin typeface="Arial"/>
                  <a:ea typeface="+mn-ea"/>
                  <a:cs typeface="Times New Roman" panose="02020603050405020304" pitchFamily="18" charset="0"/>
                </a:rPr>
                <a:t>race and ethnicity</a:t>
              </a:r>
              <a:endParaRPr kumimoji="0" lang="en-US" sz="1200" b="0" i="0" u="none" strike="noStrike" kern="1200" cap="none" spc="0" normalizeH="0" baseline="0" noProof="0" dirty="0">
                <a:ln>
                  <a:noFill/>
                </a:ln>
                <a:solidFill>
                  <a:srgbClr val="2B3A42"/>
                </a:solidFill>
                <a:effectLst/>
                <a:uLnTx/>
                <a:uFillTx/>
                <a:latin typeface="Arial"/>
                <a:ea typeface="+mn-ea"/>
                <a:cs typeface="Times New Roman" panose="02020603050405020304" pitchFamily="18" charset="0"/>
              </a:endParaRPr>
            </a:p>
          </p:txBody>
        </p:sp>
        <p:sp>
          <p:nvSpPr>
            <p:cNvPr id="23" name="Chevron 7">
              <a:extLst>
                <a:ext uri="{FF2B5EF4-FFF2-40B4-BE49-F238E27FC236}">
                  <a16:creationId xmlns:a16="http://schemas.microsoft.com/office/drawing/2014/main" id="{39AB0201-45C5-4B87-9127-525FD2DDA4D2}"/>
                </a:ext>
              </a:extLst>
            </p:cNvPr>
            <p:cNvSpPr/>
            <p:nvPr/>
          </p:nvSpPr>
          <p:spPr>
            <a:xfrm>
              <a:off x="978961" y="1364703"/>
              <a:ext cx="10849419" cy="733706"/>
            </a:xfrm>
            <a:prstGeom prst="chevron">
              <a:avLst>
                <a:gd name="adj" fmla="val 30488"/>
              </a:avLst>
            </a:prstGeom>
            <a:solidFill>
              <a:sysClr val="window" lastClr="FFFFFF">
                <a:lumMod val="95000"/>
              </a:sysClr>
            </a:solidFill>
            <a:ln w="9525" cap="flat" cmpd="sng" algn="ctr">
              <a:noFill/>
              <a:prstDash val="solid"/>
            </a:ln>
            <a:effectLst/>
          </p:spPr>
          <p:txBody>
            <a:bodyPr rtlCol="0" anchor="ctr"/>
            <a:lstStyle/>
            <a:p>
              <a:pPr marL="0" marR="0" lvl="0" indent="0" algn="ctr" defTabSz="45719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24" name="Rounded Rectangle 10">
              <a:extLst>
                <a:ext uri="{FF2B5EF4-FFF2-40B4-BE49-F238E27FC236}">
                  <a16:creationId xmlns:a16="http://schemas.microsoft.com/office/drawing/2014/main" id="{59298058-99A2-469E-A752-DDB27C2F2181}"/>
                </a:ext>
              </a:extLst>
            </p:cNvPr>
            <p:cNvSpPr/>
            <p:nvPr/>
          </p:nvSpPr>
          <p:spPr>
            <a:xfrm>
              <a:off x="3136128" y="1299123"/>
              <a:ext cx="64006" cy="65579"/>
            </a:xfrm>
            <a:prstGeom prst="roundRect">
              <a:avLst/>
            </a:prstGeom>
            <a:solidFill>
              <a:srgbClr val="3D9BC6">
                <a:lumMod val="5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19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25" name="Chevron 8">
              <a:extLst>
                <a:ext uri="{FF2B5EF4-FFF2-40B4-BE49-F238E27FC236}">
                  <a16:creationId xmlns:a16="http://schemas.microsoft.com/office/drawing/2014/main" id="{6D461B6B-F667-4114-8F55-084A6F0888AF}"/>
                </a:ext>
              </a:extLst>
            </p:cNvPr>
            <p:cNvSpPr/>
            <p:nvPr/>
          </p:nvSpPr>
          <p:spPr>
            <a:xfrm>
              <a:off x="3162800" y="1299121"/>
              <a:ext cx="646746" cy="799288"/>
            </a:xfrm>
            <a:prstGeom prst="chevron">
              <a:avLst>
                <a:gd name="adj" fmla="val 29381"/>
              </a:avLst>
            </a:prstGeom>
            <a:gradFill rotWithShape="1">
              <a:gsLst>
                <a:gs pos="17000">
                  <a:schemeClr val="accent1"/>
                </a:gs>
                <a:gs pos="50000">
                  <a:schemeClr val="accent1">
                    <a:lumMod val="75000"/>
                  </a:schemeClr>
                </a:gs>
                <a:gs pos="87000">
                  <a:schemeClr val="accent1"/>
                </a:gs>
              </a:gsLst>
              <a:lin ang="5400000" scaled="0"/>
            </a:gradFill>
            <a:ln w="9525" cap="flat" cmpd="sng" algn="ctr">
              <a:noFill/>
              <a:prstDash val="solid"/>
            </a:ln>
            <a:effectLst/>
          </p:spPr>
          <p:txBody>
            <a:bodyPr rtlCol="0" anchor="ctr"/>
            <a:lstStyle/>
            <a:p>
              <a:pPr marL="0" marR="0" lvl="0" indent="0" algn="ctr" defTabSz="45719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48" name="Rounded Rectangle 17">
              <a:extLst>
                <a:ext uri="{FF2B5EF4-FFF2-40B4-BE49-F238E27FC236}">
                  <a16:creationId xmlns:a16="http://schemas.microsoft.com/office/drawing/2014/main" id="{53199CF0-41E5-43FC-A778-DFFAF72FDB40}"/>
                </a:ext>
              </a:extLst>
            </p:cNvPr>
            <p:cNvSpPr/>
            <p:nvPr/>
          </p:nvSpPr>
          <p:spPr>
            <a:xfrm>
              <a:off x="951199" y="2328608"/>
              <a:ext cx="2595388" cy="1366332"/>
            </a:xfrm>
            <a:prstGeom prst="roundRect">
              <a:avLst>
                <a:gd name="adj" fmla="val 2771"/>
              </a:avLst>
            </a:prstGeom>
            <a:noFill/>
            <a:ln w="19050" cap="flat" cmpd="sng" algn="ctr">
              <a:solidFill>
                <a:schemeClr val="accent4"/>
              </a:solidFill>
              <a:prstDash val="solid"/>
            </a:ln>
            <a:effectLst/>
          </p:spPr>
          <p:txBody>
            <a:bodyPr rtlCol="0" anchor="ctr"/>
            <a:lstStyle/>
            <a:p>
              <a:pPr marL="0" marR="0" lvl="0" indent="0" algn="ctr" defTabSz="45719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50" name="Rounded Rectangle 26">
              <a:extLst>
                <a:ext uri="{FF2B5EF4-FFF2-40B4-BE49-F238E27FC236}">
                  <a16:creationId xmlns:a16="http://schemas.microsoft.com/office/drawing/2014/main" id="{B17197BC-83DE-4892-92F0-3A3CEC979D96}"/>
                </a:ext>
              </a:extLst>
            </p:cNvPr>
            <p:cNvSpPr/>
            <p:nvPr/>
          </p:nvSpPr>
          <p:spPr>
            <a:xfrm>
              <a:off x="5826297" y="1299123"/>
              <a:ext cx="64006" cy="65579"/>
            </a:xfrm>
            <a:prstGeom prst="roundRect">
              <a:avLst/>
            </a:prstGeom>
            <a:solidFill>
              <a:srgbClr val="3D9BC6">
                <a:lumMod val="5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19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51" name="Chevron 27">
              <a:extLst>
                <a:ext uri="{FF2B5EF4-FFF2-40B4-BE49-F238E27FC236}">
                  <a16:creationId xmlns:a16="http://schemas.microsoft.com/office/drawing/2014/main" id="{63EA86DE-43EA-4B0B-B763-7F132105E465}"/>
                </a:ext>
              </a:extLst>
            </p:cNvPr>
            <p:cNvSpPr/>
            <p:nvPr/>
          </p:nvSpPr>
          <p:spPr>
            <a:xfrm>
              <a:off x="5852970" y="1299121"/>
              <a:ext cx="646746" cy="799288"/>
            </a:xfrm>
            <a:prstGeom prst="chevron">
              <a:avLst>
                <a:gd name="adj" fmla="val 29381"/>
              </a:avLst>
            </a:prstGeom>
            <a:gradFill rotWithShape="1">
              <a:gsLst>
                <a:gs pos="22000">
                  <a:schemeClr val="accent2"/>
                </a:gs>
                <a:gs pos="50000">
                  <a:schemeClr val="accent2">
                    <a:lumMod val="75000"/>
                  </a:schemeClr>
                </a:gs>
                <a:gs pos="80000">
                  <a:schemeClr val="accent2"/>
                </a:gs>
              </a:gsLst>
              <a:lin ang="5400000" scaled="0"/>
            </a:gradFill>
            <a:ln w="9525" cap="flat" cmpd="sng" algn="ctr">
              <a:noFill/>
              <a:prstDash val="solid"/>
            </a:ln>
            <a:effectLst/>
          </p:spPr>
          <p:txBody>
            <a:bodyPr rtlCol="0" anchor="ctr"/>
            <a:lstStyle/>
            <a:p>
              <a:pPr marL="0" marR="0" lvl="0" indent="0" algn="ctr" defTabSz="45719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58" name="Rounded Rectangle 37">
              <a:extLst>
                <a:ext uri="{FF2B5EF4-FFF2-40B4-BE49-F238E27FC236}">
                  <a16:creationId xmlns:a16="http://schemas.microsoft.com/office/drawing/2014/main" id="{967D225F-7125-4CE7-A24E-FC485E645DEA}"/>
                </a:ext>
              </a:extLst>
            </p:cNvPr>
            <p:cNvSpPr/>
            <p:nvPr/>
          </p:nvSpPr>
          <p:spPr>
            <a:xfrm>
              <a:off x="8516468" y="1299123"/>
              <a:ext cx="64006" cy="65579"/>
            </a:xfrm>
            <a:prstGeom prst="roundRect">
              <a:avLst/>
            </a:prstGeom>
            <a:solidFill>
              <a:srgbClr val="3D9BC6">
                <a:lumMod val="5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19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59" name="Chevron 38">
              <a:extLst>
                <a:ext uri="{FF2B5EF4-FFF2-40B4-BE49-F238E27FC236}">
                  <a16:creationId xmlns:a16="http://schemas.microsoft.com/office/drawing/2014/main" id="{90FDE2B0-AC6E-4BEE-9D46-2D7679120211}"/>
                </a:ext>
              </a:extLst>
            </p:cNvPr>
            <p:cNvSpPr/>
            <p:nvPr/>
          </p:nvSpPr>
          <p:spPr>
            <a:xfrm>
              <a:off x="8543140" y="1299121"/>
              <a:ext cx="646746" cy="799288"/>
            </a:xfrm>
            <a:prstGeom prst="chevron">
              <a:avLst>
                <a:gd name="adj" fmla="val 29381"/>
              </a:avLst>
            </a:prstGeom>
            <a:gradFill rotWithShape="1">
              <a:gsLst>
                <a:gs pos="20000">
                  <a:schemeClr val="tx2"/>
                </a:gs>
                <a:gs pos="50000">
                  <a:schemeClr val="tx2">
                    <a:lumMod val="75000"/>
                  </a:schemeClr>
                </a:gs>
                <a:gs pos="82000">
                  <a:schemeClr val="tx2"/>
                </a:gs>
              </a:gsLst>
              <a:lin ang="5400000" scaled="0"/>
            </a:gradFill>
            <a:ln w="9525" cap="flat" cmpd="sng" algn="ctr">
              <a:noFill/>
              <a:prstDash val="solid"/>
            </a:ln>
            <a:effectLst/>
          </p:spPr>
          <p:txBody>
            <a:bodyPr rtlCol="0" anchor="ctr"/>
            <a:lstStyle/>
            <a:p>
              <a:pPr marL="0" marR="0" lvl="0" indent="0" algn="ctr" defTabSz="45719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66" name="Rounded Rectangle 48">
              <a:extLst>
                <a:ext uri="{FF2B5EF4-FFF2-40B4-BE49-F238E27FC236}">
                  <a16:creationId xmlns:a16="http://schemas.microsoft.com/office/drawing/2014/main" id="{7ED0DFC1-B638-42A3-8F82-D1FF5E04CE66}"/>
                </a:ext>
              </a:extLst>
            </p:cNvPr>
            <p:cNvSpPr/>
            <p:nvPr/>
          </p:nvSpPr>
          <p:spPr>
            <a:xfrm>
              <a:off x="11206637" y="1299123"/>
              <a:ext cx="64006" cy="65579"/>
            </a:xfrm>
            <a:prstGeom prst="roundRect">
              <a:avLst/>
            </a:prstGeom>
            <a:solidFill>
              <a:srgbClr val="3D9BC6">
                <a:lumMod val="5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19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67" name="Chevron 49">
              <a:extLst>
                <a:ext uri="{FF2B5EF4-FFF2-40B4-BE49-F238E27FC236}">
                  <a16:creationId xmlns:a16="http://schemas.microsoft.com/office/drawing/2014/main" id="{88D8DEF1-4DAB-43F6-B633-46693D29A76B}"/>
                </a:ext>
              </a:extLst>
            </p:cNvPr>
            <p:cNvSpPr/>
            <p:nvPr/>
          </p:nvSpPr>
          <p:spPr>
            <a:xfrm>
              <a:off x="11233310" y="1299121"/>
              <a:ext cx="646746" cy="799288"/>
            </a:xfrm>
            <a:prstGeom prst="chevron">
              <a:avLst>
                <a:gd name="adj" fmla="val 29381"/>
              </a:avLst>
            </a:prstGeom>
            <a:gradFill rotWithShape="1">
              <a:gsLst>
                <a:gs pos="22000">
                  <a:schemeClr val="accent6"/>
                </a:gs>
                <a:gs pos="50000">
                  <a:schemeClr val="accent6">
                    <a:lumMod val="75000"/>
                  </a:schemeClr>
                </a:gs>
                <a:gs pos="84000">
                  <a:schemeClr val="accent6"/>
                </a:gs>
              </a:gsLst>
              <a:lin ang="5400000" scaled="0"/>
            </a:gradFill>
            <a:ln w="9525" cap="flat" cmpd="sng" algn="ctr">
              <a:noFill/>
              <a:prstDash val="solid"/>
            </a:ln>
            <a:effectLst/>
          </p:spPr>
          <p:txBody>
            <a:bodyPr rtlCol="0" anchor="ctr"/>
            <a:lstStyle/>
            <a:p>
              <a:pPr marL="0" marR="0" lvl="0" indent="0" algn="ctr" defTabSz="45719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82" name="TextBox 81">
              <a:extLst>
                <a:ext uri="{FF2B5EF4-FFF2-40B4-BE49-F238E27FC236}">
                  <a16:creationId xmlns:a16="http://schemas.microsoft.com/office/drawing/2014/main" id="{4D95E6A4-410F-4102-B182-0AA1A4D6B2B3}"/>
                </a:ext>
              </a:extLst>
            </p:cNvPr>
            <p:cNvSpPr txBox="1"/>
            <p:nvPr/>
          </p:nvSpPr>
          <p:spPr>
            <a:xfrm>
              <a:off x="1304320" y="1516113"/>
              <a:ext cx="1887330" cy="430887"/>
            </a:xfrm>
            <a:prstGeom prst="rect">
              <a:avLst/>
            </a:prstGeom>
            <a:noFill/>
          </p:spPr>
          <p:txBody>
            <a:bodyPr wrap="square" lIns="0" tIns="0" rIns="0" bIns="0" rtlCol="0" anchor="ctr" anchorCtr="0">
              <a:spAutoFit/>
            </a:bodyPr>
            <a:lstStyle/>
            <a:p>
              <a:pPr marL="0" marR="0" lvl="0" indent="0" algn="l" defTabSz="798510" rtl="0" eaLnBrk="0" fontAlgn="auto" latinLnBrk="0" hangingPunct="0">
                <a:lnSpc>
                  <a:spcPct val="100000"/>
                </a:lnSpc>
                <a:spcBef>
                  <a:spcPts val="0"/>
                </a:spcBef>
                <a:spcAft>
                  <a:spcPts val="200"/>
                </a:spcAft>
                <a:buClrTx/>
                <a:buSzTx/>
                <a:buFontTx/>
                <a:buNone/>
                <a:tabLst/>
                <a:defRPr/>
              </a:pPr>
              <a:r>
                <a:rPr kumimoji="0" lang="en-US" sz="1400" b="1" i="0" u="none" strike="noStrike" kern="0" cap="none" spc="0" normalizeH="0" baseline="0" noProof="0" dirty="0">
                  <a:ln>
                    <a:noFill/>
                  </a:ln>
                  <a:solidFill>
                    <a:srgbClr val="00A3E0">
                      <a:lumMod val="50000"/>
                    </a:srgbClr>
                  </a:solidFill>
                  <a:effectLst/>
                  <a:uLnTx/>
                  <a:uFillTx/>
                  <a:latin typeface="Arial"/>
                  <a:ea typeface="+mn-ea"/>
                  <a:cs typeface="Arial" charset="0"/>
                </a:rPr>
                <a:t>Describe Pre-Decision Health Inequalities</a:t>
              </a:r>
            </a:p>
          </p:txBody>
        </p:sp>
        <p:sp>
          <p:nvSpPr>
            <p:cNvPr id="83" name="TextBox 82">
              <a:extLst>
                <a:ext uri="{FF2B5EF4-FFF2-40B4-BE49-F238E27FC236}">
                  <a16:creationId xmlns:a16="http://schemas.microsoft.com/office/drawing/2014/main" id="{CE21B1E8-043F-4347-BE50-FF87BF4C7EA4}"/>
                </a:ext>
              </a:extLst>
            </p:cNvPr>
            <p:cNvSpPr txBox="1"/>
            <p:nvPr/>
          </p:nvSpPr>
          <p:spPr>
            <a:xfrm>
              <a:off x="3911945" y="1408391"/>
              <a:ext cx="1925265" cy="646331"/>
            </a:xfrm>
            <a:prstGeom prst="rect">
              <a:avLst/>
            </a:prstGeom>
            <a:noFill/>
          </p:spPr>
          <p:txBody>
            <a:bodyPr wrap="square" lIns="0" tIns="0" rIns="0" bIns="0" rtlCol="0" anchor="ctr" anchorCtr="0">
              <a:spAutoFit/>
            </a:bodyPr>
            <a:lstStyle/>
            <a:p>
              <a:pPr marL="0" marR="0" lvl="0" indent="0" algn="l" defTabSz="798510" rtl="0" eaLnBrk="0" fontAlgn="auto" latinLnBrk="0" hangingPunct="0">
                <a:lnSpc>
                  <a:spcPct val="100000"/>
                </a:lnSpc>
                <a:spcBef>
                  <a:spcPts val="0"/>
                </a:spcBef>
                <a:spcAft>
                  <a:spcPts val="200"/>
                </a:spcAft>
                <a:buClrTx/>
                <a:buSzTx/>
                <a:buFontTx/>
                <a:buNone/>
                <a:tabLst/>
                <a:defRPr/>
              </a:pPr>
              <a:r>
                <a:rPr kumimoji="0" lang="en-US" sz="1400" b="1" i="0" u="none" strike="noStrike" kern="0" cap="none" spc="0" normalizeH="0" baseline="0" noProof="0" dirty="0">
                  <a:ln>
                    <a:noFill/>
                  </a:ln>
                  <a:solidFill>
                    <a:srgbClr val="005587"/>
                  </a:solidFill>
                  <a:effectLst/>
                  <a:uLnTx/>
                  <a:uFillTx/>
                  <a:latin typeface="Arial"/>
                  <a:ea typeface="+mn-ea"/>
                  <a:cs typeface="Arial" charset="0"/>
                </a:rPr>
                <a:t>Evaluate Intervention Impacts on Health Inequalities</a:t>
              </a:r>
            </a:p>
          </p:txBody>
        </p:sp>
        <p:sp>
          <p:nvSpPr>
            <p:cNvPr id="84" name="TextBox 83">
              <a:extLst>
                <a:ext uri="{FF2B5EF4-FFF2-40B4-BE49-F238E27FC236}">
                  <a16:creationId xmlns:a16="http://schemas.microsoft.com/office/drawing/2014/main" id="{C1A937FB-3E42-4517-B9F2-56B5B7C43C69}"/>
                </a:ext>
              </a:extLst>
            </p:cNvPr>
            <p:cNvSpPr txBox="1"/>
            <p:nvPr/>
          </p:nvSpPr>
          <p:spPr>
            <a:xfrm>
              <a:off x="6579840" y="1516113"/>
              <a:ext cx="1925265" cy="430887"/>
            </a:xfrm>
            <a:prstGeom prst="rect">
              <a:avLst/>
            </a:prstGeom>
            <a:noFill/>
          </p:spPr>
          <p:txBody>
            <a:bodyPr wrap="square" lIns="0" tIns="0" rIns="0" bIns="0" rtlCol="0" anchor="ctr" anchorCtr="0">
              <a:spAutoFit/>
            </a:bodyPr>
            <a:lstStyle/>
            <a:p>
              <a:pPr marL="0" marR="0" lvl="0" indent="0" algn="l" defTabSz="798510" rtl="0" eaLnBrk="0" fontAlgn="auto" latinLnBrk="0" hangingPunct="0">
                <a:lnSpc>
                  <a:spcPct val="100000"/>
                </a:lnSpc>
                <a:spcBef>
                  <a:spcPts val="0"/>
                </a:spcBef>
                <a:spcAft>
                  <a:spcPts val="200"/>
                </a:spcAft>
                <a:buClrTx/>
                <a:buSzTx/>
                <a:buFontTx/>
                <a:buNone/>
                <a:tabLst/>
                <a:defRPr/>
              </a:pPr>
              <a:r>
                <a:rPr kumimoji="0" lang="en-US" sz="1400" b="1" i="0" u="none" strike="noStrike" kern="0" cap="none" spc="0" normalizeH="0" baseline="0" noProof="0" dirty="0">
                  <a:ln>
                    <a:noFill/>
                  </a:ln>
                  <a:solidFill>
                    <a:srgbClr val="3F5765"/>
                  </a:solidFill>
                  <a:effectLst/>
                  <a:uLnTx/>
                  <a:uFillTx/>
                  <a:latin typeface="Arial"/>
                  <a:ea typeface="+mn-ea"/>
                  <a:cs typeface="Arial" charset="0"/>
                </a:rPr>
                <a:t>Evaluate Equity-Efficiency Trade-Offs</a:t>
              </a:r>
            </a:p>
          </p:txBody>
        </p:sp>
        <p:sp>
          <p:nvSpPr>
            <p:cNvPr id="85" name="TextBox 84">
              <a:extLst>
                <a:ext uri="{FF2B5EF4-FFF2-40B4-BE49-F238E27FC236}">
                  <a16:creationId xmlns:a16="http://schemas.microsoft.com/office/drawing/2014/main" id="{3604360A-5872-495B-A68D-109D42455DD4}"/>
                </a:ext>
              </a:extLst>
            </p:cNvPr>
            <p:cNvSpPr txBox="1"/>
            <p:nvPr/>
          </p:nvSpPr>
          <p:spPr>
            <a:xfrm>
              <a:off x="9324744" y="1516114"/>
              <a:ext cx="1925265" cy="430887"/>
            </a:xfrm>
            <a:prstGeom prst="rect">
              <a:avLst/>
            </a:prstGeom>
            <a:noFill/>
          </p:spPr>
          <p:txBody>
            <a:bodyPr wrap="square" lIns="0" tIns="0" rIns="0" bIns="0" rtlCol="0" anchor="ctr" anchorCtr="0">
              <a:spAutoFit/>
            </a:bodyPr>
            <a:lstStyle/>
            <a:p>
              <a:pPr marL="0" marR="0" lvl="0" indent="0" algn="l" defTabSz="798510" rtl="0" eaLnBrk="0" fontAlgn="auto" latinLnBrk="0" hangingPunct="0">
                <a:lnSpc>
                  <a:spcPct val="100000"/>
                </a:lnSpc>
                <a:spcBef>
                  <a:spcPts val="0"/>
                </a:spcBef>
                <a:spcAft>
                  <a:spcPts val="200"/>
                </a:spcAft>
                <a:buClrTx/>
                <a:buSzTx/>
                <a:buFontTx/>
                <a:buNone/>
                <a:tabLst/>
                <a:defRPr/>
              </a:pPr>
              <a:r>
                <a:rPr kumimoji="0" lang="en-US" sz="1400" b="1" i="0" u="none" strike="noStrike" kern="0" cap="none" spc="0" normalizeH="0" baseline="0" noProof="0" dirty="0">
                  <a:ln>
                    <a:noFill/>
                  </a:ln>
                  <a:solidFill>
                    <a:srgbClr val="00C7B1">
                      <a:lumMod val="50000"/>
                    </a:srgbClr>
                  </a:solidFill>
                  <a:effectLst/>
                  <a:uLnTx/>
                  <a:uFillTx/>
                  <a:latin typeface="Arial"/>
                  <a:ea typeface="+mn-ea"/>
                  <a:cs typeface="Arial" charset="0"/>
                </a:rPr>
                <a:t>Evaluate Equity-Equity Conflicts</a:t>
              </a:r>
            </a:p>
          </p:txBody>
        </p:sp>
        <p:cxnSp>
          <p:nvCxnSpPr>
            <p:cNvPr id="168" name="Shape1_20210319_133153">
              <a:extLst>
                <a:ext uri="{FF2B5EF4-FFF2-40B4-BE49-F238E27FC236}">
                  <a16:creationId xmlns:a16="http://schemas.microsoft.com/office/drawing/2014/main" id="{46AD1BA4-94CB-46A0-AF0B-2D0D4BBE2613}"/>
                </a:ext>
              </a:extLst>
            </p:cNvPr>
            <p:cNvCxnSpPr>
              <a:cxnSpLocks/>
            </p:cNvCxnSpPr>
            <p:nvPr/>
          </p:nvCxnSpPr>
          <p:spPr>
            <a:xfrm flipV="1">
              <a:off x="11512828" y="2097136"/>
              <a:ext cx="0" cy="1675910"/>
            </a:xfrm>
            <a:prstGeom prst="straightConnector1">
              <a:avLst/>
            </a:prstGeom>
            <a:noFill/>
            <a:ln w="12700" cap="flat" cmpd="sng" algn="ctr">
              <a:solidFill>
                <a:schemeClr val="accent6"/>
              </a:solidFill>
              <a:prstDash val="solid"/>
            </a:ln>
            <a:effectLst/>
          </p:spPr>
        </p:cxnSp>
        <p:cxnSp>
          <p:nvCxnSpPr>
            <p:cNvPr id="169" name="Shape2_20210319_133153">
              <a:extLst>
                <a:ext uri="{FF2B5EF4-FFF2-40B4-BE49-F238E27FC236}">
                  <a16:creationId xmlns:a16="http://schemas.microsoft.com/office/drawing/2014/main" id="{64A0918F-7C7C-4371-90AC-573CF307660E}"/>
                </a:ext>
              </a:extLst>
            </p:cNvPr>
            <p:cNvCxnSpPr>
              <a:cxnSpLocks/>
            </p:cNvCxnSpPr>
            <p:nvPr/>
          </p:nvCxnSpPr>
          <p:spPr>
            <a:xfrm flipH="1" flipV="1">
              <a:off x="8805058" y="2111701"/>
              <a:ext cx="706" cy="229203"/>
            </a:xfrm>
            <a:prstGeom prst="straightConnector1">
              <a:avLst/>
            </a:prstGeom>
            <a:noFill/>
            <a:ln w="12700" cap="flat" cmpd="sng" algn="ctr">
              <a:solidFill>
                <a:schemeClr val="accent2"/>
              </a:solidFill>
              <a:prstDash val="solid"/>
            </a:ln>
            <a:effectLst/>
          </p:spPr>
        </p:cxnSp>
        <p:cxnSp>
          <p:nvCxnSpPr>
            <p:cNvPr id="170" name="Shape3_20210319_133153">
              <a:extLst>
                <a:ext uri="{FF2B5EF4-FFF2-40B4-BE49-F238E27FC236}">
                  <a16:creationId xmlns:a16="http://schemas.microsoft.com/office/drawing/2014/main" id="{2FA89D65-D76A-47F2-AF5D-F70E2FC1D8AD}"/>
                </a:ext>
              </a:extLst>
            </p:cNvPr>
            <p:cNvCxnSpPr>
              <a:cxnSpLocks/>
            </p:cNvCxnSpPr>
            <p:nvPr/>
          </p:nvCxnSpPr>
          <p:spPr>
            <a:xfrm flipH="1" flipV="1">
              <a:off x="6103726" y="2097135"/>
              <a:ext cx="706" cy="229203"/>
            </a:xfrm>
            <a:prstGeom prst="straightConnector1">
              <a:avLst/>
            </a:prstGeom>
            <a:noFill/>
            <a:ln w="12700" cap="flat" cmpd="sng" algn="ctr">
              <a:solidFill>
                <a:schemeClr val="accent2"/>
              </a:solidFill>
              <a:prstDash val="solid"/>
            </a:ln>
            <a:effectLst/>
          </p:spPr>
        </p:cxnSp>
        <p:cxnSp>
          <p:nvCxnSpPr>
            <p:cNvPr id="171" name="Shape0_20210319_133153">
              <a:extLst>
                <a:ext uri="{FF2B5EF4-FFF2-40B4-BE49-F238E27FC236}">
                  <a16:creationId xmlns:a16="http://schemas.microsoft.com/office/drawing/2014/main" id="{AFC83FFB-4C48-46B8-BD27-BB020B9D78DF}"/>
                </a:ext>
              </a:extLst>
            </p:cNvPr>
            <p:cNvCxnSpPr>
              <a:cxnSpLocks/>
            </p:cNvCxnSpPr>
            <p:nvPr/>
          </p:nvCxnSpPr>
          <p:spPr>
            <a:xfrm flipH="1" flipV="1">
              <a:off x="3380520" y="2097135"/>
              <a:ext cx="706" cy="229203"/>
            </a:xfrm>
            <a:prstGeom prst="straightConnector1">
              <a:avLst/>
            </a:prstGeom>
            <a:noFill/>
            <a:ln w="12700" cap="flat" cmpd="sng" algn="ctr">
              <a:solidFill>
                <a:schemeClr val="accent1"/>
              </a:solidFill>
              <a:prstDash val="solid"/>
            </a:ln>
            <a:effectLst/>
          </p:spPr>
        </p:cxnSp>
        <p:sp>
          <p:nvSpPr>
            <p:cNvPr id="38" name="Google Shape;162;p7">
              <a:extLst>
                <a:ext uri="{FF2B5EF4-FFF2-40B4-BE49-F238E27FC236}">
                  <a16:creationId xmlns:a16="http://schemas.microsoft.com/office/drawing/2014/main" id="{B483286A-7F07-654D-A3E5-ACB07E8ED213}"/>
                </a:ext>
              </a:extLst>
            </p:cNvPr>
            <p:cNvSpPr txBox="1"/>
            <p:nvPr/>
          </p:nvSpPr>
          <p:spPr>
            <a:xfrm>
              <a:off x="3777277" y="2415678"/>
              <a:ext cx="2341145" cy="1155124"/>
            </a:xfrm>
            <a:prstGeom prst="rect">
              <a:avLst/>
            </a:prstGeom>
            <a:noFill/>
            <a:ln>
              <a:noFill/>
            </a:ln>
          </p:spPr>
          <p:txBody>
            <a:bodyPr spcFirstLastPara="1" wrap="square" lIns="0" tIns="0" rIns="0" bIns="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80000" marR="0" lvl="0" indent="-18000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B3A42"/>
                  </a:solidFill>
                  <a:effectLst/>
                  <a:uLnTx/>
                  <a:uFillTx/>
                  <a:latin typeface="Arial"/>
                  <a:ea typeface="+mn-ea"/>
                  <a:cs typeface="Times New Roman" panose="02020603050405020304" pitchFamily="18" charset="0"/>
                </a:rPr>
                <a:t>Aggregate measures of deprivation and vulnerability (e.g. area deprivation index, social vulnerability index, social deprivation index)</a:t>
              </a:r>
            </a:p>
          </p:txBody>
        </p:sp>
        <p:sp>
          <p:nvSpPr>
            <p:cNvPr id="40" name="Rounded Rectangle 17">
              <a:extLst>
                <a:ext uri="{FF2B5EF4-FFF2-40B4-BE49-F238E27FC236}">
                  <a16:creationId xmlns:a16="http://schemas.microsoft.com/office/drawing/2014/main" id="{439E6F13-07D3-474D-A3EF-36E0BE7C1903}"/>
                </a:ext>
              </a:extLst>
            </p:cNvPr>
            <p:cNvSpPr/>
            <p:nvPr/>
          </p:nvSpPr>
          <p:spPr>
            <a:xfrm>
              <a:off x="3649582" y="2328609"/>
              <a:ext cx="2595388" cy="1366332"/>
            </a:xfrm>
            <a:prstGeom prst="roundRect">
              <a:avLst>
                <a:gd name="adj" fmla="val 2771"/>
              </a:avLst>
            </a:prstGeom>
            <a:noFill/>
            <a:ln w="19050" cap="flat" cmpd="sng" algn="ctr">
              <a:solidFill>
                <a:schemeClr val="accent4"/>
              </a:solidFill>
              <a:prstDash val="solid"/>
            </a:ln>
            <a:effectLst/>
          </p:spPr>
          <p:txBody>
            <a:bodyPr rtlCol="0" anchor="ctr"/>
            <a:lstStyle/>
            <a:p>
              <a:pPr marL="0" marR="0" lvl="0" indent="0" algn="ctr" defTabSz="45719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60" name="TextBox 59">
              <a:extLst>
                <a:ext uri="{FF2B5EF4-FFF2-40B4-BE49-F238E27FC236}">
                  <a16:creationId xmlns:a16="http://schemas.microsoft.com/office/drawing/2014/main" id="{144988D2-EE65-1644-9254-46B4C67C16AC}"/>
                </a:ext>
              </a:extLst>
            </p:cNvPr>
            <p:cNvSpPr txBox="1"/>
            <p:nvPr/>
          </p:nvSpPr>
          <p:spPr>
            <a:xfrm>
              <a:off x="37738" y="2532118"/>
              <a:ext cx="876936" cy="648860"/>
            </a:xfrm>
            <a:prstGeom prst="rect">
              <a:avLst/>
            </a:prstGeom>
            <a:noFill/>
          </p:spPr>
          <p:txBody>
            <a:bodyPr wrap="square" lIns="0" tIns="0" rIns="0" bIns="0" rtlCol="0" anchor="ctr" anchorCtr="0">
              <a:spAutoFit/>
            </a:bodyPr>
            <a:lstStyle/>
            <a:p>
              <a:pPr marL="0" marR="0" lvl="0" indent="0" algn="l" defTabSz="798510" rtl="0" eaLnBrk="0" fontAlgn="auto" latinLnBrk="0" hangingPunct="0">
                <a:lnSpc>
                  <a:spcPct val="100000"/>
                </a:lnSpc>
                <a:spcBef>
                  <a:spcPts val="0"/>
                </a:spcBef>
                <a:spcAft>
                  <a:spcPts val="200"/>
                </a:spcAft>
                <a:buClrTx/>
                <a:buSzTx/>
                <a:buFontTx/>
                <a:buNone/>
                <a:tabLst/>
                <a:defRPr/>
              </a:pPr>
              <a:r>
                <a:rPr kumimoji="0" lang="en-US" sz="1050" b="1" i="1" u="none" strike="noStrike" kern="0" cap="none" spc="0" normalizeH="0" baseline="0" noProof="0" dirty="0">
                  <a:ln>
                    <a:noFill/>
                  </a:ln>
                  <a:solidFill>
                    <a:srgbClr val="43B02A">
                      <a:lumMod val="75000"/>
                    </a:srgbClr>
                  </a:solidFill>
                  <a:effectLst/>
                  <a:uLnTx/>
                  <a:uFillTx/>
                  <a:latin typeface="Arial"/>
                  <a:ea typeface="+mn-ea"/>
                  <a:cs typeface="Arial" charset="0"/>
                </a:rPr>
                <a:t>Existing Data &amp; Methods Ready Today</a:t>
              </a:r>
            </a:p>
          </p:txBody>
        </p:sp>
        <p:sp>
          <p:nvSpPr>
            <p:cNvPr id="34" name="Rounded Rectangle 17">
              <a:extLst>
                <a:ext uri="{FF2B5EF4-FFF2-40B4-BE49-F238E27FC236}">
                  <a16:creationId xmlns:a16="http://schemas.microsoft.com/office/drawing/2014/main" id="{BA0B46A9-460F-4B4E-BC84-04CDBD12E27E}"/>
                </a:ext>
              </a:extLst>
            </p:cNvPr>
            <p:cNvSpPr/>
            <p:nvPr/>
          </p:nvSpPr>
          <p:spPr>
            <a:xfrm>
              <a:off x="955799" y="3782008"/>
              <a:ext cx="2595388" cy="1519440"/>
            </a:xfrm>
            <a:prstGeom prst="roundRect">
              <a:avLst>
                <a:gd name="adj" fmla="val 2771"/>
              </a:avLst>
            </a:prstGeom>
            <a:noFill/>
            <a:ln w="19050" cap="flat" cmpd="sng" algn="ctr">
              <a:solidFill>
                <a:schemeClr val="accent3"/>
              </a:solidFill>
              <a:prstDash val="solid"/>
            </a:ln>
            <a:effectLst/>
          </p:spPr>
          <p:txBody>
            <a:bodyPr rtlCol="0" anchor="ctr"/>
            <a:lstStyle/>
            <a:p>
              <a:pPr marL="0" marR="0" lvl="0" indent="0" algn="ctr" defTabSz="45719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35" name="Google Shape;162;p7">
              <a:extLst>
                <a:ext uri="{FF2B5EF4-FFF2-40B4-BE49-F238E27FC236}">
                  <a16:creationId xmlns:a16="http://schemas.microsoft.com/office/drawing/2014/main" id="{CB14D5DC-9F73-0F4B-A4B1-220763383CE1}"/>
                </a:ext>
              </a:extLst>
            </p:cNvPr>
            <p:cNvSpPr txBox="1"/>
            <p:nvPr/>
          </p:nvSpPr>
          <p:spPr>
            <a:xfrm>
              <a:off x="1052761" y="3931016"/>
              <a:ext cx="2486566" cy="1211142"/>
            </a:xfrm>
            <a:prstGeom prst="rect">
              <a:avLst/>
            </a:prstGeom>
            <a:noFill/>
            <a:ln>
              <a:noFill/>
            </a:ln>
          </p:spPr>
          <p:txBody>
            <a:bodyPr spcFirstLastPara="1" wrap="square" lIns="0" tIns="0" rIns="0" bIns="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80000" marR="0" lvl="0" indent="-18000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B3A42"/>
                  </a:solidFill>
                  <a:effectLst/>
                  <a:uLnTx/>
                  <a:uFillTx/>
                  <a:latin typeface="Arial"/>
                  <a:ea typeface="+mn-ea"/>
                  <a:cs typeface="Times New Roman" panose="02020603050405020304" pitchFamily="18" charset="0"/>
                </a:rPr>
                <a:t>Missing mortality data for small counties and many racial and ethnic populations</a:t>
              </a:r>
            </a:p>
            <a:p>
              <a:pPr marL="180000" marR="0" lvl="0" indent="-18000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B3A42"/>
                  </a:solidFill>
                  <a:effectLst/>
                  <a:uLnTx/>
                  <a:uFillTx/>
                  <a:latin typeface="Arial"/>
                  <a:ea typeface="+mn-ea"/>
                  <a:cs typeface="Times New Roman" panose="02020603050405020304" pitchFamily="18" charset="0"/>
                </a:rPr>
                <a:t>Limited information on within county heterogeneity</a:t>
              </a:r>
            </a:p>
          </p:txBody>
        </p:sp>
        <p:sp>
          <p:nvSpPr>
            <p:cNvPr id="41" name="Rounded Rectangle 17">
              <a:extLst>
                <a:ext uri="{FF2B5EF4-FFF2-40B4-BE49-F238E27FC236}">
                  <a16:creationId xmlns:a16="http://schemas.microsoft.com/office/drawing/2014/main" id="{9D115EAB-138C-BD48-89AA-2B1038336241}"/>
                </a:ext>
              </a:extLst>
            </p:cNvPr>
            <p:cNvSpPr/>
            <p:nvPr/>
          </p:nvSpPr>
          <p:spPr>
            <a:xfrm>
              <a:off x="3654182" y="3782009"/>
              <a:ext cx="2595388" cy="1519440"/>
            </a:xfrm>
            <a:prstGeom prst="roundRect">
              <a:avLst>
                <a:gd name="adj" fmla="val 2771"/>
              </a:avLst>
            </a:prstGeom>
            <a:noFill/>
            <a:ln w="19050" cap="flat" cmpd="sng" algn="ctr">
              <a:solidFill>
                <a:schemeClr val="accent3"/>
              </a:solidFill>
              <a:prstDash val="solid"/>
            </a:ln>
            <a:effectLst/>
          </p:spPr>
          <p:txBody>
            <a:bodyPr rtlCol="0" anchor="ctr"/>
            <a:lstStyle/>
            <a:p>
              <a:pPr marL="0" marR="0" lvl="0" indent="0" algn="ctr" defTabSz="45719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42" name="Google Shape;162;p7">
              <a:extLst>
                <a:ext uri="{FF2B5EF4-FFF2-40B4-BE49-F238E27FC236}">
                  <a16:creationId xmlns:a16="http://schemas.microsoft.com/office/drawing/2014/main" id="{03F52E53-DF90-1348-A175-78D8ED7F84A1}"/>
                </a:ext>
              </a:extLst>
            </p:cNvPr>
            <p:cNvSpPr txBox="1"/>
            <p:nvPr/>
          </p:nvSpPr>
          <p:spPr>
            <a:xfrm>
              <a:off x="3777277" y="3892516"/>
              <a:ext cx="2424268" cy="1206421"/>
            </a:xfrm>
            <a:prstGeom prst="rect">
              <a:avLst/>
            </a:prstGeom>
            <a:noFill/>
            <a:ln>
              <a:noFill/>
            </a:ln>
          </p:spPr>
          <p:txBody>
            <a:bodyPr spcFirstLastPara="1" wrap="square" lIns="0" tIns="0" rIns="0" bIns="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80000" marR="0" lvl="0" indent="-18000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B3A42"/>
                  </a:solidFill>
                  <a:effectLst/>
                  <a:uLnTx/>
                  <a:uFillTx/>
                  <a:latin typeface="Arial"/>
                  <a:ea typeface="+mn-ea"/>
                  <a:cs typeface="Times New Roman" panose="02020603050405020304" pitchFamily="18" charset="0"/>
                </a:rPr>
                <a:t>RWE on outcomes across heterogeneous population subgroups </a:t>
              </a:r>
            </a:p>
            <a:p>
              <a:pPr marL="180000" marR="0" lvl="0" indent="-18000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B3A42"/>
                  </a:solidFill>
                  <a:effectLst/>
                  <a:uLnTx/>
                  <a:uFillTx/>
                  <a:latin typeface="Arial"/>
                  <a:ea typeface="+mn-ea"/>
                  <a:cs typeface="Times New Roman" panose="02020603050405020304" pitchFamily="18" charset="0"/>
                </a:rPr>
                <a:t>Information on medical spending across equity-relevant groups</a:t>
              </a:r>
            </a:p>
          </p:txBody>
        </p:sp>
        <p:sp>
          <p:nvSpPr>
            <p:cNvPr id="47" name="Rounded Rectangle 17">
              <a:extLst>
                <a:ext uri="{FF2B5EF4-FFF2-40B4-BE49-F238E27FC236}">
                  <a16:creationId xmlns:a16="http://schemas.microsoft.com/office/drawing/2014/main" id="{993F7C54-1B5C-4846-8420-52CBE9A6A151}"/>
                </a:ext>
              </a:extLst>
            </p:cNvPr>
            <p:cNvSpPr/>
            <p:nvPr/>
          </p:nvSpPr>
          <p:spPr>
            <a:xfrm>
              <a:off x="9095755" y="3773046"/>
              <a:ext cx="2595388" cy="1519440"/>
            </a:xfrm>
            <a:prstGeom prst="roundRect">
              <a:avLst>
                <a:gd name="adj" fmla="val 2771"/>
              </a:avLst>
            </a:prstGeom>
            <a:noFill/>
            <a:ln w="19050" cap="flat" cmpd="sng" algn="ctr">
              <a:solidFill>
                <a:schemeClr val="accent3"/>
              </a:solidFill>
              <a:prstDash val="solid"/>
            </a:ln>
            <a:effectLst/>
          </p:spPr>
          <p:txBody>
            <a:bodyPr rtlCol="0" anchor="ctr"/>
            <a:lstStyle/>
            <a:p>
              <a:pPr marL="0" marR="0" lvl="0" indent="0" algn="ctr" defTabSz="45719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49" name="Google Shape;162;p7">
              <a:extLst>
                <a:ext uri="{FF2B5EF4-FFF2-40B4-BE49-F238E27FC236}">
                  <a16:creationId xmlns:a16="http://schemas.microsoft.com/office/drawing/2014/main" id="{3D36CC2B-CC03-DF4C-82C9-D51B3577117A}"/>
                </a:ext>
              </a:extLst>
            </p:cNvPr>
            <p:cNvSpPr txBox="1"/>
            <p:nvPr/>
          </p:nvSpPr>
          <p:spPr>
            <a:xfrm>
              <a:off x="9192717" y="3922054"/>
              <a:ext cx="2386732" cy="708464"/>
            </a:xfrm>
            <a:prstGeom prst="rect">
              <a:avLst/>
            </a:prstGeom>
            <a:noFill/>
            <a:ln>
              <a:noFill/>
            </a:ln>
          </p:spPr>
          <p:txBody>
            <a:bodyPr spcFirstLastPara="1" wrap="square" lIns="0" tIns="0" rIns="0" bIns="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80000" marR="0" lvl="0" indent="-18000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B3A42"/>
                  </a:solidFill>
                  <a:effectLst/>
                  <a:uLnTx/>
                  <a:uFillTx/>
                  <a:latin typeface="Arial"/>
                  <a:ea typeface="+mn-ea"/>
                  <a:cs typeface="Times New Roman" panose="02020603050405020304" pitchFamily="18" charset="0"/>
                </a:rPr>
                <a:t>Understanding US preferences equity-equity tradeoffs (e.g., MCDA)</a:t>
              </a:r>
            </a:p>
          </p:txBody>
        </p:sp>
        <p:sp>
          <p:nvSpPr>
            <p:cNvPr id="61" name="TextBox 60">
              <a:extLst>
                <a:ext uri="{FF2B5EF4-FFF2-40B4-BE49-F238E27FC236}">
                  <a16:creationId xmlns:a16="http://schemas.microsoft.com/office/drawing/2014/main" id="{B9B86FEF-7D1E-2648-97BB-6FE890A335F0}"/>
                </a:ext>
              </a:extLst>
            </p:cNvPr>
            <p:cNvSpPr txBox="1"/>
            <p:nvPr/>
          </p:nvSpPr>
          <p:spPr>
            <a:xfrm>
              <a:off x="45758" y="3993554"/>
              <a:ext cx="754985" cy="648860"/>
            </a:xfrm>
            <a:prstGeom prst="rect">
              <a:avLst/>
            </a:prstGeom>
            <a:noFill/>
          </p:spPr>
          <p:txBody>
            <a:bodyPr wrap="square" lIns="0" tIns="0" rIns="0" bIns="0" rtlCol="0" anchor="ctr" anchorCtr="0">
              <a:spAutoFit/>
            </a:bodyPr>
            <a:lstStyle/>
            <a:p>
              <a:pPr marL="0" marR="0" lvl="0" indent="0" algn="l" defTabSz="798510" rtl="0" eaLnBrk="0" fontAlgn="auto" latinLnBrk="0" hangingPunct="0">
                <a:lnSpc>
                  <a:spcPct val="100000"/>
                </a:lnSpc>
                <a:spcBef>
                  <a:spcPts val="0"/>
                </a:spcBef>
                <a:spcAft>
                  <a:spcPts val="200"/>
                </a:spcAft>
                <a:buClrTx/>
                <a:buSzTx/>
                <a:buFontTx/>
                <a:buNone/>
                <a:tabLst/>
                <a:defRPr/>
              </a:pPr>
              <a:r>
                <a:rPr kumimoji="0" lang="en-US" sz="1050" b="1" i="1" u="none" strike="noStrike" kern="0" cap="none" spc="0" normalizeH="0" baseline="0" noProof="0" dirty="0">
                  <a:ln>
                    <a:noFill/>
                  </a:ln>
                  <a:solidFill>
                    <a:srgbClr val="FE8A12">
                      <a:lumMod val="75000"/>
                    </a:srgbClr>
                  </a:solidFill>
                  <a:effectLst/>
                  <a:uLnTx/>
                  <a:uFillTx/>
                  <a:latin typeface="Arial"/>
                  <a:ea typeface="+mn-ea"/>
                  <a:cs typeface="Arial" charset="0"/>
                </a:rPr>
                <a:t>Next Steps to Enhance US Application</a:t>
              </a:r>
            </a:p>
          </p:txBody>
        </p:sp>
        <p:sp>
          <p:nvSpPr>
            <p:cNvPr id="36" name="Rounded Rectangle 17">
              <a:extLst>
                <a:ext uri="{FF2B5EF4-FFF2-40B4-BE49-F238E27FC236}">
                  <a16:creationId xmlns:a16="http://schemas.microsoft.com/office/drawing/2014/main" id="{68AD5BA8-4049-4F47-9C82-5FEE92011C91}"/>
                </a:ext>
              </a:extLst>
            </p:cNvPr>
            <p:cNvSpPr/>
            <p:nvPr/>
          </p:nvSpPr>
          <p:spPr>
            <a:xfrm>
              <a:off x="978961" y="5380332"/>
              <a:ext cx="2560366" cy="761222"/>
            </a:xfrm>
            <a:prstGeom prst="roundRect">
              <a:avLst>
                <a:gd name="adj" fmla="val 2771"/>
              </a:avLst>
            </a:prstGeom>
            <a:noFill/>
            <a:ln w="19050" cap="flat" cmpd="sng" algn="ctr">
              <a:solidFill>
                <a:srgbClr val="FF0000"/>
              </a:solidFill>
              <a:prstDash val="solid"/>
            </a:ln>
            <a:effectLst/>
          </p:spPr>
          <p:txBody>
            <a:bodyPr rtlCol="0" anchor="ctr"/>
            <a:lstStyle/>
            <a:p>
              <a:pPr marL="0" marR="0" lvl="0" indent="0" algn="ctr" defTabSz="45719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37" name="Google Shape;162;p7">
              <a:extLst>
                <a:ext uri="{FF2B5EF4-FFF2-40B4-BE49-F238E27FC236}">
                  <a16:creationId xmlns:a16="http://schemas.microsoft.com/office/drawing/2014/main" id="{95601970-F0F6-7E40-99E2-5D3607D8EE4C}"/>
                </a:ext>
              </a:extLst>
            </p:cNvPr>
            <p:cNvSpPr txBox="1"/>
            <p:nvPr/>
          </p:nvSpPr>
          <p:spPr>
            <a:xfrm>
              <a:off x="1078894" y="5422898"/>
              <a:ext cx="2360599" cy="782360"/>
            </a:xfrm>
            <a:prstGeom prst="rect">
              <a:avLst/>
            </a:prstGeom>
            <a:noFill/>
            <a:ln>
              <a:noFill/>
            </a:ln>
          </p:spPr>
          <p:txBody>
            <a:bodyPr spcFirstLastPara="1" wrap="square" lIns="0" tIns="0" rIns="0" bIns="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80000" marR="0" lvl="0" indent="-18000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B3A42"/>
                  </a:solidFill>
                  <a:effectLst/>
                  <a:uLnTx/>
                  <a:uFillTx/>
                  <a:latin typeface="Arial"/>
                  <a:ea typeface="+mn-ea"/>
                  <a:cs typeface="Times New Roman" panose="02020603050405020304" pitchFamily="18" charset="0"/>
                </a:rPr>
                <a:t>Missing QALY data by geography and race and ethnicity</a:t>
              </a:r>
            </a:p>
          </p:txBody>
        </p:sp>
        <p:sp>
          <p:nvSpPr>
            <p:cNvPr id="43" name="Rounded Rectangle 17">
              <a:extLst>
                <a:ext uri="{FF2B5EF4-FFF2-40B4-BE49-F238E27FC236}">
                  <a16:creationId xmlns:a16="http://schemas.microsoft.com/office/drawing/2014/main" id="{5F766962-8F1A-5A40-A673-79337F603C31}"/>
                </a:ext>
              </a:extLst>
            </p:cNvPr>
            <p:cNvSpPr/>
            <p:nvPr/>
          </p:nvSpPr>
          <p:spPr>
            <a:xfrm>
              <a:off x="3677344" y="5380333"/>
              <a:ext cx="2560366" cy="761222"/>
            </a:xfrm>
            <a:prstGeom prst="roundRect">
              <a:avLst>
                <a:gd name="adj" fmla="val 2771"/>
              </a:avLst>
            </a:prstGeom>
            <a:noFill/>
            <a:ln w="19050" cap="flat" cmpd="sng" algn="ctr">
              <a:solidFill>
                <a:srgbClr val="FF0000"/>
              </a:solidFill>
              <a:prstDash val="solid"/>
            </a:ln>
            <a:effectLst/>
          </p:spPr>
          <p:txBody>
            <a:bodyPr rtlCol="0" anchor="ctr"/>
            <a:lstStyle/>
            <a:p>
              <a:pPr marL="0" marR="0" lvl="0" indent="0" algn="ctr" defTabSz="45719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44" name="Google Shape;162;p7">
              <a:extLst>
                <a:ext uri="{FF2B5EF4-FFF2-40B4-BE49-F238E27FC236}">
                  <a16:creationId xmlns:a16="http://schemas.microsoft.com/office/drawing/2014/main" id="{80B6DE8E-29C7-CE4A-80BB-6F3DA4666637}"/>
                </a:ext>
              </a:extLst>
            </p:cNvPr>
            <p:cNvSpPr txBox="1"/>
            <p:nvPr/>
          </p:nvSpPr>
          <p:spPr>
            <a:xfrm>
              <a:off x="3777277" y="5468121"/>
              <a:ext cx="2360599" cy="497957"/>
            </a:xfrm>
            <a:prstGeom prst="rect">
              <a:avLst/>
            </a:prstGeom>
            <a:noFill/>
            <a:ln>
              <a:noFill/>
            </a:ln>
          </p:spPr>
          <p:txBody>
            <a:bodyPr spcFirstLastPara="1" wrap="square" lIns="0" tIns="0" rIns="0" bIns="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80000" marR="0" lvl="0" indent="-18000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US" sz="1200" b="0" i="0" u="none" strike="noStrike" kern="0" cap="none" spc="0" normalizeH="0" baseline="0" noProof="0">
                  <a:ln>
                    <a:noFill/>
                  </a:ln>
                  <a:solidFill>
                    <a:srgbClr val="2B3A42"/>
                  </a:solidFill>
                  <a:effectLst/>
                  <a:uLnTx/>
                  <a:uFillTx/>
                  <a:latin typeface="Arial"/>
                  <a:ea typeface="+mn-ea"/>
                  <a:cs typeface="Arial" charset="0"/>
                </a:rPr>
                <a:t>RCT data on treatment effects in subgroups</a:t>
              </a:r>
            </a:p>
          </p:txBody>
        </p:sp>
        <p:sp>
          <p:nvSpPr>
            <p:cNvPr id="52" name="Rounded Rectangle 17">
              <a:extLst>
                <a:ext uri="{FF2B5EF4-FFF2-40B4-BE49-F238E27FC236}">
                  <a16:creationId xmlns:a16="http://schemas.microsoft.com/office/drawing/2014/main" id="{883066FA-41D5-0B40-8C45-F42C3A9F714F}"/>
                </a:ext>
              </a:extLst>
            </p:cNvPr>
            <p:cNvSpPr/>
            <p:nvPr/>
          </p:nvSpPr>
          <p:spPr>
            <a:xfrm>
              <a:off x="9118917" y="5371370"/>
              <a:ext cx="2560366" cy="761222"/>
            </a:xfrm>
            <a:prstGeom prst="roundRect">
              <a:avLst>
                <a:gd name="adj" fmla="val 2771"/>
              </a:avLst>
            </a:prstGeom>
            <a:noFill/>
            <a:ln w="19050" cap="flat" cmpd="sng" algn="ctr">
              <a:solidFill>
                <a:srgbClr val="FF0000"/>
              </a:solidFill>
              <a:prstDash val="solid"/>
            </a:ln>
            <a:effectLst/>
          </p:spPr>
          <p:txBody>
            <a:bodyPr rtlCol="0" anchor="ctr"/>
            <a:lstStyle/>
            <a:p>
              <a:pPr marL="0" marR="0" lvl="0" indent="0" algn="ctr" defTabSz="45719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53" name="Google Shape;162;p7">
              <a:extLst>
                <a:ext uri="{FF2B5EF4-FFF2-40B4-BE49-F238E27FC236}">
                  <a16:creationId xmlns:a16="http://schemas.microsoft.com/office/drawing/2014/main" id="{5959F799-BE1C-E94B-80EC-857B51E7241C}"/>
                </a:ext>
              </a:extLst>
            </p:cNvPr>
            <p:cNvSpPr txBox="1"/>
            <p:nvPr/>
          </p:nvSpPr>
          <p:spPr>
            <a:xfrm>
              <a:off x="9218850" y="5405368"/>
              <a:ext cx="2360599" cy="708464"/>
            </a:xfrm>
            <a:prstGeom prst="rect">
              <a:avLst/>
            </a:prstGeom>
            <a:noFill/>
            <a:ln>
              <a:noFill/>
            </a:ln>
          </p:spPr>
          <p:txBody>
            <a:bodyPr spcFirstLastPara="1" wrap="square" lIns="0" tIns="0" rIns="0" bIns="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80000" marR="0" lvl="0" indent="-18000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2B3A42"/>
                  </a:solidFill>
                  <a:effectLst/>
                  <a:uLnTx/>
                  <a:uFillTx/>
                  <a:latin typeface="Arial"/>
                  <a:ea typeface="+mn-ea"/>
                  <a:cs typeface="Arial" charset="0"/>
                </a:rPr>
                <a:t>HTA, payer, or policy guidance on how to address these tradeoffs</a:t>
              </a:r>
              <a:endParaRPr kumimoji="0" lang="en-US" sz="1200" b="0" i="0" u="none" strike="noStrike" kern="1200" cap="none" spc="0" normalizeH="0" baseline="0" noProof="0" dirty="0">
                <a:ln>
                  <a:noFill/>
                </a:ln>
                <a:solidFill>
                  <a:srgbClr val="2B3A42"/>
                </a:solidFill>
                <a:effectLst/>
                <a:uLnTx/>
                <a:uFillTx/>
                <a:latin typeface="Arial"/>
                <a:ea typeface="+mn-ea"/>
                <a:cs typeface="Times New Roman" panose="02020603050405020304" pitchFamily="18" charset="0"/>
              </a:endParaRPr>
            </a:p>
          </p:txBody>
        </p:sp>
        <p:sp>
          <p:nvSpPr>
            <p:cNvPr id="62" name="TextBox 61">
              <a:extLst>
                <a:ext uri="{FF2B5EF4-FFF2-40B4-BE49-F238E27FC236}">
                  <a16:creationId xmlns:a16="http://schemas.microsoft.com/office/drawing/2014/main" id="{8D37FB56-0601-6642-B28D-08DABE9EF869}"/>
                </a:ext>
              </a:extLst>
            </p:cNvPr>
            <p:cNvSpPr txBox="1"/>
            <p:nvPr/>
          </p:nvSpPr>
          <p:spPr>
            <a:xfrm>
              <a:off x="34527" y="5320236"/>
              <a:ext cx="754985" cy="648860"/>
            </a:xfrm>
            <a:prstGeom prst="rect">
              <a:avLst/>
            </a:prstGeom>
            <a:noFill/>
          </p:spPr>
          <p:txBody>
            <a:bodyPr wrap="square" lIns="0" tIns="0" rIns="0" bIns="0" rtlCol="0" anchor="ctr" anchorCtr="0">
              <a:spAutoFit/>
            </a:bodyPr>
            <a:lstStyle/>
            <a:p>
              <a:pPr marL="0" marR="0" lvl="0" indent="0" algn="l" defTabSz="798510" rtl="0" eaLnBrk="0" fontAlgn="auto" latinLnBrk="0" hangingPunct="0">
                <a:lnSpc>
                  <a:spcPct val="100000"/>
                </a:lnSpc>
                <a:spcBef>
                  <a:spcPts val="0"/>
                </a:spcBef>
                <a:spcAft>
                  <a:spcPts val="200"/>
                </a:spcAft>
                <a:buClrTx/>
                <a:buSzTx/>
                <a:buFontTx/>
                <a:buNone/>
                <a:tabLst/>
                <a:defRPr/>
              </a:pPr>
              <a:r>
                <a:rPr kumimoji="0" lang="en-US" sz="1050" b="1" i="1" u="none" strike="noStrike" kern="0" cap="none" spc="0" normalizeH="0" baseline="0" noProof="0" dirty="0">
                  <a:ln>
                    <a:noFill/>
                  </a:ln>
                  <a:solidFill>
                    <a:srgbClr val="FF0000"/>
                  </a:solidFill>
                  <a:effectLst/>
                  <a:uLnTx/>
                  <a:uFillTx/>
                  <a:latin typeface="Arial"/>
                  <a:ea typeface="+mn-ea"/>
                  <a:cs typeface="Arial" charset="0"/>
                </a:rPr>
                <a:t>Key Gaps for Expanded US Use</a:t>
              </a:r>
            </a:p>
          </p:txBody>
        </p:sp>
        <p:sp>
          <p:nvSpPr>
            <p:cNvPr id="54" name="Google Shape;162;p7">
              <a:extLst>
                <a:ext uri="{FF2B5EF4-FFF2-40B4-BE49-F238E27FC236}">
                  <a16:creationId xmlns:a16="http://schemas.microsoft.com/office/drawing/2014/main" id="{AEA0CDCA-4EC6-A34F-AFDF-4757100BA00D}"/>
                </a:ext>
              </a:extLst>
            </p:cNvPr>
            <p:cNvSpPr txBox="1"/>
            <p:nvPr/>
          </p:nvSpPr>
          <p:spPr>
            <a:xfrm>
              <a:off x="6474051" y="2433989"/>
              <a:ext cx="2341145" cy="995914"/>
            </a:xfrm>
            <a:prstGeom prst="rect">
              <a:avLst/>
            </a:prstGeom>
            <a:noFill/>
            <a:ln>
              <a:noFill/>
            </a:ln>
          </p:spPr>
          <p:txBody>
            <a:bodyPr spcFirstLastPara="1" wrap="square" lIns="0" tIns="0" rIns="0" bIns="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80000" marR="0" lvl="0" indent="-18000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B3A42"/>
                  </a:solidFill>
                  <a:effectLst/>
                  <a:uLnTx/>
                  <a:uFillTx/>
                  <a:latin typeface="Arial"/>
                  <a:ea typeface="+mn-ea"/>
                  <a:cs typeface="Times New Roman" panose="02020603050405020304" pitchFamily="18" charset="0"/>
                </a:rPr>
                <a:t>Standard tests of dominance or direct outcome weighting</a:t>
              </a:r>
            </a:p>
            <a:p>
              <a:pPr marL="180000" marR="0" lvl="0" indent="-18000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B3A42"/>
                  </a:solidFill>
                  <a:effectLst/>
                  <a:uLnTx/>
                  <a:uFillTx/>
                  <a:latin typeface="Arial"/>
                  <a:ea typeface="+mn-ea"/>
                  <a:cs typeface="Times New Roman" panose="02020603050405020304" pitchFamily="18" charset="0"/>
                </a:rPr>
                <a:t>Scenario analyses with social welfare functions</a:t>
              </a:r>
            </a:p>
          </p:txBody>
        </p:sp>
        <p:sp>
          <p:nvSpPr>
            <p:cNvPr id="55" name="Rounded Rectangle 17">
              <a:extLst>
                <a:ext uri="{FF2B5EF4-FFF2-40B4-BE49-F238E27FC236}">
                  <a16:creationId xmlns:a16="http://schemas.microsoft.com/office/drawing/2014/main" id="{004AE2B7-2A50-8244-963A-CFE7546BE17E}"/>
                </a:ext>
              </a:extLst>
            </p:cNvPr>
            <p:cNvSpPr/>
            <p:nvPr/>
          </p:nvSpPr>
          <p:spPr>
            <a:xfrm>
              <a:off x="6346356" y="2346920"/>
              <a:ext cx="2595388" cy="1366332"/>
            </a:xfrm>
            <a:prstGeom prst="roundRect">
              <a:avLst>
                <a:gd name="adj" fmla="val 2771"/>
              </a:avLst>
            </a:prstGeom>
            <a:noFill/>
            <a:ln w="19050" cap="flat" cmpd="sng" algn="ctr">
              <a:solidFill>
                <a:schemeClr val="accent4"/>
              </a:solidFill>
              <a:prstDash val="solid"/>
            </a:ln>
            <a:effectLst/>
          </p:spPr>
          <p:txBody>
            <a:bodyPr rtlCol="0" anchor="ctr"/>
            <a:lstStyle/>
            <a:p>
              <a:pPr marL="0" marR="0" lvl="0" indent="0" algn="ctr" defTabSz="45719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56" name="Rounded Rectangle 17">
              <a:extLst>
                <a:ext uri="{FF2B5EF4-FFF2-40B4-BE49-F238E27FC236}">
                  <a16:creationId xmlns:a16="http://schemas.microsoft.com/office/drawing/2014/main" id="{141496E0-3414-794F-BAE2-2DBF05BDF7EA}"/>
                </a:ext>
              </a:extLst>
            </p:cNvPr>
            <p:cNvSpPr/>
            <p:nvPr/>
          </p:nvSpPr>
          <p:spPr>
            <a:xfrm>
              <a:off x="6350956" y="3800320"/>
              <a:ext cx="2595388" cy="1519440"/>
            </a:xfrm>
            <a:prstGeom prst="roundRect">
              <a:avLst>
                <a:gd name="adj" fmla="val 2771"/>
              </a:avLst>
            </a:prstGeom>
            <a:noFill/>
            <a:ln w="19050" cap="flat" cmpd="sng" algn="ctr">
              <a:solidFill>
                <a:schemeClr val="accent3"/>
              </a:solidFill>
              <a:prstDash val="solid"/>
            </a:ln>
            <a:effectLst/>
          </p:spPr>
          <p:txBody>
            <a:bodyPr rtlCol="0" anchor="ctr"/>
            <a:lstStyle/>
            <a:p>
              <a:pPr marL="0" marR="0" lvl="0" indent="0" algn="ctr" defTabSz="45719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57" name="Google Shape;162;p7">
              <a:extLst>
                <a:ext uri="{FF2B5EF4-FFF2-40B4-BE49-F238E27FC236}">
                  <a16:creationId xmlns:a16="http://schemas.microsoft.com/office/drawing/2014/main" id="{3BE680FE-0E67-834B-8237-419628305628}"/>
                </a:ext>
              </a:extLst>
            </p:cNvPr>
            <p:cNvSpPr txBox="1"/>
            <p:nvPr/>
          </p:nvSpPr>
          <p:spPr>
            <a:xfrm>
              <a:off x="6447918" y="3949328"/>
              <a:ext cx="2386732" cy="497957"/>
            </a:xfrm>
            <a:prstGeom prst="rect">
              <a:avLst/>
            </a:prstGeom>
            <a:noFill/>
            <a:ln>
              <a:noFill/>
            </a:ln>
          </p:spPr>
          <p:txBody>
            <a:bodyPr spcFirstLastPara="1" wrap="square" lIns="0" tIns="0" rIns="0" bIns="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80000" marR="0" lvl="0" indent="-18000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B3A42"/>
                  </a:solidFill>
                  <a:effectLst/>
                  <a:uLnTx/>
                  <a:uFillTx/>
                  <a:latin typeface="Arial"/>
                  <a:ea typeface="+mn-ea"/>
                  <a:cs typeface="Times New Roman" panose="02020603050405020304" pitchFamily="18" charset="0"/>
                </a:rPr>
                <a:t>Understanding US preferences for inequality aversion </a:t>
              </a:r>
            </a:p>
          </p:txBody>
        </p:sp>
        <p:sp>
          <p:nvSpPr>
            <p:cNvPr id="64" name="Rounded Rectangle 17">
              <a:extLst>
                <a:ext uri="{FF2B5EF4-FFF2-40B4-BE49-F238E27FC236}">
                  <a16:creationId xmlns:a16="http://schemas.microsoft.com/office/drawing/2014/main" id="{D81EA915-97CB-F44A-9D80-B0935907912D}"/>
                </a:ext>
              </a:extLst>
            </p:cNvPr>
            <p:cNvSpPr/>
            <p:nvPr/>
          </p:nvSpPr>
          <p:spPr>
            <a:xfrm>
              <a:off x="6374118" y="5398644"/>
              <a:ext cx="2560366" cy="761222"/>
            </a:xfrm>
            <a:prstGeom prst="roundRect">
              <a:avLst>
                <a:gd name="adj" fmla="val 2771"/>
              </a:avLst>
            </a:prstGeom>
            <a:noFill/>
            <a:ln w="19050" cap="flat" cmpd="sng" algn="ctr">
              <a:solidFill>
                <a:srgbClr val="FF0000"/>
              </a:solidFill>
              <a:prstDash val="solid"/>
            </a:ln>
            <a:effectLst/>
          </p:spPr>
          <p:txBody>
            <a:bodyPr rtlCol="0" anchor="ctr"/>
            <a:lstStyle/>
            <a:p>
              <a:pPr marL="0" marR="0" lvl="0" indent="0" algn="ctr" defTabSz="45719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65" name="Google Shape;162;p7">
              <a:extLst>
                <a:ext uri="{FF2B5EF4-FFF2-40B4-BE49-F238E27FC236}">
                  <a16:creationId xmlns:a16="http://schemas.microsoft.com/office/drawing/2014/main" id="{3C10AA15-E34C-D14D-8EA4-8DEB347B0454}"/>
                </a:ext>
              </a:extLst>
            </p:cNvPr>
            <p:cNvSpPr txBox="1"/>
            <p:nvPr/>
          </p:nvSpPr>
          <p:spPr>
            <a:xfrm>
              <a:off x="6474051" y="5432642"/>
              <a:ext cx="2360599" cy="708464"/>
            </a:xfrm>
            <a:prstGeom prst="rect">
              <a:avLst/>
            </a:prstGeom>
            <a:noFill/>
            <a:ln>
              <a:noFill/>
            </a:ln>
          </p:spPr>
          <p:txBody>
            <a:bodyPr spcFirstLastPara="1" wrap="square" lIns="0" tIns="0" rIns="0" bIns="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80000" marR="0" lvl="0" indent="-18000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US" sz="1200" b="0" i="0" u="none" strike="noStrike" kern="0" cap="none" spc="0" normalizeH="0" baseline="0" noProof="0">
                  <a:ln>
                    <a:noFill/>
                  </a:ln>
                  <a:solidFill>
                    <a:srgbClr val="2B3A42"/>
                  </a:solidFill>
                  <a:effectLst/>
                  <a:uLnTx/>
                  <a:uFillTx/>
                  <a:latin typeface="Arial"/>
                  <a:ea typeface="+mn-ea"/>
                  <a:cs typeface="Arial" charset="0"/>
                </a:rPr>
                <a:t>Determining how we value equity/efficiency tradeoffs in healthcare decisions</a:t>
              </a:r>
              <a:endParaRPr kumimoji="0" lang="en-US" sz="1200" b="0" i="0" u="none" strike="noStrike" kern="1200" cap="none" spc="0" normalizeH="0" baseline="0" noProof="0">
                <a:ln>
                  <a:noFill/>
                </a:ln>
                <a:solidFill>
                  <a:srgbClr val="2B3A42"/>
                </a:solidFill>
                <a:effectLst/>
                <a:uLnTx/>
                <a:uFillTx/>
                <a:latin typeface="Arial"/>
                <a:ea typeface="+mn-ea"/>
                <a:cs typeface="Times New Roman" panose="02020603050405020304" pitchFamily="18" charset="0"/>
              </a:endParaRPr>
            </a:p>
          </p:txBody>
        </p:sp>
      </p:grpSp>
      <p:sp>
        <p:nvSpPr>
          <p:cNvPr id="68" name="Google Shape;89;p16">
            <a:extLst>
              <a:ext uri="{FF2B5EF4-FFF2-40B4-BE49-F238E27FC236}">
                <a16:creationId xmlns:a16="http://schemas.microsoft.com/office/drawing/2014/main" id="{84F70188-CB42-4449-A7CD-D18464B73B16}"/>
              </a:ext>
            </a:extLst>
          </p:cNvPr>
          <p:cNvSpPr txBox="1">
            <a:spLocks noGrp="1"/>
          </p:cNvSpPr>
          <p:nvPr>
            <p:ph type="title"/>
          </p:nvPr>
        </p:nvSpPr>
        <p:spPr>
          <a:xfrm>
            <a:off x="517775" y="375450"/>
            <a:ext cx="10965164" cy="827710"/>
          </a:xfrm>
          <a:prstGeom prst="rect">
            <a:avLst/>
          </a:prstGeom>
          <a:noFill/>
          <a:ln>
            <a:noFill/>
          </a:ln>
        </p:spPr>
        <p:txBody>
          <a:bodyPr spcFirstLastPara="1" wrap="square" lIns="0" tIns="0" rIns="0" bIns="0" anchor="t" anchorCtr="0">
            <a:noAutofit/>
          </a:bodyPr>
          <a:lstStyle/>
          <a:p>
            <a:pPr lvl="0"/>
            <a:r>
              <a:rPr lang="en-US" sz="2400" b="1" dirty="0">
                <a:latin typeface="Arial"/>
                <a:ea typeface="Arial"/>
                <a:cs typeface="Arial"/>
                <a:sym typeface="Arial"/>
              </a:rPr>
              <a:t>Existing data and methods can support increased used of equity-informative HEOR, but there is still work to be done</a:t>
            </a:r>
            <a:endParaRPr sz="1200" dirty="0">
              <a:latin typeface="Arial"/>
              <a:ea typeface="Arial"/>
              <a:cs typeface="Arial"/>
              <a:sym typeface="Arial"/>
            </a:endParaRPr>
          </a:p>
        </p:txBody>
      </p:sp>
      <p:sp>
        <p:nvSpPr>
          <p:cNvPr id="9" name="Rectangle 8">
            <a:extLst>
              <a:ext uri="{FF2B5EF4-FFF2-40B4-BE49-F238E27FC236}">
                <a16:creationId xmlns:a16="http://schemas.microsoft.com/office/drawing/2014/main" id="{1F04A94F-4F5C-1545-9760-F3BC9529641D}"/>
              </a:ext>
            </a:extLst>
          </p:cNvPr>
          <p:cNvSpPr/>
          <p:nvPr/>
        </p:nvSpPr>
        <p:spPr>
          <a:xfrm>
            <a:off x="166348" y="1516806"/>
            <a:ext cx="1165744"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srgbClr val="002060"/>
                </a:solidFill>
                <a:effectLst/>
                <a:uLnTx/>
                <a:uFillTx/>
                <a:latin typeface="Arial"/>
                <a:ea typeface="+mn-ea"/>
                <a:cs typeface="Arial" charset="0"/>
              </a:rPr>
              <a:t>US Readiness for Equity-Informative CEA</a:t>
            </a:r>
            <a:endParaRPr kumimoji="0" lang="en-US" sz="1100" b="0" i="0" u="none" strike="noStrike" kern="1200" cap="none" spc="0" normalizeH="0" baseline="0" noProof="0" dirty="0">
              <a:ln>
                <a:noFill/>
              </a:ln>
              <a:solidFill>
                <a:srgbClr val="002060"/>
              </a:solidFill>
              <a:effectLst/>
              <a:uLnTx/>
              <a:uFillTx/>
              <a:latin typeface="Arial"/>
              <a:ea typeface="+mn-ea"/>
              <a:cs typeface="+mn-cs"/>
            </a:endParaRPr>
          </a:p>
        </p:txBody>
      </p:sp>
      <p:sp>
        <p:nvSpPr>
          <p:cNvPr id="63" name="Rectangle 62">
            <a:extLst>
              <a:ext uri="{FF2B5EF4-FFF2-40B4-BE49-F238E27FC236}">
                <a16:creationId xmlns:a16="http://schemas.microsoft.com/office/drawing/2014/main" id="{0D4748CA-E2B2-2A4C-AD54-EEE9ED03AAF3}"/>
              </a:ext>
            </a:extLst>
          </p:cNvPr>
          <p:cNvSpPr/>
          <p:nvPr/>
        </p:nvSpPr>
        <p:spPr>
          <a:xfrm>
            <a:off x="383219" y="6498194"/>
            <a:ext cx="10455025"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22222"/>
                </a:solidFill>
                <a:effectLst/>
                <a:uLnTx/>
                <a:uFillTx/>
                <a:latin typeface="Arial"/>
                <a:ea typeface="+mn-ea"/>
                <a:cs typeface="+mn-cs"/>
              </a:rPr>
              <a:t>QALY: quality-adjusted life years; RWE: real world evidence; RCT: randomized controlled trial: MCDA: multi-criteria decision analysis; HTA: health technology assessment</a:t>
            </a:r>
            <a:endParaRPr kumimoji="0" lang="en-US" sz="900" b="0" i="0" u="none" strike="noStrike" kern="1200" cap="none" spc="0" normalizeH="0" baseline="0" noProof="0" dirty="0">
              <a:ln>
                <a:noFill/>
              </a:ln>
              <a:solidFill>
                <a:srgbClr val="2B3A42"/>
              </a:solidFill>
              <a:effectLst/>
              <a:uLnTx/>
              <a:uFillTx/>
              <a:latin typeface="Arial"/>
              <a:ea typeface="+mn-ea"/>
              <a:cs typeface="+mn-cs"/>
            </a:endParaRPr>
          </a:p>
        </p:txBody>
      </p:sp>
    </p:spTree>
    <p:extLst>
      <p:ext uri="{BB962C8B-B14F-4D97-AF65-F5344CB8AC3E}">
        <p14:creationId xmlns:p14="http://schemas.microsoft.com/office/powerpoint/2010/main" val="3531579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E9F0F-75E4-E24D-80F9-44B038A052A2}"/>
              </a:ext>
            </a:extLst>
          </p:cNvPr>
          <p:cNvSpPr>
            <a:spLocks noGrp="1"/>
          </p:cNvSpPr>
          <p:nvPr>
            <p:ph type="title"/>
          </p:nvPr>
        </p:nvSpPr>
        <p:spPr/>
        <p:txBody>
          <a:bodyPr/>
          <a:lstStyle/>
          <a:p>
            <a:r>
              <a:rPr lang="en-US" dirty="0"/>
              <a:t>Audience Poll</a:t>
            </a:r>
          </a:p>
        </p:txBody>
      </p:sp>
      <p:sp>
        <p:nvSpPr>
          <p:cNvPr id="3" name="Title 1">
            <a:extLst>
              <a:ext uri="{FF2B5EF4-FFF2-40B4-BE49-F238E27FC236}">
                <a16:creationId xmlns:a16="http://schemas.microsoft.com/office/drawing/2014/main" id="{C496E9ED-884C-BF4A-8572-2C9CC79E98EC}"/>
              </a:ext>
            </a:extLst>
          </p:cNvPr>
          <p:cNvSpPr txBox="1">
            <a:spLocks/>
          </p:cNvSpPr>
          <p:nvPr/>
        </p:nvSpPr>
        <p:spPr bwMode="auto">
          <a:xfrm>
            <a:off x="609600" y="1700808"/>
            <a:ext cx="10972800" cy="370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a:lstStyle>
          <a:p>
            <a:pPr algn="l"/>
            <a:r>
              <a:rPr lang="en-US" sz="3200" i="1" dirty="0"/>
              <a:t>Do you think we can start to more formally consider equity impacts now, even while data is being generated to inform more empiric estimates?</a:t>
            </a:r>
            <a:endParaRPr lang="en-US" sz="3200" dirty="0"/>
          </a:p>
          <a:p>
            <a:pPr marL="457200" indent="-457200" algn="l">
              <a:buFont typeface="Arial" panose="020B0604020202020204" pitchFamily="34" charset="0"/>
              <a:buChar char="•"/>
            </a:pPr>
            <a:r>
              <a:rPr lang="en-US" sz="3200" i="1" dirty="0"/>
              <a:t>Yes</a:t>
            </a:r>
          </a:p>
          <a:p>
            <a:pPr marL="457200" indent="-457200" algn="l">
              <a:buFont typeface="Arial" panose="020B0604020202020204" pitchFamily="34" charset="0"/>
              <a:buChar char="•"/>
            </a:pPr>
            <a:r>
              <a:rPr lang="en-US" sz="3200" i="1" dirty="0"/>
              <a:t>No</a:t>
            </a:r>
          </a:p>
          <a:p>
            <a:pPr marL="457200" indent="-457200" algn="l">
              <a:buFont typeface="Arial" panose="020B0604020202020204" pitchFamily="34" charset="0"/>
              <a:buChar char="•"/>
            </a:pPr>
            <a:r>
              <a:rPr lang="en-US" sz="3200" i="1" dirty="0"/>
              <a:t>Only in special circumstances</a:t>
            </a:r>
          </a:p>
        </p:txBody>
      </p:sp>
    </p:spTree>
    <p:extLst>
      <p:ext uri="{BB962C8B-B14F-4D97-AF65-F5344CB8AC3E}">
        <p14:creationId xmlns:p14="http://schemas.microsoft.com/office/powerpoint/2010/main" val="2357840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d743c90651_0_200"/>
          <p:cNvSpPr txBox="1">
            <a:spLocks noGrp="1"/>
          </p:cNvSpPr>
          <p:nvPr>
            <p:ph type="title"/>
          </p:nvPr>
        </p:nvSpPr>
        <p:spPr>
          <a:xfrm>
            <a:off x="384694" y="294468"/>
            <a:ext cx="11338500" cy="76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a:buNone/>
            </a:pPr>
            <a:r>
              <a:rPr lang="en-US" dirty="0"/>
              <a:t>Health Equity Research SIG– Check us out and join!</a:t>
            </a:r>
            <a:endParaRPr dirty="0"/>
          </a:p>
        </p:txBody>
      </p:sp>
      <p:sp>
        <p:nvSpPr>
          <p:cNvPr id="273" name="Google Shape;273;gd743c90651_0_200"/>
          <p:cNvSpPr/>
          <p:nvPr/>
        </p:nvSpPr>
        <p:spPr>
          <a:xfrm>
            <a:off x="462987" y="1418622"/>
            <a:ext cx="11302200" cy="8310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dirty="0">
                <a:ln>
                  <a:noFill/>
                </a:ln>
                <a:solidFill>
                  <a:srgbClr val="FFFFFF"/>
                </a:solidFill>
                <a:effectLst/>
                <a:uLnTx/>
                <a:uFillTx/>
                <a:latin typeface="Arial"/>
                <a:ea typeface="Arial"/>
                <a:cs typeface="Arial"/>
                <a:sym typeface="Arial"/>
              </a:rPr>
              <a:t>KEY RESEARCH QUESTION</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dirty="0">
                <a:ln>
                  <a:noFill/>
                </a:ln>
                <a:solidFill>
                  <a:srgbClr val="FFFFFF"/>
                </a:solidFill>
                <a:effectLst/>
                <a:uLnTx/>
                <a:uFillTx/>
                <a:latin typeface="Arial"/>
                <a:ea typeface="Arial"/>
                <a:cs typeface="Arial"/>
                <a:sym typeface="Arial"/>
              </a:rPr>
              <a:t>How would US government (i.e., Medicare) funding of inpatient treatments for COVID-19 impact current underlying health disparities in the United States?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74" name="Google Shape;274;gd743c90651_0_200"/>
          <p:cNvSpPr txBox="1"/>
          <p:nvPr/>
        </p:nvSpPr>
        <p:spPr>
          <a:xfrm>
            <a:off x="586050" y="2478451"/>
            <a:ext cx="11019900" cy="889003"/>
          </a:xfrm>
          <a:prstGeom prst="rect">
            <a:avLst/>
          </a:prstGeom>
          <a:noFill/>
          <a:ln>
            <a:noFill/>
          </a:ln>
        </p:spPr>
        <p:txBody>
          <a:bodyPr spcFirstLastPara="1" wrap="square" lIns="91425" tIns="45700" rIns="91425" bIns="45700" anchor="t" anchorCtr="0">
            <a:noAutofit/>
          </a:bodyPr>
          <a:lstStyle/>
          <a:p>
            <a:pPr marL="457200" marR="0" lvl="0" indent="-342900" algn="l" defTabSz="914400" rtl="0" eaLnBrk="1" fontAlgn="auto" latinLnBrk="0" hangingPunct="1">
              <a:lnSpc>
                <a:spcPct val="100000"/>
              </a:lnSpc>
              <a:spcBef>
                <a:spcPts val="1200"/>
              </a:spcBef>
              <a:spcAft>
                <a:spcPts val="0"/>
              </a:spcAft>
              <a:buClr>
                <a:srgbClr val="2B3A42"/>
              </a:buClr>
              <a:buSzPts val="1800"/>
              <a:buFont typeface="Arial"/>
              <a:buChar char="•"/>
              <a:tabLst/>
              <a:defRPr/>
            </a:pPr>
            <a:r>
              <a:rPr kumimoji="0" lang="en-US" sz="1800" b="1" i="0" u="sng" strike="noStrike" kern="0" cap="none" spc="0" normalizeH="0" baseline="0" noProof="0" dirty="0">
                <a:ln>
                  <a:noFill/>
                </a:ln>
                <a:solidFill>
                  <a:srgbClr val="222222"/>
                </a:solidFill>
                <a:effectLst/>
                <a:uLnTx/>
                <a:uFillTx/>
                <a:latin typeface="Arial"/>
                <a:cs typeface="Arial"/>
                <a:sym typeface="Arial"/>
              </a:rPr>
              <a:t>Advance novel methods </a:t>
            </a:r>
            <a:r>
              <a:rPr kumimoji="0" lang="en-US" sz="1800" b="0" i="0" u="none" strike="noStrike" kern="0" cap="none" spc="0" normalizeH="0" baseline="0" noProof="0" dirty="0">
                <a:ln>
                  <a:noFill/>
                </a:ln>
                <a:solidFill>
                  <a:srgbClr val="222222"/>
                </a:solidFill>
                <a:effectLst/>
                <a:uLnTx/>
                <a:uFillTx/>
                <a:latin typeface="Arial"/>
                <a:cs typeface="Arial"/>
                <a:sym typeface="Arial"/>
              </a:rPr>
              <a:t>for assessing health equity impacts, including application of equity-informative cost-effectiveness analysis across markets, conditions, and payer types</a:t>
            </a:r>
            <a:endParaRPr kumimoji="0" sz="1800" b="0" i="0" u="none" strike="noStrike" kern="0" cap="none" spc="0" normalizeH="0" baseline="0" noProof="0" dirty="0">
              <a:ln>
                <a:noFill/>
              </a:ln>
              <a:solidFill>
                <a:srgbClr val="222222"/>
              </a:solidFill>
              <a:effectLst/>
              <a:uLnTx/>
              <a:uFillTx/>
              <a:latin typeface="Arial"/>
              <a:cs typeface="Arial"/>
              <a:sym typeface="Arial"/>
            </a:endParaRPr>
          </a:p>
          <a:p>
            <a:pPr marL="168275" marR="0" lvl="0" indent="-92075" algn="l" defTabSz="914400" rtl="0" eaLnBrk="1" fontAlgn="auto" latinLnBrk="0" hangingPunct="1">
              <a:lnSpc>
                <a:spcPct val="90000"/>
              </a:lnSpc>
              <a:spcBef>
                <a:spcPts val="2400"/>
              </a:spcBef>
              <a:spcAft>
                <a:spcPts val="0"/>
              </a:spcAft>
              <a:buClr>
                <a:srgbClr val="2B3A42"/>
              </a:buClr>
              <a:buSzPts val="1100"/>
              <a:buFont typeface="Arial"/>
              <a:buNone/>
              <a:tabLst/>
              <a:defRPr/>
            </a:pPr>
            <a:endParaRPr kumimoji="0" sz="950" b="0" i="0" u="none" strike="noStrike" kern="0" cap="none" spc="0" normalizeH="0" baseline="0" noProof="0" dirty="0">
              <a:ln>
                <a:noFill/>
              </a:ln>
              <a:solidFill>
                <a:srgbClr val="2B3A42"/>
              </a:solidFill>
              <a:effectLst/>
              <a:uLnTx/>
              <a:uFillTx/>
              <a:latin typeface="Arial"/>
              <a:ea typeface="Arial"/>
              <a:cs typeface="Arial"/>
              <a:sym typeface="Arial"/>
            </a:endParaRPr>
          </a:p>
        </p:txBody>
      </p:sp>
      <p:sp>
        <p:nvSpPr>
          <p:cNvPr id="275" name="Google Shape;275;gd743c90651_0_200"/>
          <p:cNvSpPr/>
          <p:nvPr/>
        </p:nvSpPr>
        <p:spPr>
          <a:xfrm>
            <a:off x="0" y="1291100"/>
            <a:ext cx="12192000" cy="103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600"/>
              <a:buFont typeface="Arial"/>
              <a:buNone/>
              <a:tabLst/>
              <a:defRPr/>
            </a:pPr>
            <a:endParaRPr kumimoji="0" sz="16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276" name="Google Shape;276;gd743c90651_0_200"/>
          <p:cNvSpPr/>
          <p:nvPr/>
        </p:nvSpPr>
        <p:spPr>
          <a:xfrm>
            <a:off x="418730" y="1317657"/>
            <a:ext cx="11616000" cy="8310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20000"/>
              </a:lnSpc>
              <a:spcBef>
                <a:spcPts val="1000"/>
              </a:spcBef>
              <a:spcAft>
                <a:spcPts val="1800"/>
              </a:spcAft>
              <a:buClr>
                <a:srgbClr val="000000"/>
              </a:buClr>
              <a:buSzPts val="1900"/>
              <a:buFont typeface="Arial"/>
              <a:buNone/>
              <a:tabLst/>
              <a:defRPr/>
            </a:pPr>
            <a:r>
              <a:rPr kumimoji="0" lang="en-US" sz="1900" b="1" i="0" u="none" strike="noStrike" kern="0" cap="none" spc="0" normalizeH="0" baseline="0" noProof="0" dirty="0">
                <a:ln>
                  <a:noFill/>
                </a:ln>
                <a:solidFill>
                  <a:srgbClr val="FFFFFF"/>
                </a:solidFill>
                <a:effectLst/>
                <a:uLnTx/>
                <a:uFillTx/>
                <a:latin typeface="Verdana"/>
                <a:ea typeface="Verdana"/>
                <a:cs typeface="Verdana"/>
                <a:sym typeface="Verdana"/>
              </a:rPr>
              <a:t>Proposed Mission: </a:t>
            </a:r>
            <a:r>
              <a:rPr kumimoji="0" lang="en-US" sz="1900" b="0" i="0" u="none" strike="noStrike" kern="0" cap="none" spc="0" normalizeH="0" baseline="0" noProof="0" dirty="0">
                <a:ln>
                  <a:noFill/>
                </a:ln>
                <a:solidFill>
                  <a:srgbClr val="FFFFFF"/>
                </a:solidFill>
                <a:effectLst/>
                <a:uLnTx/>
                <a:uFillTx/>
                <a:latin typeface="Verdana"/>
                <a:ea typeface="Verdana"/>
                <a:cs typeface="Verdana"/>
                <a:sym typeface="Verdana"/>
              </a:rPr>
              <a:t>To advance equity-informative methods of health economics and outcomes research that help to measure, address, and reduce health disparities</a:t>
            </a:r>
            <a:endParaRPr kumimoji="0" sz="1900" b="0" i="0" u="none" strike="noStrike" kern="0" cap="none" spc="0" normalizeH="0" baseline="0" noProof="0" dirty="0">
              <a:ln>
                <a:noFill/>
              </a:ln>
              <a:solidFill>
                <a:srgbClr val="FFFFFF"/>
              </a:solidFill>
              <a:effectLst/>
              <a:uLnTx/>
              <a:uFillTx/>
              <a:latin typeface="Verdana"/>
              <a:ea typeface="Verdana"/>
              <a:cs typeface="Verdana"/>
              <a:sym typeface="Verdana"/>
            </a:endParaRPr>
          </a:p>
        </p:txBody>
      </p:sp>
      <p:sp>
        <p:nvSpPr>
          <p:cNvPr id="7" name="Google Shape;274;gd743c90651_0_200">
            <a:extLst>
              <a:ext uri="{FF2B5EF4-FFF2-40B4-BE49-F238E27FC236}">
                <a16:creationId xmlns:a16="http://schemas.microsoft.com/office/drawing/2014/main" id="{554CB4BA-5D2B-DB4F-B759-9C38E6C892B9}"/>
              </a:ext>
            </a:extLst>
          </p:cNvPr>
          <p:cNvSpPr txBox="1"/>
          <p:nvPr/>
        </p:nvSpPr>
        <p:spPr>
          <a:xfrm>
            <a:off x="586050" y="3137870"/>
            <a:ext cx="11019900" cy="1032600"/>
          </a:xfrm>
          <a:prstGeom prst="rect">
            <a:avLst/>
          </a:prstGeom>
          <a:noFill/>
          <a:ln>
            <a:noFill/>
          </a:ln>
        </p:spPr>
        <p:txBody>
          <a:bodyPr spcFirstLastPara="1" wrap="square" lIns="91425" tIns="45700" rIns="91425" bIns="45700" anchor="t" anchorCtr="0">
            <a:noAutofit/>
          </a:bodyPr>
          <a:lstStyle/>
          <a:p>
            <a:pPr marL="457200" marR="0" lvl="0" indent="-342900" algn="l" defTabSz="914400" rtl="0" eaLnBrk="1" fontAlgn="auto" latinLnBrk="0" hangingPunct="1">
              <a:lnSpc>
                <a:spcPct val="100000"/>
              </a:lnSpc>
              <a:spcBef>
                <a:spcPts val="2400"/>
              </a:spcBef>
              <a:spcAft>
                <a:spcPts val="0"/>
              </a:spcAft>
              <a:buClr>
                <a:srgbClr val="2B3A42"/>
              </a:buClr>
              <a:buSzPts val="1800"/>
              <a:buFont typeface="Arial"/>
              <a:buChar char="•"/>
              <a:tabLst/>
              <a:defRPr/>
            </a:pPr>
            <a:r>
              <a:rPr kumimoji="0" lang="en-US" sz="1800" b="1" i="0" u="sng" strike="noStrike" kern="0" cap="none" spc="0" normalizeH="0" baseline="0" noProof="0" dirty="0">
                <a:ln>
                  <a:noFill/>
                </a:ln>
                <a:solidFill>
                  <a:srgbClr val="222222"/>
                </a:solidFill>
                <a:effectLst/>
                <a:uLnTx/>
                <a:uFillTx/>
                <a:latin typeface="Arial"/>
                <a:cs typeface="Arial"/>
                <a:sym typeface="Arial"/>
              </a:rPr>
              <a:t>Establish a forum</a:t>
            </a:r>
            <a:r>
              <a:rPr kumimoji="0" lang="en-US" sz="1800" b="0" i="0" u="none" strike="noStrike" kern="0" cap="none" spc="0" normalizeH="0" baseline="0" noProof="0" dirty="0">
                <a:ln>
                  <a:noFill/>
                </a:ln>
                <a:solidFill>
                  <a:srgbClr val="222222"/>
                </a:solidFill>
                <a:effectLst/>
                <a:uLnTx/>
                <a:uFillTx/>
                <a:latin typeface="Arial"/>
                <a:cs typeface="Arial"/>
                <a:sym typeface="Arial"/>
              </a:rPr>
              <a:t> for members to engage in discussion related to the challenges of measuring and addressing health disparities in HEOR and healthcare decision making</a:t>
            </a:r>
            <a:endParaRPr kumimoji="0" sz="1800" b="0" i="0" u="none" strike="noStrike" kern="0" cap="none" spc="0" normalizeH="0" baseline="0" noProof="0" dirty="0">
              <a:ln>
                <a:noFill/>
              </a:ln>
              <a:solidFill>
                <a:srgbClr val="222222"/>
              </a:solidFill>
              <a:effectLst/>
              <a:uLnTx/>
              <a:uFillTx/>
              <a:latin typeface="Arial"/>
              <a:cs typeface="Arial"/>
              <a:sym typeface="Arial"/>
            </a:endParaRPr>
          </a:p>
          <a:p>
            <a:pPr marL="168275" marR="0" lvl="0" indent="-92075" algn="l" defTabSz="914400" rtl="0" eaLnBrk="1" fontAlgn="auto" latinLnBrk="0" hangingPunct="1">
              <a:lnSpc>
                <a:spcPct val="90000"/>
              </a:lnSpc>
              <a:spcBef>
                <a:spcPts val="2400"/>
              </a:spcBef>
              <a:spcAft>
                <a:spcPts val="0"/>
              </a:spcAft>
              <a:buClr>
                <a:srgbClr val="2B3A42"/>
              </a:buClr>
              <a:buSzPts val="1100"/>
              <a:buFont typeface="Arial"/>
              <a:buNone/>
              <a:tabLst/>
              <a:defRPr/>
            </a:pPr>
            <a:endParaRPr kumimoji="0" sz="950" b="0" i="0" u="none" strike="noStrike" kern="0" cap="none" spc="0" normalizeH="0" baseline="0" noProof="0" dirty="0">
              <a:ln>
                <a:noFill/>
              </a:ln>
              <a:solidFill>
                <a:srgbClr val="2B3A42"/>
              </a:solidFill>
              <a:effectLst/>
              <a:uLnTx/>
              <a:uFillTx/>
              <a:latin typeface="Arial"/>
              <a:ea typeface="Arial"/>
              <a:cs typeface="Arial"/>
              <a:sym typeface="Arial"/>
            </a:endParaRPr>
          </a:p>
        </p:txBody>
      </p:sp>
      <p:sp>
        <p:nvSpPr>
          <p:cNvPr id="8" name="Google Shape;274;gd743c90651_0_200">
            <a:extLst>
              <a:ext uri="{FF2B5EF4-FFF2-40B4-BE49-F238E27FC236}">
                <a16:creationId xmlns:a16="http://schemas.microsoft.com/office/drawing/2014/main" id="{050809D5-9E6F-4846-9341-FB41DA89817D}"/>
              </a:ext>
            </a:extLst>
          </p:cNvPr>
          <p:cNvSpPr txBox="1"/>
          <p:nvPr/>
        </p:nvSpPr>
        <p:spPr>
          <a:xfrm>
            <a:off x="586050" y="4052272"/>
            <a:ext cx="11019900" cy="1337411"/>
          </a:xfrm>
          <a:prstGeom prst="rect">
            <a:avLst/>
          </a:prstGeom>
          <a:noFill/>
          <a:ln>
            <a:noFill/>
          </a:ln>
        </p:spPr>
        <p:txBody>
          <a:bodyPr spcFirstLastPara="1" wrap="square" lIns="91425" tIns="45700" rIns="91425" bIns="45700" anchor="t" anchorCtr="0">
            <a:noAutofit/>
          </a:bodyPr>
          <a:lstStyle/>
          <a:p>
            <a:pPr marL="457200" marR="0" lvl="0" indent="-342900" algn="l" defTabSz="914400" rtl="0" eaLnBrk="1" fontAlgn="auto" latinLnBrk="0" hangingPunct="1">
              <a:lnSpc>
                <a:spcPct val="100000"/>
              </a:lnSpc>
              <a:spcBef>
                <a:spcPts val="2400"/>
              </a:spcBef>
              <a:spcAft>
                <a:spcPts val="0"/>
              </a:spcAft>
              <a:buClr>
                <a:srgbClr val="2B3A42"/>
              </a:buClr>
              <a:buSzPts val="1800"/>
              <a:buFont typeface="Arial"/>
              <a:buChar char="•"/>
              <a:tabLst/>
              <a:defRPr/>
            </a:pPr>
            <a:r>
              <a:rPr kumimoji="0" lang="en-US" sz="1800" b="1" i="0" u="sng" strike="noStrike" kern="0" cap="none" spc="0" normalizeH="0" baseline="0" noProof="0" dirty="0">
                <a:ln>
                  <a:noFill/>
                </a:ln>
                <a:solidFill>
                  <a:srgbClr val="222222"/>
                </a:solidFill>
                <a:effectLst/>
                <a:uLnTx/>
                <a:uFillTx/>
                <a:latin typeface="Arial"/>
                <a:cs typeface="Arial"/>
                <a:sym typeface="Arial"/>
              </a:rPr>
              <a:t>Foster multi-stakeholder dialogue </a:t>
            </a:r>
            <a:r>
              <a:rPr kumimoji="0" lang="en-US" sz="1800" b="0" i="0" u="none" strike="noStrike" kern="0" cap="none" spc="0" normalizeH="0" baseline="0" noProof="0" dirty="0">
                <a:ln>
                  <a:noFill/>
                </a:ln>
                <a:solidFill>
                  <a:srgbClr val="222222"/>
                </a:solidFill>
                <a:effectLst/>
                <a:uLnTx/>
                <a:uFillTx/>
                <a:latin typeface="Arial"/>
                <a:cs typeface="Arial"/>
                <a:sym typeface="Arial"/>
              </a:rPr>
              <a:t>between policy makers, regulators, payers, advocacy groups, prescribers, patients, and researchers about health equity considerations at all stages of decision making, from inclusive clinical trials through health technology assessment (HTA) and implementation.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168275" marR="0" lvl="0" indent="-92075" algn="l" defTabSz="914400" rtl="0" eaLnBrk="1" fontAlgn="auto" latinLnBrk="0" hangingPunct="1">
              <a:lnSpc>
                <a:spcPct val="90000"/>
              </a:lnSpc>
              <a:spcBef>
                <a:spcPts val="2400"/>
              </a:spcBef>
              <a:spcAft>
                <a:spcPts val="0"/>
              </a:spcAft>
              <a:buClr>
                <a:srgbClr val="2B3A42"/>
              </a:buClr>
              <a:buSzPts val="1100"/>
              <a:buFont typeface="Arial"/>
              <a:buNone/>
              <a:tabLst/>
              <a:defRPr/>
            </a:pPr>
            <a:endParaRPr kumimoji="0" sz="950" b="0" i="0" u="none" strike="noStrike" kern="0" cap="none" spc="0" normalizeH="0" baseline="0" noProof="0" dirty="0">
              <a:ln>
                <a:noFill/>
              </a:ln>
              <a:solidFill>
                <a:srgbClr val="2B3A42"/>
              </a:solidFill>
              <a:effectLst/>
              <a:uLnTx/>
              <a:uFillTx/>
              <a:latin typeface="Arial"/>
              <a:ea typeface="Arial"/>
              <a:cs typeface="Arial"/>
              <a:sym typeface="Arial"/>
            </a:endParaRPr>
          </a:p>
        </p:txBody>
      </p:sp>
      <p:sp>
        <p:nvSpPr>
          <p:cNvPr id="9" name="Google Shape;274;gd743c90651_0_200">
            <a:extLst>
              <a:ext uri="{FF2B5EF4-FFF2-40B4-BE49-F238E27FC236}">
                <a16:creationId xmlns:a16="http://schemas.microsoft.com/office/drawing/2014/main" id="{D540B3D1-7A00-F840-A5CB-A8A63848A1D4}"/>
              </a:ext>
            </a:extLst>
          </p:cNvPr>
          <p:cNvSpPr txBox="1"/>
          <p:nvPr/>
        </p:nvSpPr>
        <p:spPr>
          <a:xfrm>
            <a:off x="586050" y="5168896"/>
            <a:ext cx="11019900" cy="801080"/>
          </a:xfrm>
          <a:prstGeom prst="rect">
            <a:avLst/>
          </a:prstGeom>
          <a:noFill/>
          <a:ln>
            <a:noFill/>
          </a:ln>
        </p:spPr>
        <p:txBody>
          <a:bodyPr spcFirstLastPara="1" wrap="square" lIns="91425" tIns="45700" rIns="91425" bIns="45700" anchor="t" anchorCtr="0">
            <a:noAutofit/>
          </a:bodyPr>
          <a:lstStyle/>
          <a:p>
            <a:pPr marL="457200" marR="0" lvl="0" indent="-342900" algn="l" defTabSz="914400" rtl="0" eaLnBrk="1" fontAlgn="auto" latinLnBrk="0" hangingPunct="1">
              <a:lnSpc>
                <a:spcPct val="100000"/>
              </a:lnSpc>
              <a:spcBef>
                <a:spcPts val="2400"/>
              </a:spcBef>
              <a:spcAft>
                <a:spcPts val="0"/>
              </a:spcAft>
              <a:buClr>
                <a:srgbClr val="2B3A42"/>
              </a:buClr>
              <a:buSzPts val="1800"/>
              <a:buFont typeface="Arial"/>
              <a:buChar char="•"/>
              <a:tabLst/>
              <a:defRPr/>
            </a:pPr>
            <a:r>
              <a:rPr kumimoji="0" lang="en-US" sz="1800" b="1" i="0" u="sng" strike="noStrike" kern="0" cap="none" spc="0" normalizeH="0" baseline="0" noProof="0" dirty="0">
                <a:ln>
                  <a:noFill/>
                </a:ln>
                <a:solidFill>
                  <a:srgbClr val="222222"/>
                </a:solidFill>
                <a:effectLst/>
                <a:uLnTx/>
                <a:uFillTx/>
                <a:latin typeface="Arial"/>
                <a:cs typeface="Arial"/>
                <a:sym typeface="Arial"/>
              </a:rPr>
              <a:t>Improve data sources</a:t>
            </a:r>
            <a:r>
              <a:rPr kumimoji="0" lang="en-US" sz="1800" b="0" i="0" u="none" strike="noStrike" kern="0" cap="none" spc="0" normalizeH="0" baseline="0" noProof="0" dirty="0">
                <a:ln>
                  <a:noFill/>
                </a:ln>
                <a:solidFill>
                  <a:srgbClr val="222222"/>
                </a:solidFill>
                <a:effectLst/>
                <a:uLnTx/>
                <a:uFillTx/>
                <a:latin typeface="Arial"/>
                <a:cs typeface="Arial"/>
                <a:sym typeface="Arial"/>
              </a:rPr>
              <a:t> used by the HEOR community to study health inequities</a:t>
            </a:r>
            <a:endParaRPr kumimoji="0" sz="1800" b="1" i="0" u="sng" strike="noStrike" kern="0" cap="none" spc="0" normalizeH="0" baseline="0" noProof="0" dirty="0">
              <a:ln>
                <a:noFill/>
              </a:ln>
              <a:solidFill>
                <a:srgbClr val="222222"/>
              </a:solidFill>
              <a:effectLst/>
              <a:uLnTx/>
              <a:uFillTx/>
              <a:latin typeface="Arial"/>
              <a:cs typeface="Arial"/>
              <a:sym typeface="Arial"/>
            </a:endParaRPr>
          </a:p>
          <a:p>
            <a:pPr marL="168275" marR="0" lvl="0" indent="-92075" algn="l" defTabSz="914400" rtl="0" eaLnBrk="1" fontAlgn="auto" latinLnBrk="0" hangingPunct="1">
              <a:lnSpc>
                <a:spcPct val="90000"/>
              </a:lnSpc>
              <a:spcBef>
                <a:spcPts val="2400"/>
              </a:spcBef>
              <a:spcAft>
                <a:spcPts val="0"/>
              </a:spcAft>
              <a:buClr>
                <a:srgbClr val="2B3A42"/>
              </a:buClr>
              <a:buSzPts val="1100"/>
              <a:buFont typeface="Arial"/>
              <a:buNone/>
              <a:tabLst/>
              <a:defRPr/>
            </a:pPr>
            <a:endParaRPr kumimoji="0" sz="950" b="0" i="0" u="none" strike="noStrike" kern="0" cap="none" spc="0" normalizeH="0" baseline="0" noProof="0" dirty="0">
              <a:ln>
                <a:noFill/>
              </a:ln>
              <a:solidFill>
                <a:srgbClr val="2B3A42"/>
              </a:solidFill>
              <a:effectLst/>
              <a:uLnTx/>
              <a:uFillTx/>
              <a:latin typeface="Arial"/>
              <a:ea typeface="Arial"/>
              <a:cs typeface="Arial"/>
              <a:sym typeface="Arial"/>
            </a:endParaRPr>
          </a:p>
        </p:txBody>
      </p:sp>
    </p:spTree>
    <p:extLst>
      <p:ext uri="{BB962C8B-B14F-4D97-AF65-F5344CB8AC3E}">
        <p14:creationId xmlns:p14="http://schemas.microsoft.com/office/powerpoint/2010/main" val="39550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D:\GoogleDrive\Cookson Current Work\Projects\YorkTalksCookson\Light Prism _ Splitting White Light _ DK Find Out_files\A-Getty-107758168_bp1kb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0" y="-579514"/>
            <a:ext cx="12192000" cy="743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D833047-0513-4875-8899-9B2E739D7E64}"/>
              </a:ext>
            </a:extLst>
          </p:cNvPr>
          <p:cNvPicPr>
            <a:picLocks noChangeAspect="1"/>
          </p:cNvPicPr>
          <p:nvPr/>
        </p:nvPicPr>
        <p:blipFill rotWithShape="1">
          <a:blip r:embed="rId2">
            <a:extLst>
              <a:ext uri="{28A0092B-C50C-407E-A947-70E740481C1C}">
                <a14:useLocalDpi xmlns:a14="http://schemas.microsoft.com/office/drawing/2010/main" val="0"/>
              </a:ext>
            </a:extLst>
          </a:blip>
          <a:srcRect t="8265" b="9084"/>
          <a:stretch/>
        </p:blipFill>
        <p:spPr>
          <a:xfrm>
            <a:off x="2810272" y="2489784"/>
            <a:ext cx="6374842" cy="4320480"/>
          </a:xfrm>
          <a:prstGeom prst="rect">
            <a:avLst/>
          </a:prstGeom>
        </p:spPr>
      </p:pic>
      <p:sp>
        <p:nvSpPr>
          <p:cNvPr id="6" name="TextBox 5">
            <a:extLst>
              <a:ext uri="{FF2B5EF4-FFF2-40B4-BE49-F238E27FC236}">
                <a16:creationId xmlns:a16="http://schemas.microsoft.com/office/drawing/2014/main" id="{526AF3FF-1F45-4992-96BD-6217D5E0394C}"/>
              </a:ext>
            </a:extLst>
          </p:cNvPr>
          <p:cNvSpPr txBox="1"/>
          <p:nvPr/>
        </p:nvSpPr>
        <p:spPr>
          <a:xfrm>
            <a:off x="1343472" y="1012456"/>
            <a:ext cx="3960440" cy="1477328"/>
          </a:xfrm>
          <a:prstGeom prst="rect">
            <a:avLst/>
          </a:prstGeom>
          <a:noFill/>
        </p:spPr>
        <p:txBody>
          <a:bodyPr wrap="square" rtlCol="0">
            <a:spAutoFit/>
          </a:bodyPr>
          <a:lstStyle/>
          <a:p>
            <a:pPr algn="ctr"/>
            <a:r>
              <a:rPr lang="en-GB" b="1" dirty="0"/>
              <a:t>Cost of Illness</a:t>
            </a:r>
          </a:p>
          <a:p>
            <a:pPr algn="ctr"/>
            <a:endParaRPr lang="en-GB" b="1" dirty="0"/>
          </a:p>
          <a:p>
            <a:pPr algn="ctr"/>
            <a:r>
              <a:rPr lang="en-GB" b="1" dirty="0"/>
              <a:t>Burden of Illness</a:t>
            </a:r>
          </a:p>
          <a:p>
            <a:pPr algn="ctr"/>
            <a:endParaRPr lang="en-GB" b="1" dirty="0"/>
          </a:p>
          <a:p>
            <a:pPr algn="ctr"/>
            <a:r>
              <a:rPr lang="en-GB" b="1" dirty="0"/>
              <a:t>Health Inequality</a:t>
            </a:r>
          </a:p>
        </p:txBody>
      </p:sp>
      <p:sp>
        <p:nvSpPr>
          <p:cNvPr id="13" name="TextBox 12">
            <a:extLst>
              <a:ext uri="{FF2B5EF4-FFF2-40B4-BE49-F238E27FC236}">
                <a16:creationId xmlns:a16="http://schemas.microsoft.com/office/drawing/2014/main" id="{4A573546-FEF7-48A5-92C6-EBBC3A9D9451}"/>
              </a:ext>
            </a:extLst>
          </p:cNvPr>
          <p:cNvSpPr txBox="1"/>
          <p:nvPr/>
        </p:nvSpPr>
        <p:spPr>
          <a:xfrm>
            <a:off x="6384032" y="1038929"/>
            <a:ext cx="5053468" cy="1477328"/>
          </a:xfrm>
          <a:prstGeom prst="rect">
            <a:avLst/>
          </a:prstGeom>
          <a:noFill/>
        </p:spPr>
        <p:txBody>
          <a:bodyPr wrap="square" rtlCol="0">
            <a:spAutoFit/>
          </a:bodyPr>
          <a:lstStyle/>
          <a:p>
            <a:pPr algn="ctr"/>
            <a:r>
              <a:rPr lang="en-GB" b="1" dirty="0"/>
              <a:t>Intervention IMPACT on Cost of Illness</a:t>
            </a:r>
          </a:p>
          <a:p>
            <a:pPr algn="ctr"/>
            <a:endParaRPr lang="en-GB" b="1" dirty="0"/>
          </a:p>
          <a:p>
            <a:pPr algn="ctr"/>
            <a:r>
              <a:rPr lang="en-GB" b="1" dirty="0"/>
              <a:t>Intervention IMPACT on Burden of Illness</a:t>
            </a:r>
          </a:p>
          <a:p>
            <a:pPr algn="ctr"/>
            <a:endParaRPr lang="en-GB" b="1" dirty="0"/>
          </a:p>
          <a:p>
            <a:pPr algn="ctr"/>
            <a:r>
              <a:rPr lang="en-GB" b="1" dirty="0"/>
              <a:t>Intervention IMPACT on Health Inequality</a:t>
            </a:r>
          </a:p>
        </p:txBody>
      </p:sp>
      <p:sp>
        <p:nvSpPr>
          <p:cNvPr id="7" name="Title 6">
            <a:extLst>
              <a:ext uri="{FF2B5EF4-FFF2-40B4-BE49-F238E27FC236}">
                <a16:creationId xmlns:a16="http://schemas.microsoft.com/office/drawing/2014/main" id="{ED67E9C9-C360-46B1-BEF8-2CF48796C423}"/>
              </a:ext>
            </a:extLst>
          </p:cNvPr>
          <p:cNvSpPr>
            <a:spLocks noGrp="1"/>
          </p:cNvSpPr>
          <p:nvPr>
            <p:ph type="title"/>
          </p:nvPr>
        </p:nvSpPr>
        <p:spPr>
          <a:xfrm>
            <a:off x="617989" y="274638"/>
            <a:ext cx="10972800" cy="562074"/>
          </a:xfrm>
        </p:spPr>
        <p:txBody>
          <a:bodyPr/>
          <a:lstStyle/>
          <a:p>
            <a:r>
              <a:rPr lang="en-GB" sz="3600" b="1" dirty="0"/>
              <a:t>Describing Problems     vs.      Evaluating Solutions</a:t>
            </a:r>
          </a:p>
        </p:txBody>
      </p:sp>
    </p:spTree>
    <p:extLst>
      <p:ext uri="{BB962C8B-B14F-4D97-AF65-F5344CB8AC3E}">
        <p14:creationId xmlns:p14="http://schemas.microsoft.com/office/powerpoint/2010/main" val="4165493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4D903C76-E697-49BD-8BF0-CE976A8AAA49}"/>
              </a:ext>
            </a:extLst>
          </p:cNvPr>
          <p:cNvPicPr>
            <a:picLocks noChangeAspect="1"/>
          </p:cNvPicPr>
          <p:nvPr/>
        </p:nvPicPr>
        <p:blipFill rotWithShape="1">
          <a:blip r:embed="rId2">
            <a:extLst>
              <a:ext uri="{28A0092B-C50C-407E-A947-70E740481C1C}">
                <a14:useLocalDpi xmlns:a14="http://schemas.microsoft.com/office/drawing/2010/main" val="0"/>
              </a:ext>
            </a:extLst>
          </a:blip>
          <a:srcRect l="3284" t="23391" r="5807"/>
          <a:stretch/>
        </p:blipFill>
        <p:spPr>
          <a:xfrm>
            <a:off x="-24680" y="-27384"/>
            <a:ext cx="12191999" cy="6858000"/>
          </a:xfrm>
          <a:prstGeom prst="rect">
            <a:avLst/>
          </a:prstGeom>
        </p:spPr>
      </p:pic>
      <p:sp>
        <p:nvSpPr>
          <p:cNvPr id="8" name="Rectangle 7">
            <a:extLst>
              <a:ext uri="{FF2B5EF4-FFF2-40B4-BE49-F238E27FC236}">
                <a16:creationId xmlns:a16="http://schemas.microsoft.com/office/drawing/2014/main" id="{93FCD7CF-A270-41AC-A11A-48951EFD7323}"/>
              </a:ext>
            </a:extLst>
          </p:cNvPr>
          <p:cNvSpPr/>
          <p:nvPr/>
        </p:nvSpPr>
        <p:spPr>
          <a:xfrm>
            <a:off x="7903195" y="6381328"/>
            <a:ext cx="3159839" cy="369332"/>
          </a:xfrm>
          <a:prstGeom prst="rect">
            <a:avLst/>
          </a:prstGeom>
        </p:spPr>
        <p:txBody>
          <a:bodyPr wrap="none">
            <a:spAutoFit/>
          </a:bodyPr>
          <a:lstStyle/>
          <a:p>
            <a:pPr>
              <a:spcAft>
                <a:spcPts val="600"/>
              </a:spcAft>
            </a:pPr>
            <a:r>
              <a:rPr lang="en-GB" dirty="0"/>
              <a:t>Illustration by Marcia </a:t>
            </a:r>
            <a:r>
              <a:rPr lang="en-GB" dirty="0" err="1"/>
              <a:t>Staimer</a:t>
            </a:r>
            <a:endParaRPr lang="en-GB" dirty="0"/>
          </a:p>
        </p:txBody>
      </p:sp>
    </p:spTree>
    <p:extLst>
      <p:ext uri="{BB962C8B-B14F-4D97-AF65-F5344CB8AC3E}">
        <p14:creationId xmlns:p14="http://schemas.microsoft.com/office/powerpoint/2010/main" val="3426140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336" y="1124744"/>
            <a:ext cx="3888432" cy="4461163"/>
          </a:xfrm>
        </p:spPr>
        <p:txBody>
          <a:bodyPr>
            <a:normAutofit/>
          </a:bodyPr>
          <a:lstStyle/>
          <a:p>
            <a:r>
              <a:rPr lang="en-GB" dirty="0">
                <a:solidFill>
                  <a:srgbClr val="FFFFFF"/>
                </a:solidFill>
              </a:rPr>
              <a:t>When and by whom could equity information be used?</a:t>
            </a:r>
          </a:p>
        </p:txBody>
      </p:sp>
      <p:sp>
        <p:nvSpPr>
          <p:cNvPr id="25" name="Arc 2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Content Placeholder 2">
            <a:extLst>
              <a:ext uri="{FF2B5EF4-FFF2-40B4-BE49-F238E27FC236}">
                <a16:creationId xmlns:a16="http://schemas.microsoft.com/office/drawing/2014/main" id="{673C2484-7AED-48C6-893D-A4ACC2D1B5B1}"/>
              </a:ext>
            </a:extLst>
          </p:cNvPr>
          <p:cNvSpPr txBox="1">
            <a:spLocks/>
          </p:cNvSpPr>
          <p:nvPr/>
        </p:nvSpPr>
        <p:spPr bwMode="auto">
          <a:xfrm>
            <a:off x="4799856" y="636190"/>
            <a:ext cx="6906491" cy="5585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marL="342891" indent="-342891"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R&amp;D decision making by industry</a:t>
            </a:r>
          </a:p>
          <a:p>
            <a:r>
              <a:rPr lang="en-GB" dirty="0"/>
              <a:t>Payer decision making about reimbursement and clinical guidance</a:t>
            </a:r>
          </a:p>
          <a:p>
            <a:pPr lvl="1"/>
            <a:r>
              <a:rPr lang="en-GB" dirty="0"/>
              <a:t>Topic selection</a:t>
            </a:r>
          </a:p>
          <a:p>
            <a:pPr lvl="1"/>
            <a:r>
              <a:rPr lang="en-GB" dirty="0"/>
              <a:t>Scoping</a:t>
            </a:r>
          </a:p>
          <a:p>
            <a:pPr lvl="1"/>
            <a:r>
              <a:rPr lang="en-GB" dirty="0"/>
              <a:t>Guidance development</a:t>
            </a:r>
          </a:p>
          <a:p>
            <a:pPr lvl="1"/>
            <a:r>
              <a:rPr lang="en-GB" dirty="0"/>
              <a:t>Implementation</a:t>
            </a:r>
          </a:p>
        </p:txBody>
      </p:sp>
    </p:spTree>
    <p:extLst>
      <p:ext uri="{BB962C8B-B14F-4D97-AF65-F5344CB8AC3E}">
        <p14:creationId xmlns:p14="http://schemas.microsoft.com/office/powerpoint/2010/main" val="3554574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AF5747-488F-4288-BC5A-E4FA79177340}"/>
              </a:ext>
            </a:extLst>
          </p:cNvPr>
          <p:cNvSpPr>
            <a:spLocks noGrp="1"/>
          </p:cNvSpPr>
          <p:nvPr>
            <p:ph type="title"/>
          </p:nvPr>
        </p:nvSpPr>
        <p:spPr>
          <a:xfrm>
            <a:off x="558165" y="1198418"/>
            <a:ext cx="3200400" cy="4461163"/>
          </a:xfrm>
        </p:spPr>
        <p:txBody>
          <a:bodyPr>
            <a:normAutofit/>
          </a:bodyPr>
          <a:lstStyle/>
          <a:p>
            <a:r>
              <a:rPr lang="en-GB" dirty="0">
                <a:solidFill>
                  <a:srgbClr val="FFFFFF"/>
                </a:solidFill>
              </a:rPr>
              <a:t>What Could Be Done…</a:t>
            </a:r>
            <a:r>
              <a:rPr lang="en-GB" sz="1200" dirty="0">
                <a:solidFill>
                  <a:srgbClr val="FFFFFF"/>
                </a:solidFill>
              </a:rPr>
              <a:t> </a:t>
            </a:r>
            <a:r>
              <a:rPr lang="en-GB" dirty="0">
                <a:solidFill>
                  <a:srgbClr val="FFFFFF"/>
                </a:solidFill>
              </a:rPr>
              <a:t> </a:t>
            </a:r>
            <a:br>
              <a:rPr lang="en-GB" dirty="0">
                <a:solidFill>
                  <a:srgbClr val="FFFFFF"/>
                </a:solidFill>
              </a:rPr>
            </a:br>
            <a:r>
              <a:rPr lang="en-GB" sz="1000" dirty="0">
                <a:solidFill>
                  <a:srgbClr val="FFFFFF"/>
                </a:solidFill>
              </a:rPr>
              <a:t> </a:t>
            </a:r>
            <a:br>
              <a:rPr lang="en-GB" dirty="0">
                <a:solidFill>
                  <a:srgbClr val="FFFFFF"/>
                </a:solidFill>
              </a:rPr>
            </a:br>
            <a:r>
              <a:rPr lang="en-GB" sz="2000" dirty="0">
                <a:solidFill>
                  <a:srgbClr val="FFFFFF"/>
                </a:solidFill>
              </a:rPr>
              <a:t>A. Sometimes vs. Routinely</a:t>
            </a:r>
            <a:br>
              <a:rPr lang="en-GB" sz="2000" dirty="0">
                <a:solidFill>
                  <a:srgbClr val="FFFFFF"/>
                </a:solidFill>
              </a:rPr>
            </a:br>
            <a:br>
              <a:rPr lang="en-GB" sz="2000" dirty="0">
                <a:solidFill>
                  <a:srgbClr val="FFFFFF"/>
                </a:solidFill>
              </a:rPr>
            </a:br>
            <a:r>
              <a:rPr lang="en-GB" sz="2000" dirty="0">
                <a:solidFill>
                  <a:srgbClr val="FFFFFF"/>
                </a:solidFill>
              </a:rPr>
              <a:t>B. Based on Evidence and Analysis vs. Expert Opinion</a:t>
            </a:r>
            <a:br>
              <a:rPr lang="en-GB" sz="2000" dirty="0">
                <a:solidFill>
                  <a:srgbClr val="FFFFFF"/>
                </a:solidFill>
              </a:rPr>
            </a:br>
            <a:br>
              <a:rPr lang="en-GB" sz="2000" dirty="0">
                <a:solidFill>
                  <a:srgbClr val="FFFFFF"/>
                </a:solidFill>
              </a:rPr>
            </a:br>
            <a:r>
              <a:rPr lang="en-GB" sz="2000" dirty="0">
                <a:solidFill>
                  <a:srgbClr val="FFFFFF"/>
                </a:solidFill>
              </a:rPr>
              <a:t>C. Using Disease-Specific vs. Generic Equity Outcomes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DD3660F-BBCE-4263-B0C7-8C4B6AA73600}"/>
              </a:ext>
            </a:extLst>
          </p:cNvPr>
          <p:cNvSpPr>
            <a:spLocks noGrp="1"/>
          </p:cNvSpPr>
          <p:nvPr>
            <p:ph idx="1"/>
          </p:nvPr>
        </p:nvSpPr>
        <p:spPr>
          <a:xfrm>
            <a:off x="4151784" y="476672"/>
            <a:ext cx="7344816" cy="5796645"/>
          </a:xfrm>
        </p:spPr>
        <p:txBody>
          <a:bodyPr anchor="ctr">
            <a:normAutofit fontScale="85000" lnSpcReduction="20000"/>
          </a:bodyPr>
          <a:lstStyle/>
          <a:p>
            <a:pPr marL="457200" indent="-457200">
              <a:lnSpc>
                <a:spcPct val="90000"/>
              </a:lnSpc>
              <a:buFont typeface="+mj-lt"/>
              <a:buAutoNum type="arabicPeriod"/>
            </a:pPr>
            <a:r>
              <a:rPr lang="en-GB" sz="2400" dirty="0"/>
              <a:t>Describe Pre-Decision Health Inequalities</a:t>
            </a:r>
          </a:p>
          <a:p>
            <a:pPr lvl="1">
              <a:lnSpc>
                <a:spcPct val="90000"/>
              </a:lnSpc>
            </a:pPr>
            <a:r>
              <a:rPr lang="en-GB" sz="2000" dirty="0"/>
              <a:t>Unfair differences in health by socioeconomic status, ethnicity, location and other aspects of social disadvantage</a:t>
            </a:r>
            <a:br>
              <a:rPr lang="en-GB" sz="1600" dirty="0"/>
            </a:br>
            <a:endParaRPr lang="en-GB" sz="1600" dirty="0"/>
          </a:p>
          <a:p>
            <a:pPr marL="457200" indent="-457200">
              <a:lnSpc>
                <a:spcPct val="90000"/>
              </a:lnSpc>
              <a:buFont typeface="+mj-lt"/>
              <a:buAutoNum type="arabicPeriod"/>
            </a:pPr>
            <a:r>
              <a:rPr lang="en-GB" sz="2400" dirty="0"/>
              <a:t>Evaluate Intervention Impacts on Inequality in Health Benefits</a:t>
            </a:r>
          </a:p>
          <a:p>
            <a:pPr marL="857241" lvl="1" indent="-457200">
              <a:lnSpc>
                <a:spcPct val="90000"/>
              </a:lnSpc>
            </a:pPr>
            <a:r>
              <a:rPr lang="en-GB" sz="2000" dirty="0"/>
              <a:t>Distribution of health benefits, which depends on differences in (1) eligible population, (2) uptake, (3) health effects</a:t>
            </a:r>
          </a:p>
          <a:p>
            <a:pPr marL="857241" lvl="1" indent="-457200">
              <a:lnSpc>
                <a:spcPct val="90000"/>
              </a:lnSpc>
              <a:buFont typeface="+mj-lt"/>
              <a:buAutoNum type="arabicPeriod"/>
            </a:pPr>
            <a:endParaRPr lang="en-GB" sz="2000" dirty="0"/>
          </a:p>
          <a:p>
            <a:pPr marL="457200" indent="-457200">
              <a:lnSpc>
                <a:spcPct val="90000"/>
              </a:lnSpc>
              <a:buFont typeface="+mj-lt"/>
              <a:buAutoNum type="arabicPeriod"/>
            </a:pPr>
            <a:r>
              <a:rPr lang="en-GB" sz="2400" dirty="0"/>
              <a:t>Evaluate Overall Intervention Impacts on Health Inequalities</a:t>
            </a:r>
          </a:p>
          <a:p>
            <a:pPr marL="857241" lvl="1" indent="-457200">
              <a:lnSpc>
                <a:spcPct val="90000"/>
              </a:lnSpc>
            </a:pPr>
            <a:r>
              <a:rPr lang="en-GB" sz="2000" dirty="0"/>
              <a:t>Direction and magnitude of impact on health inequalities, allowing for the distribution of health opportunity costs as well as health benefits</a:t>
            </a:r>
          </a:p>
          <a:p>
            <a:pPr>
              <a:lnSpc>
                <a:spcPct val="90000"/>
              </a:lnSpc>
            </a:pPr>
            <a:endParaRPr lang="en-GB" sz="2400" dirty="0"/>
          </a:p>
          <a:p>
            <a:pPr marL="457200" indent="-457200">
              <a:lnSpc>
                <a:spcPct val="90000"/>
              </a:lnSpc>
              <a:buFont typeface="+mj-lt"/>
              <a:buAutoNum type="arabicPeriod" startAt="4"/>
            </a:pPr>
            <a:r>
              <a:rPr lang="en-GB" sz="2400" dirty="0"/>
              <a:t>Evaluate Equity-Efficiency Trade-Offs Between Reducing Health Inequalities and Improving Health</a:t>
            </a:r>
          </a:p>
          <a:p>
            <a:pPr marL="857241" lvl="1" indent="-457200">
              <a:lnSpc>
                <a:spcPct val="90000"/>
              </a:lnSpc>
            </a:pPr>
            <a:r>
              <a:rPr lang="en-GB" sz="2000" dirty="0"/>
              <a:t>Is it worth funding an intervention that is not cost-effective but reduces health inequality? Is it worth funding an intervention that is cost-effective but increases health inequality?  How far should the standard cost-effectiveness test be modified for interventions which increase or reduce health inequality?</a:t>
            </a:r>
          </a:p>
          <a:p>
            <a:pPr marL="457200" indent="-457200">
              <a:lnSpc>
                <a:spcPct val="90000"/>
              </a:lnSpc>
              <a:buFont typeface="+mj-lt"/>
              <a:buAutoNum type="arabicPeriod" startAt="4"/>
            </a:pPr>
            <a:endParaRPr lang="en-GB" sz="2000" dirty="0"/>
          </a:p>
          <a:p>
            <a:pPr marL="457200" indent="-457200">
              <a:lnSpc>
                <a:spcPct val="90000"/>
              </a:lnSpc>
              <a:buFont typeface="+mj-lt"/>
              <a:buAutoNum type="arabicPeriod" startAt="5"/>
            </a:pPr>
            <a:r>
              <a:rPr lang="en-GB" sz="2400" dirty="0"/>
              <a:t>Evaluate Equity-Equity Conflicts Between Prioritising the Severely Ill and Reducing Health Inequalities</a:t>
            </a:r>
          </a:p>
          <a:p>
            <a:pPr lvl="1">
              <a:lnSpc>
                <a:spcPct val="90000"/>
              </a:lnSpc>
            </a:pPr>
            <a:r>
              <a:rPr lang="en-GB" sz="2000" dirty="0"/>
              <a:t>Is it worth funding a treatment for patients who are currently severely ill even if it increases health inequalities?  Is it worth funding a preventive intervention that reduces health inequalities even if it benefits people who are not currently severely ill?</a:t>
            </a:r>
          </a:p>
        </p:txBody>
      </p:sp>
    </p:spTree>
    <p:extLst>
      <p:ext uri="{BB962C8B-B14F-4D97-AF65-F5344CB8AC3E}">
        <p14:creationId xmlns:p14="http://schemas.microsoft.com/office/powerpoint/2010/main" val="2411604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0">
            <a:extLst>
              <a:ext uri="{FF2B5EF4-FFF2-40B4-BE49-F238E27FC236}">
                <a16:creationId xmlns:a16="http://schemas.microsoft.com/office/drawing/2014/main" id="{5628E5CB-913B-4378-97CE-18C9F6410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11"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C3144B-8AB6-44C8-831F-0371C7B3370E}"/>
              </a:ext>
            </a:extLst>
          </p:cNvPr>
          <p:cNvSpPr>
            <a:spLocks noGrp="1"/>
          </p:cNvSpPr>
          <p:nvPr>
            <p:ph type="title"/>
          </p:nvPr>
        </p:nvSpPr>
        <p:spPr>
          <a:xfrm>
            <a:off x="2813452" y="165216"/>
            <a:ext cx="6120680" cy="1137935"/>
          </a:xfrm>
        </p:spPr>
        <p:txBody>
          <a:bodyPr anchor="t">
            <a:noAutofit/>
          </a:bodyPr>
          <a:lstStyle/>
          <a:p>
            <a:r>
              <a:rPr lang="en-GB" sz="3200" b="1" dirty="0"/>
              <a:t>The Staircase of Inequality</a:t>
            </a:r>
          </a:p>
        </p:txBody>
      </p:sp>
      <p:grpSp>
        <p:nvGrpSpPr>
          <p:cNvPr id="3" name="Group 2">
            <a:extLst>
              <a:ext uri="{FF2B5EF4-FFF2-40B4-BE49-F238E27FC236}">
                <a16:creationId xmlns:a16="http://schemas.microsoft.com/office/drawing/2014/main" id="{61400224-E5B7-4250-82E8-01F6B978AE1E}"/>
              </a:ext>
            </a:extLst>
          </p:cNvPr>
          <p:cNvGrpSpPr/>
          <p:nvPr/>
        </p:nvGrpSpPr>
        <p:grpSpPr>
          <a:xfrm>
            <a:off x="2723437" y="1310562"/>
            <a:ext cx="7477020" cy="5149781"/>
            <a:chOff x="1643911" y="1031562"/>
            <a:chExt cx="6766632" cy="5149781"/>
          </a:xfrm>
        </p:grpSpPr>
        <p:sp>
          <p:nvSpPr>
            <p:cNvPr id="6" name="Freeform: Shape 5">
              <a:extLst>
                <a:ext uri="{FF2B5EF4-FFF2-40B4-BE49-F238E27FC236}">
                  <a16:creationId xmlns:a16="http://schemas.microsoft.com/office/drawing/2014/main" id="{69654126-6139-401B-973D-8040F8A673A3}"/>
                </a:ext>
              </a:extLst>
            </p:cNvPr>
            <p:cNvSpPr/>
            <p:nvPr/>
          </p:nvSpPr>
          <p:spPr>
            <a:xfrm>
              <a:off x="1643911" y="5037723"/>
              <a:ext cx="1910749" cy="1143620"/>
            </a:xfrm>
            <a:custGeom>
              <a:avLst/>
              <a:gdLst>
                <a:gd name="connsiteX0" fmla="*/ 0 w 2432372"/>
                <a:gd name="connsiteY0" fmla="*/ 0 h 1380597"/>
                <a:gd name="connsiteX1" fmla="*/ 2432372 w 2432372"/>
                <a:gd name="connsiteY1" fmla="*/ 0 h 1380597"/>
                <a:gd name="connsiteX2" fmla="*/ 2432372 w 2432372"/>
                <a:gd name="connsiteY2" fmla="*/ 1380597 h 1380597"/>
                <a:gd name="connsiteX3" fmla="*/ 0 w 2432372"/>
                <a:gd name="connsiteY3" fmla="*/ 1380597 h 1380597"/>
                <a:gd name="connsiteX4" fmla="*/ 0 w 2432372"/>
                <a:gd name="connsiteY4" fmla="*/ 0 h 1380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72" h="1380597">
                  <a:moveTo>
                    <a:pt x="0" y="0"/>
                  </a:moveTo>
                  <a:lnTo>
                    <a:pt x="2432372" y="0"/>
                  </a:lnTo>
                  <a:lnTo>
                    <a:pt x="2432372" y="1380597"/>
                  </a:lnTo>
                  <a:lnTo>
                    <a:pt x="0" y="1380597"/>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95187" tIns="414819" rIns="395187" bIns="414819" numCol="1" spcCol="1270" anchor="ctr" anchorCtr="0">
              <a:noAutofit/>
            </a:bodyPr>
            <a:lstStyle/>
            <a:p>
              <a:pPr algn="ctr" defTabSz="800080">
                <a:lnSpc>
                  <a:spcPct val="90000"/>
                </a:lnSpc>
                <a:spcAft>
                  <a:spcPct val="35000"/>
                </a:spcAft>
              </a:pPr>
              <a:r>
                <a:rPr lang="en-GB" sz="2000" dirty="0"/>
                <a:t>Eligible Population</a:t>
              </a:r>
              <a:endParaRPr lang="en-US" sz="2000" dirty="0"/>
            </a:p>
          </p:txBody>
        </p:sp>
        <p:sp>
          <p:nvSpPr>
            <p:cNvPr id="8" name="Freeform: Shape 7">
              <a:extLst>
                <a:ext uri="{FF2B5EF4-FFF2-40B4-BE49-F238E27FC236}">
                  <a16:creationId xmlns:a16="http://schemas.microsoft.com/office/drawing/2014/main" id="{9DFED162-3292-443A-B57C-BF0B78F849BF}"/>
                </a:ext>
              </a:extLst>
            </p:cNvPr>
            <p:cNvSpPr/>
            <p:nvPr/>
          </p:nvSpPr>
          <p:spPr>
            <a:xfrm>
              <a:off x="3132052" y="3775920"/>
              <a:ext cx="1910749" cy="1143620"/>
            </a:xfrm>
            <a:custGeom>
              <a:avLst/>
              <a:gdLst>
                <a:gd name="connsiteX0" fmla="*/ 0 w 2020175"/>
                <a:gd name="connsiteY0" fmla="*/ 0 h 1473504"/>
                <a:gd name="connsiteX1" fmla="*/ 2020175 w 2020175"/>
                <a:gd name="connsiteY1" fmla="*/ 0 h 1473504"/>
                <a:gd name="connsiteX2" fmla="*/ 2020175 w 2020175"/>
                <a:gd name="connsiteY2" fmla="*/ 1473504 h 1473504"/>
                <a:gd name="connsiteX3" fmla="*/ 0 w 2020175"/>
                <a:gd name="connsiteY3" fmla="*/ 1473504 h 1473504"/>
                <a:gd name="connsiteX4" fmla="*/ 0 w 2020175"/>
                <a:gd name="connsiteY4" fmla="*/ 0 h 1473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0175" h="1473504">
                  <a:moveTo>
                    <a:pt x="0" y="0"/>
                  </a:moveTo>
                  <a:lnTo>
                    <a:pt x="2020175" y="0"/>
                  </a:lnTo>
                  <a:lnTo>
                    <a:pt x="2020175" y="1473504"/>
                  </a:lnTo>
                  <a:lnTo>
                    <a:pt x="0" y="1473504"/>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95187" tIns="414819" rIns="395187" bIns="414819" numCol="1" spcCol="1270" anchor="ctr" anchorCtr="0">
              <a:noAutofit/>
            </a:bodyPr>
            <a:lstStyle/>
            <a:p>
              <a:pPr algn="ctr" defTabSz="800080">
                <a:lnSpc>
                  <a:spcPct val="90000"/>
                </a:lnSpc>
                <a:spcAft>
                  <a:spcPct val="35000"/>
                </a:spcAft>
              </a:pPr>
              <a:r>
                <a:rPr lang="en-GB" sz="2000" dirty="0"/>
                <a:t>Uptake</a:t>
              </a:r>
              <a:endParaRPr lang="en-US" sz="2000" dirty="0"/>
            </a:p>
          </p:txBody>
        </p:sp>
        <p:sp>
          <p:nvSpPr>
            <p:cNvPr id="11" name="Freeform: Shape 10">
              <a:extLst>
                <a:ext uri="{FF2B5EF4-FFF2-40B4-BE49-F238E27FC236}">
                  <a16:creationId xmlns:a16="http://schemas.microsoft.com/office/drawing/2014/main" id="{01818C54-D1F2-42BA-A90E-BD91FF87C1E3}"/>
                </a:ext>
              </a:extLst>
            </p:cNvPr>
            <p:cNvSpPr/>
            <p:nvPr/>
          </p:nvSpPr>
          <p:spPr>
            <a:xfrm>
              <a:off x="4370215" y="2392948"/>
              <a:ext cx="2020165" cy="1240158"/>
            </a:xfrm>
            <a:custGeom>
              <a:avLst/>
              <a:gdLst>
                <a:gd name="connsiteX0" fmla="*/ 0 w 2001787"/>
                <a:gd name="connsiteY0" fmla="*/ 0 h 1573477"/>
                <a:gd name="connsiteX1" fmla="*/ 2001787 w 2001787"/>
                <a:gd name="connsiteY1" fmla="*/ 0 h 1573477"/>
                <a:gd name="connsiteX2" fmla="*/ 2001787 w 2001787"/>
                <a:gd name="connsiteY2" fmla="*/ 1573477 h 1573477"/>
                <a:gd name="connsiteX3" fmla="*/ 0 w 2001787"/>
                <a:gd name="connsiteY3" fmla="*/ 1573477 h 1573477"/>
                <a:gd name="connsiteX4" fmla="*/ 0 w 2001787"/>
                <a:gd name="connsiteY4" fmla="*/ 0 h 1573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787" h="1573477">
                  <a:moveTo>
                    <a:pt x="0" y="0"/>
                  </a:moveTo>
                  <a:lnTo>
                    <a:pt x="2001787" y="0"/>
                  </a:lnTo>
                  <a:lnTo>
                    <a:pt x="2001787" y="1573477"/>
                  </a:lnTo>
                  <a:lnTo>
                    <a:pt x="0" y="1573477"/>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95187" tIns="414819" rIns="395187" bIns="414819" numCol="1" spcCol="1270" anchor="ctr" anchorCtr="0">
              <a:noAutofit/>
            </a:bodyPr>
            <a:lstStyle/>
            <a:p>
              <a:pPr algn="ctr" defTabSz="800080">
                <a:lnSpc>
                  <a:spcPct val="90000"/>
                </a:lnSpc>
                <a:spcAft>
                  <a:spcPct val="35000"/>
                </a:spcAft>
              </a:pPr>
              <a:r>
                <a:rPr lang="en-GB" sz="2000" dirty="0"/>
                <a:t>Effectiveness</a:t>
              </a:r>
              <a:endParaRPr lang="en-US" sz="2000" dirty="0"/>
            </a:p>
          </p:txBody>
        </p:sp>
        <p:sp>
          <p:nvSpPr>
            <p:cNvPr id="13" name="Freeform: Shape 12">
              <a:extLst>
                <a:ext uri="{FF2B5EF4-FFF2-40B4-BE49-F238E27FC236}">
                  <a16:creationId xmlns:a16="http://schemas.microsoft.com/office/drawing/2014/main" id="{6683381C-2DBA-46FC-A9A6-DC84803CDAC5}"/>
                </a:ext>
              </a:extLst>
            </p:cNvPr>
            <p:cNvSpPr/>
            <p:nvPr/>
          </p:nvSpPr>
          <p:spPr>
            <a:xfrm>
              <a:off x="6064547" y="1031562"/>
              <a:ext cx="2345996" cy="1218572"/>
            </a:xfrm>
            <a:custGeom>
              <a:avLst/>
              <a:gdLst>
                <a:gd name="connsiteX0" fmla="*/ 0 w 2669399"/>
                <a:gd name="connsiteY0" fmla="*/ 0 h 1993787"/>
                <a:gd name="connsiteX1" fmla="*/ 2669399 w 2669399"/>
                <a:gd name="connsiteY1" fmla="*/ 0 h 1993787"/>
                <a:gd name="connsiteX2" fmla="*/ 2669399 w 2669399"/>
                <a:gd name="connsiteY2" fmla="*/ 1993787 h 1993787"/>
                <a:gd name="connsiteX3" fmla="*/ 0 w 2669399"/>
                <a:gd name="connsiteY3" fmla="*/ 1993787 h 1993787"/>
                <a:gd name="connsiteX4" fmla="*/ 0 w 2669399"/>
                <a:gd name="connsiteY4" fmla="*/ 0 h 1993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9399" h="1993787">
                  <a:moveTo>
                    <a:pt x="0" y="0"/>
                  </a:moveTo>
                  <a:lnTo>
                    <a:pt x="2669399" y="0"/>
                  </a:lnTo>
                  <a:lnTo>
                    <a:pt x="2669399" y="1993787"/>
                  </a:lnTo>
                  <a:lnTo>
                    <a:pt x="0" y="1993787"/>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95187" tIns="414819" rIns="395187" bIns="414819" numCol="1" spcCol="1270" anchor="ctr" anchorCtr="0">
              <a:noAutofit/>
            </a:bodyPr>
            <a:lstStyle/>
            <a:p>
              <a:pPr algn="ctr" defTabSz="800080">
                <a:lnSpc>
                  <a:spcPct val="90000"/>
                </a:lnSpc>
                <a:spcAft>
                  <a:spcPct val="35000"/>
                </a:spcAft>
              </a:pPr>
              <a:r>
                <a:rPr lang="en-GB" sz="2000" dirty="0"/>
                <a:t>Health Opportunity Cost (*)</a:t>
              </a:r>
              <a:endParaRPr lang="en-US" sz="2000" dirty="0"/>
            </a:p>
          </p:txBody>
        </p:sp>
      </p:grpSp>
      <p:sp>
        <p:nvSpPr>
          <p:cNvPr id="22" name="Title 1">
            <a:extLst>
              <a:ext uri="{FF2B5EF4-FFF2-40B4-BE49-F238E27FC236}">
                <a16:creationId xmlns:a16="http://schemas.microsoft.com/office/drawing/2014/main" id="{1028E720-328F-4A10-A0FA-E1721216ED0D}"/>
              </a:ext>
            </a:extLst>
          </p:cNvPr>
          <p:cNvSpPr txBox="1">
            <a:spLocks/>
          </p:cNvSpPr>
          <p:nvPr/>
        </p:nvSpPr>
        <p:spPr bwMode="auto">
          <a:xfrm>
            <a:off x="330009" y="1586537"/>
            <a:ext cx="4540512" cy="246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800" dirty="0"/>
              <a:t>Social inequalities may arise at different steps on the health intervention pathway, </a:t>
            </a:r>
            <a:br>
              <a:rPr lang="en-GB" sz="2800" dirty="0"/>
            </a:br>
            <a:r>
              <a:rPr lang="en-GB" sz="2800" dirty="0"/>
              <a:t>with different impacts on health inequality</a:t>
            </a:r>
          </a:p>
        </p:txBody>
      </p:sp>
      <p:sp>
        <p:nvSpPr>
          <p:cNvPr id="4" name="TextBox 3">
            <a:extLst>
              <a:ext uri="{FF2B5EF4-FFF2-40B4-BE49-F238E27FC236}">
                <a16:creationId xmlns:a16="http://schemas.microsoft.com/office/drawing/2014/main" id="{F7DECF53-1545-4277-A889-0A93918A884A}"/>
              </a:ext>
            </a:extLst>
          </p:cNvPr>
          <p:cNvSpPr txBox="1"/>
          <p:nvPr/>
        </p:nvSpPr>
        <p:spPr>
          <a:xfrm>
            <a:off x="7174787" y="5544412"/>
            <a:ext cx="4248472" cy="923330"/>
          </a:xfrm>
          <a:prstGeom prst="rect">
            <a:avLst/>
          </a:prstGeom>
          <a:noFill/>
        </p:spPr>
        <p:txBody>
          <a:bodyPr wrap="square" rtlCol="0">
            <a:spAutoFit/>
          </a:bodyPr>
          <a:lstStyle/>
          <a:p>
            <a:r>
              <a:rPr lang="en-GB" dirty="0"/>
              <a:t>(*) Health loss due to intervention costs: scarce resources would otherwise be used to improve health in other ways.</a:t>
            </a:r>
          </a:p>
        </p:txBody>
      </p:sp>
      <p:sp>
        <p:nvSpPr>
          <p:cNvPr id="5" name="TextBox 4">
            <a:extLst>
              <a:ext uri="{FF2B5EF4-FFF2-40B4-BE49-F238E27FC236}">
                <a16:creationId xmlns:a16="http://schemas.microsoft.com/office/drawing/2014/main" id="{1D006C89-F00C-416E-A3D0-20F77B676F2E}"/>
              </a:ext>
            </a:extLst>
          </p:cNvPr>
          <p:cNvSpPr txBox="1"/>
          <p:nvPr/>
        </p:nvSpPr>
        <p:spPr>
          <a:xfrm>
            <a:off x="8365706" y="3579765"/>
            <a:ext cx="3528392" cy="1477328"/>
          </a:xfrm>
          <a:prstGeom prst="rect">
            <a:avLst/>
          </a:prstGeom>
          <a:noFill/>
        </p:spPr>
        <p:txBody>
          <a:bodyPr wrap="square" rtlCol="0">
            <a:spAutoFit/>
          </a:bodyPr>
          <a:lstStyle/>
          <a:p>
            <a:r>
              <a:rPr lang="en-GB" i="1" dirty="0"/>
              <a:t>RCTs can potentially provide sub-group analysis information on social differences in uptake and effectiveness, if samples are inclusive and data are collected</a:t>
            </a:r>
          </a:p>
        </p:txBody>
      </p:sp>
    </p:spTree>
    <p:extLst>
      <p:ext uri="{BB962C8B-B14F-4D97-AF65-F5344CB8AC3E}">
        <p14:creationId xmlns:p14="http://schemas.microsoft.com/office/powerpoint/2010/main" val="34180187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guuhfcDKF3LPlHnJZyUOB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ofYpowerpointgreen">
  <a:themeElements>
    <a:clrScheme name="UofY_new_powerpoint_template-plain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fontScheme name="UofY_new_powerpoint_template-plai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057400" marR="0" indent="-228600" algn="l" defTabSz="914400" rtl="0" eaLnBrk="1" fontAlgn="base" latinLnBrk="0" hangingPunct="1">
          <a:lnSpc>
            <a:spcPct val="100000"/>
          </a:lnSpc>
          <a:spcBef>
            <a:spcPct val="20000"/>
          </a:spcBef>
          <a:spcAft>
            <a:spcPct val="0"/>
          </a:spcAft>
          <a:buClr>
            <a:srgbClr val="18453B"/>
          </a:buClr>
          <a:buSzPct val="65000"/>
          <a:buFont typeface="Wingdings" pitchFamily="2" charset="2"/>
          <a:buChar char="n"/>
          <a:tabLst/>
          <a:defRPr kumimoji="0" lang="en-GB" sz="2000" b="0" i="0" u="none" strike="noStrike" cap="none" normalizeH="0" baseline="0" smtClean="0">
            <a:ln>
              <a:noFill/>
            </a:ln>
            <a:solidFill>
              <a:srgbClr val="000000"/>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057400" marR="0" indent="-228600" algn="l" defTabSz="914400" rtl="0" eaLnBrk="1" fontAlgn="base" latinLnBrk="0" hangingPunct="1">
          <a:lnSpc>
            <a:spcPct val="100000"/>
          </a:lnSpc>
          <a:spcBef>
            <a:spcPct val="20000"/>
          </a:spcBef>
          <a:spcAft>
            <a:spcPct val="0"/>
          </a:spcAft>
          <a:buClr>
            <a:srgbClr val="18453B"/>
          </a:buClr>
          <a:buSzPct val="65000"/>
          <a:buFont typeface="Wingdings" pitchFamily="2" charset="2"/>
          <a:buChar char="n"/>
          <a:tabLst/>
          <a:defRPr kumimoji="0" lang="en-GB" sz="2000" b="0" i="0" u="none" strike="noStrike" cap="none" normalizeH="0" baseline="0" smtClean="0">
            <a:ln>
              <a:noFill/>
            </a:ln>
            <a:solidFill>
              <a:srgbClr val="000000"/>
            </a:solidFill>
            <a:effectLst/>
            <a:latin typeface="Arial" pitchFamily="34" charset="0"/>
            <a:cs typeface="Arial" pitchFamily="34" charset="0"/>
          </a:defRPr>
        </a:defPPr>
      </a:lstStyle>
    </a:lnDef>
  </a:objectDefaults>
  <a:extraClrSchemeLst>
    <a:extraClrScheme>
      <a:clrScheme name="UofY_new_powerpoint_template-plain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UofY_new_powerpoint_template-plain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UofY_new_powerpoint_template-plain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UofY_new_powerpoint_template-plain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ofY_new_powerpoint_template-plain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UofY_new_powerpoint_template-plain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UofY_new_powerpoint_template-plain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UofY_new_powerpoint_template-plain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UofY_new_powerpoint_template-plain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lantilla DTD-U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rporate IQVIA Widescreen (16x9) PowerPoint Template">
  <a:themeElements>
    <a:clrScheme name="IQVIA">
      <a:dk1>
        <a:srgbClr val="2B3A42"/>
      </a:dk1>
      <a:lt1>
        <a:sysClr val="window" lastClr="FFFFFF"/>
      </a:lt1>
      <a:dk2>
        <a:srgbClr val="3F5765"/>
      </a:dk2>
      <a:lt2>
        <a:srgbClr val="FFD100"/>
      </a:lt2>
      <a:accent1>
        <a:srgbClr val="00A3E0"/>
      </a:accent1>
      <a:accent2>
        <a:srgbClr val="005587"/>
      </a:accent2>
      <a:accent3>
        <a:srgbClr val="FE8A12"/>
      </a:accent3>
      <a:accent4>
        <a:srgbClr val="43B02A"/>
      </a:accent4>
      <a:accent5>
        <a:srgbClr val="027223"/>
      </a:accent5>
      <a:accent6>
        <a:srgbClr val="00C7B1"/>
      </a:accent6>
      <a:hlink>
        <a:srgbClr val="00A3E0"/>
      </a:hlink>
      <a:folHlink>
        <a:srgbClr val="00558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nchorCtr="0"/>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IQVIA_Presentation.potx" id="{D84EC849-8F65-42B1-906C-2BB4DC166047}" vid="{E90CE107-1E18-440A-8320-060DA5614BEC}"/>
    </a:ext>
  </a:extLst>
</a:theme>
</file>

<file path=ppt/theme/theme6.xml><?xml version="1.0" encoding="utf-8"?>
<a:theme xmlns:a="http://schemas.openxmlformats.org/drawingml/2006/main" name="1_Corporate IQVIA Widescreen (16x9) PowerPoint Template">
  <a:themeElements>
    <a:clrScheme name="IQVIA">
      <a:dk1>
        <a:srgbClr val="2B3A42"/>
      </a:dk1>
      <a:lt1>
        <a:srgbClr val="FFFFFF"/>
      </a:lt1>
      <a:dk2>
        <a:srgbClr val="3F5765"/>
      </a:dk2>
      <a:lt2>
        <a:srgbClr val="FFD100"/>
      </a:lt2>
      <a:accent1>
        <a:srgbClr val="00A3E0"/>
      </a:accent1>
      <a:accent2>
        <a:srgbClr val="005587"/>
      </a:accent2>
      <a:accent3>
        <a:srgbClr val="FE8A12"/>
      </a:accent3>
      <a:accent4>
        <a:srgbClr val="43B02A"/>
      </a:accent4>
      <a:accent5>
        <a:srgbClr val="027223"/>
      </a:accent5>
      <a:accent6>
        <a:srgbClr val="00C7B1"/>
      </a:accent6>
      <a:hlink>
        <a:srgbClr val="00A3E0"/>
      </a:hlink>
      <a:folHlink>
        <a:srgbClr val="00558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2695</TotalTime>
  <Words>3314</Words>
  <Application>Microsoft Office PowerPoint</Application>
  <PresentationFormat>Widescreen</PresentationFormat>
  <Paragraphs>317</Paragraphs>
  <Slides>35</Slides>
  <Notes>14</Notes>
  <HiddenSlides>0</HiddenSlides>
  <MMClips>0</MMClips>
  <ScaleCrop>false</ScaleCrop>
  <HeadingPairs>
    <vt:vector size="8" baseType="variant">
      <vt:variant>
        <vt:lpstr>Fonts Used</vt:lpstr>
      </vt:variant>
      <vt:variant>
        <vt:i4>10</vt:i4>
      </vt:variant>
      <vt:variant>
        <vt:lpstr>Theme</vt:lpstr>
      </vt:variant>
      <vt:variant>
        <vt:i4>6</vt:i4>
      </vt:variant>
      <vt:variant>
        <vt:lpstr>Embedded OLE Servers</vt:lpstr>
      </vt:variant>
      <vt:variant>
        <vt:i4>1</vt:i4>
      </vt:variant>
      <vt:variant>
        <vt:lpstr>Slide Titles</vt:lpstr>
      </vt:variant>
      <vt:variant>
        <vt:i4>35</vt:i4>
      </vt:variant>
    </vt:vector>
  </HeadingPairs>
  <TitlesOfParts>
    <vt:vector size="52" baseType="lpstr">
      <vt:lpstr>Arial</vt:lpstr>
      <vt:lpstr>Arial Narrow</vt:lpstr>
      <vt:lpstr>Calibri</vt:lpstr>
      <vt:lpstr>Calibri Light</vt:lpstr>
      <vt:lpstr>Cambria</vt:lpstr>
      <vt:lpstr>Gill Sans MT Light</vt:lpstr>
      <vt:lpstr>Noto Sans Symbols</vt:lpstr>
      <vt:lpstr>Times New Roman</vt:lpstr>
      <vt:lpstr>Verdana</vt:lpstr>
      <vt:lpstr>Wingdings</vt:lpstr>
      <vt:lpstr>Office Theme</vt:lpstr>
      <vt:lpstr>UofYpowerpointgreen</vt:lpstr>
      <vt:lpstr>Plantilla DTD-UC</vt:lpstr>
      <vt:lpstr>1_Office Theme</vt:lpstr>
      <vt:lpstr>Corporate IQVIA Widescreen (16x9) PowerPoint Template</vt:lpstr>
      <vt:lpstr>1_Corporate IQVIA Widescreen (16x9) PowerPoint Template</vt:lpstr>
      <vt:lpstr>think-cell Slide</vt:lpstr>
      <vt:lpstr>Use of Health Equity Research in Decision Making: The State of Play</vt:lpstr>
      <vt:lpstr>Audience Poll</vt:lpstr>
      <vt:lpstr>PowerPoint Presentation</vt:lpstr>
      <vt:lpstr>PowerPoint Presentation</vt:lpstr>
      <vt:lpstr>Describing Problems     vs.      Evaluating Solutions</vt:lpstr>
      <vt:lpstr>PowerPoint Presentation</vt:lpstr>
      <vt:lpstr>When and by whom could equity information be used?</vt:lpstr>
      <vt:lpstr>What Could Be Done…     A. Sometimes vs. Routinely  B. Based on Evidence and Analysis vs. Expert Opinion  C. Using Disease-Specific vs. Generic Equity Outcomes</vt:lpstr>
      <vt:lpstr>The Staircase of Inequality</vt:lpstr>
      <vt:lpstr>PowerPoint Presentation</vt:lpstr>
      <vt:lpstr>Simplified or “aggregate” DCEA</vt:lpstr>
      <vt:lpstr>Audience Poll</vt:lpstr>
      <vt:lpstr>Equity-equity conflicts</vt:lpstr>
      <vt:lpstr>What Is Currently  Done</vt:lpstr>
      <vt:lpstr>DISTRIBUTIONAL  COST-EFFECTIVENESS ANALYSIS</vt:lpstr>
      <vt:lpstr>Readings</vt:lpstr>
      <vt:lpstr>Audience Poll</vt:lpstr>
      <vt:lpstr>Thank you</vt:lpstr>
      <vt:lpstr>Health Equity Research in HEOR in Latinamerica    Dr. Manuel Espinoza S., MD MSc PhD  Associate Professor - Department of Public Health     Chief – Health Technology Assesment Unit (ETESA-UC)  Faculty of Medicine  Editor in Chief – Value in Health Regional Issues </vt:lpstr>
      <vt:lpstr>State of health equity research in HEOR in LATAM</vt:lpstr>
      <vt:lpstr>Challenges </vt:lpstr>
      <vt:lpstr>Audience Poll</vt:lpstr>
      <vt:lpstr>Health Equity in HEOR:  Perspectives from Southeast Asia</vt:lpstr>
      <vt:lpstr>The State of Play</vt:lpstr>
      <vt:lpstr>Equity Considerations in HTA: Thailand</vt:lpstr>
      <vt:lpstr>PowerPoint Presentation</vt:lpstr>
      <vt:lpstr>Equity Considerations in HTA: Philippines</vt:lpstr>
      <vt:lpstr>Plans for future work</vt:lpstr>
      <vt:lpstr>Audience Poll</vt:lpstr>
      <vt:lpstr>PowerPoint Presentation</vt:lpstr>
      <vt:lpstr>Within US HEOR, we are just starting to make progress on how we want to measure, value and communicate equity impacts</vt:lpstr>
      <vt:lpstr>At present, the US does not measure and consider equity information consistently and we rely mostly on expert opinion for interpretation</vt:lpstr>
      <vt:lpstr>Existing data and methods can support increased used of equity-informative HEOR, but there is still work to be done</vt:lpstr>
      <vt:lpstr>Audience Poll</vt:lpstr>
      <vt:lpstr>Health Equity Research SIG– Check us out and join!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Fairer Decisions,  Better Health   An Introduction to Equity Informative Health Economic Evaluation</dc:title>
  <dc:creator>Richard Cookson</dc:creator>
  <cp:lastModifiedBy>Fabiana LoPiccolo-Stewart</cp:lastModifiedBy>
  <cp:revision>181</cp:revision>
  <dcterms:created xsi:type="dcterms:W3CDTF">2020-10-12T15:49:31Z</dcterms:created>
  <dcterms:modified xsi:type="dcterms:W3CDTF">2023-03-17T19:19:34Z</dcterms:modified>
</cp:coreProperties>
</file>